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1" r:id="rId1"/>
  </p:sldMasterIdLst>
  <p:notesMasterIdLst>
    <p:notesMasterId r:id="rId15"/>
  </p:notesMasterIdLst>
  <p:sldIdLst>
    <p:sldId id="268" r:id="rId2"/>
    <p:sldId id="1797" r:id="rId3"/>
    <p:sldId id="1801" r:id="rId4"/>
    <p:sldId id="1802" r:id="rId5"/>
    <p:sldId id="1803" r:id="rId6"/>
    <p:sldId id="1804" r:id="rId7"/>
    <p:sldId id="1805" r:id="rId8"/>
    <p:sldId id="1806" r:id="rId9"/>
    <p:sldId id="1807" r:id="rId10"/>
    <p:sldId id="1800" r:id="rId11"/>
    <p:sldId id="1808" r:id="rId12"/>
    <p:sldId id="1798" r:id="rId13"/>
    <p:sldId id="1809" r:id="rId14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568F97-CA15-4BF9-967F-FA45D980F3C6}" v="7" dt="2020-10-12T09:01:39.1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97" d="100"/>
          <a:sy n="97" d="100"/>
        </p:scale>
        <p:origin x="690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2020/10/12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98128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12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68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13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98128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2020/10/12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2020/10/12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10/12/2020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882689" y="1799999"/>
            <a:ext cx="10448152" cy="953925"/>
          </a:xfrm>
        </p:spPr>
        <p:txBody>
          <a:bodyPr/>
          <a:lstStyle/>
          <a:p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JVET-T0082</a:t>
            </a:r>
            <a:br>
              <a:rPr lang="en-US" altLang="ja-JP" dirty="0"/>
            </a:br>
            <a:r>
              <a:rPr lang="en-US" altLang="ja-JP" dirty="0"/>
              <a:t>New HLG sequences for high bit-depth video coding</a:t>
            </a:r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A. Browne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FF7845-C720-40B7-907F-F060F9A0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Experimental results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476FDF-EE7E-4CC9-878E-2390CD78840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Test condition: JVET-T0047.</a:t>
            </a:r>
          </a:p>
          <a:p>
            <a:pPr lvl="1"/>
            <a:r>
              <a:rPr lang="en-US" altLang="ja-JP" dirty="0"/>
              <a:t>LMCS is OFF.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42A170A-119A-487B-A018-BBE59FF48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3543D60-693D-41E8-B2EF-B324B9C425D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040A0B8-4BCE-42C7-8357-8DFC01D785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10</a:t>
            </a:fld>
            <a:endParaRPr lang="en-US" altLang="ja-JP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3D907C63-954C-41A5-8B59-2C646BE9DC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339904"/>
              </p:ext>
            </p:extLst>
          </p:nvPr>
        </p:nvGraphicFramePr>
        <p:xfrm>
          <a:off x="73267" y="1988840"/>
          <a:ext cx="5985665" cy="4275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4480">
                  <a:extLst>
                    <a:ext uri="{9D8B030D-6E8A-4147-A177-3AD203B41FA5}">
                      <a16:colId xmlns:a16="http://schemas.microsoft.com/office/drawing/2014/main" val="2830509381"/>
                    </a:ext>
                  </a:extLst>
                </a:gridCol>
                <a:gridCol w="914237">
                  <a:extLst>
                    <a:ext uri="{9D8B030D-6E8A-4147-A177-3AD203B41FA5}">
                      <a16:colId xmlns:a16="http://schemas.microsoft.com/office/drawing/2014/main" val="3793781390"/>
                    </a:ext>
                  </a:extLst>
                </a:gridCol>
                <a:gridCol w="914237">
                  <a:extLst>
                    <a:ext uri="{9D8B030D-6E8A-4147-A177-3AD203B41FA5}">
                      <a16:colId xmlns:a16="http://schemas.microsoft.com/office/drawing/2014/main" val="3610108962"/>
                    </a:ext>
                  </a:extLst>
                </a:gridCol>
                <a:gridCol w="1034985">
                  <a:extLst>
                    <a:ext uri="{9D8B030D-6E8A-4147-A177-3AD203B41FA5}">
                      <a16:colId xmlns:a16="http://schemas.microsoft.com/office/drawing/2014/main" val="858992652"/>
                    </a:ext>
                  </a:extLst>
                </a:gridCol>
                <a:gridCol w="793489">
                  <a:extLst>
                    <a:ext uri="{9D8B030D-6E8A-4147-A177-3AD203B41FA5}">
                      <a16:colId xmlns:a16="http://schemas.microsoft.com/office/drawing/2014/main" val="1051793131"/>
                    </a:ext>
                  </a:extLst>
                </a:gridCol>
                <a:gridCol w="914237">
                  <a:extLst>
                    <a:ext uri="{9D8B030D-6E8A-4147-A177-3AD203B41FA5}">
                      <a16:colId xmlns:a16="http://schemas.microsoft.com/office/drawing/2014/main" val="2372445310"/>
                    </a:ext>
                  </a:extLst>
                </a:gridCol>
              </a:tblGrid>
              <a:tr h="21377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AI-12 Low-QP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4453981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 HM-16.22-Rext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97129218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14532150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-7.33%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-9.46%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-10.45%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5649%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190%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08219697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-7.51%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-12.66%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-12.77%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4865%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172%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9459899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-7.42%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-11.06%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-11.61%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5243%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181%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24579269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2779105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LDB-12 Low-QP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19384644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 HM-16.22-Rext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effectLst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30622605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87364688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-7.68%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-8.06%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1084%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181%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59075603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-6.74%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-13.28%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-12.79%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1499%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171%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7292730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-5.88%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-10.48%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-10.42%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1275%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176%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138893870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1085017599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RA-12 Low-QP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89157054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 HM-16.22-Rext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63493714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59539193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-5.96%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-9.61%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-9.98%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1683%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180%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29862715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#VALUE!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#VALUE!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#VALUE!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2409%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19277045"/>
                  </a:ext>
                </a:extLst>
              </a:tr>
              <a:tr h="2137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#VALUE!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#VALUE!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#VALUE!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1683%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180%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67394489"/>
                  </a:ext>
                </a:extLst>
              </a:tr>
            </a:tbl>
          </a:graphicData>
        </a:graphic>
      </p:graphicFrame>
      <p:pic>
        <p:nvPicPr>
          <p:cNvPr id="10" name="図 9">
            <a:extLst>
              <a:ext uri="{FF2B5EF4-FFF2-40B4-BE49-F238E27FC236}">
                <a16:creationId xmlns:a16="http://schemas.microsoft.com/office/drawing/2014/main" id="{18B8D243-F99C-49CB-B65F-15304405D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9082" y="1988840"/>
            <a:ext cx="4305922" cy="3302215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CE7D0FF-39C9-4BE9-8004-352D1DA89BA0}"/>
              </a:ext>
            </a:extLst>
          </p:cNvPr>
          <p:cNvSpPr txBox="1"/>
          <p:nvPr/>
        </p:nvSpPr>
        <p:spPr>
          <a:xfrm>
            <a:off x="8786510" y="1659220"/>
            <a:ext cx="1551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JVET-T0047</a:t>
            </a:r>
            <a:endParaRPr kumimoji="1" lang="ja-JP" altLang="en-US" dirty="0"/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17A39211-2812-4E1B-B36E-F51A25CC916F}"/>
              </a:ext>
            </a:extLst>
          </p:cNvPr>
          <p:cNvSpPr/>
          <p:nvPr/>
        </p:nvSpPr>
        <p:spPr>
          <a:xfrm>
            <a:off x="7409082" y="2753925"/>
            <a:ext cx="4305922" cy="51795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AA447DD-AFCF-43FA-BB3A-58069EE77B25}"/>
              </a:ext>
            </a:extLst>
          </p:cNvPr>
          <p:cNvSpPr txBox="1"/>
          <p:nvPr/>
        </p:nvSpPr>
        <p:spPr>
          <a:xfrm>
            <a:off x="8534207" y="2974651"/>
            <a:ext cx="650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HLG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48679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C54AED-62C3-4184-94A9-A8C0713C6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4B11B91-1EB9-44B6-9E59-4680F9A6ECE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new HLG 12-bit test sequences</a:t>
            </a:r>
          </a:p>
          <a:p>
            <a:pPr lvl="1"/>
            <a:r>
              <a:rPr kumimoji="1" lang="en-US" altLang="ja-JP" dirty="0"/>
              <a:t>5 test </a:t>
            </a:r>
            <a:r>
              <a:rPr lang="en-US" altLang="ja-JP" dirty="0"/>
              <a:t>sequences for each 444 and 422.</a:t>
            </a:r>
          </a:p>
          <a:p>
            <a:pPr lvl="2"/>
            <a:r>
              <a:rPr lang="en-US" altLang="ja-JP" dirty="0"/>
              <a:t>12-bit</a:t>
            </a:r>
          </a:p>
          <a:p>
            <a:pPr lvl="2"/>
            <a:r>
              <a:rPr lang="en-US" altLang="ja-JP" dirty="0"/>
              <a:t>HLG</a:t>
            </a:r>
          </a:p>
          <a:p>
            <a:r>
              <a:rPr kumimoji="1" lang="en-US" altLang="ja-JP" dirty="0"/>
              <a:t>Proposal</a:t>
            </a:r>
          </a:p>
          <a:p>
            <a:pPr lvl="1"/>
            <a:r>
              <a:rPr lang="en-US" altLang="ja-JP" dirty="0"/>
              <a:t>It is recommended to add new test sequences for HLG 12-bit</a:t>
            </a:r>
            <a:r>
              <a:rPr lang="ja-JP" altLang="en-US" dirty="0"/>
              <a:t> </a:t>
            </a:r>
            <a:r>
              <a:rPr lang="en-US" altLang="ja-JP" dirty="0"/>
              <a:t>into</a:t>
            </a:r>
            <a:r>
              <a:rPr lang="ja-JP" altLang="en-US" dirty="0"/>
              <a:t> </a:t>
            </a:r>
            <a:r>
              <a:rPr lang="en-US" altLang="ja-JP" dirty="0"/>
              <a:t>next common test condition.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D4E3BD1-D1B1-4DC5-A2F0-0EE38742B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1471DDB-AD90-4F6B-AE62-7294CCCA05A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A9BB1C6-BA9E-416C-B50F-86747C959A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92244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78164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FF7845-C720-40B7-907F-F060F9A0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Experimental results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476FDF-EE7E-4CC9-878E-2390CD78840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Test condition: QP range 22, 27, 32 and 37.</a:t>
            </a:r>
          </a:p>
          <a:p>
            <a:pPr lvl="1"/>
            <a:r>
              <a:rPr lang="en-US" altLang="ja-JP" dirty="0"/>
              <a:t>LMCS is OFF.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42A170A-119A-487B-A018-BBE59FF48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3543D60-693D-41E8-B2EF-B324B9C425D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040A0B8-4BCE-42C7-8357-8DFC01D785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13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0FD9CC20-7E40-4F58-A647-23E46A9EBD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30535"/>
              </p:ext>
            </p:extLst>
          </p:nvPr>
        </p:nvGraphicFramePr>
        <p:xfrm>
          <a:off x="455528" y="2005210"/>
          <a:ext cx="5985666" cy="4275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4480">
                  <a:extLst>
                    <a:ext uri="{9D8B030D-6E8A-4147-A177-3AD203B41FA5}">
                      <a16:colId xmlns:a16="http://schemas.microsoft.com/office/drawing/2014/main" val="2837540625"/>
                    </a:ext>
                  </a:extLst>
                </a:gridCol>
                <a:gridCol w="914237">
                  <a:extLst>
                    <a:ext uri="{9D8B030D-6E8A-4147-A177-3AD203B41FA5}">
                      <a16:colId xmlns:a16="http://schemas.microsoft.com/office/drawing/2014/main" val="277981436"/>
                    </a:ext>
                  </a:extLst>
                </a:gridCol>
                <a:gridCol w="914237">
                  <a:extLst>
                    <a:ext uri="{9D8B030D-6E8A-4147-A177-3AD203B41FA5}">
                      <a16:colId xmlns:a16="http://schemas.microsoft.com/office/drawing/2014/main" val="1533342818"/>
                    </a:ext>
                  </a:extLst>
                </a:gridCol>
                <a:gridCol w="991861">
                  <a:extLst>
                    <a:ext uri="{9D8B030D-6E8A-4147-A177-3AD203B41FA5}">
                      <a16:colId xmlns:a16="http://schemas.microsoft.com/office/drawing/2014/main" val="3954636081"/>
                    </a:ext>
                  </a:extLst>
                </a:gridCol>
                <a:gridCol w="836614">
                  <a:extLst>
                    <a:ext uri="{9D8B030D-6E8A-4147-A177-3AD203B41FA5}">
                      <a16:colId xmlns:a16="http://schemas.microsoft.com/office/drawing/2014/main" val="2741623537"/>
                    </a:ext>
                  </a:extLst>
                </a:gridCol>
                <a:gridCol w="914237">
                  <a:extLst>
                    <a:ext uri="{9D8B030D-6E8A-4147-A177-3AD203B41FA5}">
                      <a16:colId xmlns:a16="http://schemas.microsoft.com/office/drawing/2014/main" val="2622213594"/>
                    </a:ext>
                  </a:extLst>
                </a:gridCol>
              </a:tblGrid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AI-12 High-QP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880166095"/>
                  </a:ext>
                </a:extLst>
              </a:tr>
              <a:tr h="371781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 HM-16.22-Rext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35888615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05721996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-23.04%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-30.63%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-36.50%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1999%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215%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46303828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-23.10%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-53.03%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-53.55%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2139%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227%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45121719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-23.07%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-41.83%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-45.02%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2162%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216%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82613486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57900242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LDB-12 High-QP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35547077"/>
                  </a:ext>
                </a:extLst>
              </a:tr>
              <a:tr h="371781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 HM-16.22-Rext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67970909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71301209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-26.61%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-41.21%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-43.64%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486%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179%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43871181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-25.08%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-52.16%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448%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194%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85110675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-26.55%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-50.77%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-51.63%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464%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188%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43215492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77637722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effectLst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RA-12 High-QP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96392003"/>
                  </a:ext>
                </a:extLst>
              </a:tr>
              <a:tr h="371781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Over HM-16.22-Rext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6797241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46583036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-26.89%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-37.48%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-39.43%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564%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530511133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-27.68%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-57.52%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-53.82%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496%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234%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25513392"/>
                  </a:ext>
                </a:extLst>
              </a:tr>
              <a:tr h="1858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Overall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-28.78%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-51.79%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-52.13%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538%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226%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86695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488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CCA87D-C8C4-4EBD-91EE-0346AE285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 of JVET-T0082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5CDA566-3761-46B5-AABA-D2B0EB1E0B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ja-JP" dirty="0"/>
              <a:t>Introduce new HLG 12-bit test sequences</a:t>
            </a:r>
          </a:p>
          <a:p>
            <a:pPr lvl="1"/>
            <a:r>
              <a:rPr lang="en-US" altLang="ja-JP" dirty="0"/>
              <a:t>5 test sequences</a:t>
            </a:r>
            <a:endParaRPr kumimoji="1" lang="en-US" altLang="ja-JP" dirty="0"/>
          </a:p>
          <a:p>
            <a:pPr lvl="1"/>
            <a:r>
              <a:rPr lang="en-US" altLang="ja-JP" dirty="0"/>
              <a:t>Specifications of camera</a:t>
            </a:r>
            <a:endParaRPr kumimoji="1" lang="en-US" altLang="ja-JP" dirty="0"/>
          </a:p>
          <a:p>
            <a:r>
              <a:rPr kumimoji="1" lang="en-US" altLang="ja-JP" dirty="0"/>
              <a:t>Experiment</a:t>
            </a:r>
          </a:p>
          <a:p>
            <a:pPr lvl="1"/>
            <a:r>
              <a:rPr lang="en-US" altLang="ja-JP" dirty="0"/>
              <a:t>Experimental encoding results</a:t>
            </a:r>
          </a:p>
          <a:p>
            <a:pPr lvl="2"/>
            <a:r>
              <a:rPr lang="en-US" altLang="ja-JP" dirty="0"/>
              <a:t>VTM-10.0 compared to HM-16.22-Rext</a:t>
            </a:r>
          </a:p>
          <a:p>
            <a:pPr lvl="2"/>
            <a:r>
              <a:rPr lang="en-US" altLang="ja-JP" dirty="0"/>
              <a:t>Tested as following a test condition in JVET-T0047.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22A93CF-8FCA-481A-A09D-BF9910F509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AF1CED8-351C-4CB7-8105-8DFF465590C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9D17ED0-ED5E-4AA0-8756-7F4EA2CB62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55015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F51DAA-BAD9-43AD-A139-5B7283985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Camera specifications and contents creation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D54E8C88-0E6F-42CC-859E-98738A214F38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68063159"/>
              </p:ext>
            </p:extLst>
          </p:nvPr>
        </p:nvGraphicFramePr>
        <p:xfrm>
          <a:off x="703337" y="998730"/>
          <a:ext cx="10528300" cy="2700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0500">
                  <a:extLst>
                    <a:ext uri="{9D8B030D-6E8A-4147-A177-3AD203B41FA5}">
                      <a16:colId xmlns:a16="http://schemas.microsoft.com/office/drawing/2014/main" val="2003246408"/>
                    </a:ext>
                  </a:extLst>
                </a:gridCol>
                <a:gridCol w="6027800">
                  <a:extLst>
                    <a:ext uri="{9D8B030D-6E8A-4147-A177-3AD203B41FA5}">
                      <a16:colId xmlns:a16="http://schemas.microsoft.com/office/drawing/2014/main" val="2230439819"/>
                    </a:ext>
                  </a:extLst>
                </a:gridCol>
              </a:tblGrid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Spec.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6242296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Model/Manufacturer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CineAlta F65RS / Sony 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5767337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Pickup device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Super 35mm equivalent Single-chip CMOS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0068199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Frame rate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59.94fps, progressive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394008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Bit depth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16bit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501947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Signal format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RGB RAW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052565"/>
                  </a:ext>
                </a:extLst>
              </a:tr>
            </a:tbl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6B2BC4E-DF84-48B6-8F48-9A7C369CD3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66FF0F7-40EA-41C9-9222-06A311FD6A1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DAA4F1-4D7D-4305-9107-6188E5452E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74709CB-54F4-4086-B1F4-F3758BF72888}"/>
              </a:ext>
            </a:extLst>
          </p:cNvPr>
          <p:cNvSpPr txBox="1"/>
          <p:nvPr/>
        </p:nvSpPr>
        <p:spPr>
          <a:xfrm>
            <a:off x="1153387" y="4059070"/>
            <a:ext cx="1283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RGB RAW</a:t>
            </a:r>
          </a:p>
          <a:p>
            <a:r>
              <a:rPr lang="en-US" altLang="ja-JP" dirty="0"/>
              <a:t>16-bit</a:t>
            </a:r>
            <a:endParaRPr kumimoji="1" lang="ja-JP" altLang="en-US" dirty="0"/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33D5F04E-6D57-4D44-BE14-54B6F9118837}"/>
              </a:ext>
            </a:extLst>
          </p:cNvPr>
          <p:cNvCxnSpPr>
            <a:cxnSpLocks/>
          </p:cNvCxnSpPr>
          <p:nvPr/>
        </p:nvCxnSpPr>
        <p:spPr>
          <a:xfrm>
            <a:off x="2143497" y="5139190"/>
            <a:ext cx="724580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CD359C1-D882-4267-9F59-D964D8B99CED}"/>
              </a:ext>
            </a:extLst>
          </p:cNvPr>
          <p:cNvSpPr/>
          <p:nvPr/>
        </p:nvSpPr>
        <p:spPr>
          <a:xfrm>
            <a:off x="2773567" y="4689140"/>
            <a:ext cx="1665185" cy="914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Converter</a:t>
            </a:r>
          </a:p>
          <a:p>
            <a:pPr algn="ctr"/>
            <a:r>
              <a:rPr kumimoji="1" lang="en-US" altLang="ja-JP" dirty="0"/>
              <a:t>(S</a:t>
            </a:r>
            <a:r>
              <a:rPr lang="en-US" altLang="ja-JP" dirty="0"/>
              <a:t>ony internal tool)</a:t>
            </a:r>
            <a:endParaRPr kumimoji="1" lang="ja-JP" altLang="en-US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B944ED0-CCB8-4FFD-AE68-019E1ECEE260}"/>
              </a:ext>
            </a:extLst>
          </p:cNvPr>
          <p:cNvSpPr/>
          <p:nvPr/>
        </p:nvSpPr>
        <p:spPr>
          <a:xfrm>
            <a:off x="6734007" y="4689140"/>
            <a:ext cx="1665185" cy="914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Converter</a:t>
            </a:r>
          </a:p>
          <a:p>
            <a:pPr algn="ctr"/>
            <a:r>
              <a:rPr kumimoji="1" lang="en-US" altLang="ja-JP" dirty="0"/>
              <a:t>(HDR-tools)</a:t>
            </a:r>
            <a:endParaRPr kumimoji="1" lang="ja-JP" altLang="en-US" dirty="0"/>
          </a:p>
        </p:txBody>
      </p:sp>
      <p:sp>
        <p:nvSpPr>
          <p:cNvPr id="15" name="円柱 14">
            <a:extLst>
              <a:ext uri="{FF2B5EF4-FFF2-40B4-BE49-F238E27FC236}">
                <a16:creationId xmlns:a16="http://schemas.microsoft.com/office/drawing/2014/main" id="{77EE3E4B-1177-40CD-92A1-B4F63CFBB789}"/>
              </a:ext>
            </a:extLst>
          </p:cNvPr>
          <p:cNvSpPr/>
          <p:nvPr/>
        </p:nvSpPr>
        <p:spPr>
          <a:xfrm>
            <a:off x="5203837" y="4779150"/>
            <a:ext cx="765085" cy="72008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files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973A79E-7660-4BF2-8056-DE10B401C2AA}"/>
              </a:ext>
            </a:extLst>
          </p:cNvPr>
          <p:cNvSpPr txBox="1"/>
          <p:nvPr/>
        </p:nvSpPr>
        <p:spPr>
          <a:xfrm>
            <a:off x="4888802" y="3879050"/>
            <a:ext cx="13612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YUV 4:4:4</a:t>
            </a:r>
          </a:p>
          <a:p>
            <a:r>
              <a:rPr lang="en-US" altLang="ja-JP" dirty="0"/>
              <a:t>HLG</a:t>
            </a:r>
          </a:p>
          <a:p>
            <a:r>
              <a:rPr kumimoji="1" lang="en-US" altLang="ja-JP" dirty="0"/>
              <a:t>12-bit</a:t>
            </a:r>
            <a:endParaRPr kumimoji="1" lang="ja-JP" altLang="en-US" dirty="0"/>
          </a:p>
        </p:txBody>
      </p:sp>
      <p:sp>
        <p:nvSpPr>
          <p:cNvPr id="17" name="円柱 16">
            <a:extLst>
              <a:ext uri="{FF2B5EF4-FFF2-40B4-BE49-F238E27FC236}">
                <a16:creationId xmlns:a16="http://schemas.microsoft.com/office/drawing/2014/main" id="{FF8E0DDF-2E34-44E4-95FF-661C4758B203}"/>
              </a:ext>
            </a:extLst>
          </p:cNvPr>
          <p:cNvSpPr/>
          <p:nvPr/>
        </p:nvSpPr>
        <p:spPr>
          <a:xfrm>
            <a:off x="9389302" y="4779150"/>
            <a:ext cx="765085" cy="72008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files</a:t>
            </a:r>
            <a:endParaRPr kumimoji="1" lang="ja-JP" altLang="en-US" dirty="0"/>
          </a:p>
        </p:txBody>
      </p:sp>
      <p:sp>
        <p:nvSpPr>
          <p:cNvPr id="18" name="円柱 17">
            <a:extLst>
              <a:ext uri="{FF2B5EF4-FFF2-40B4-BE49-F238E27FC236}">
                <a16:creationId xmlns:a16="http://schemas.microsoft.com/office/drawing/2014/main" id="{0721582A-27BB-4C8A-AA79-4EE35D5327FB}"/>
              </a:ext>
            </a:extLst>
          </p:cNvPr>
          <p:cNvSpPr/>
          <p:nvPr/>
        </p:nvSpPr>
        <p:spPr>
          <a:xfrm>
            <a:off x="1378412" y="4779150"/>
            <a:ext cx="765085" cy="72008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files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95F15F1-9A4D-41E6-A175-C5382EAB83ED}"/>
              </a:ext>
            </a:extLst>
          </p:cNvPr>
          <p:cNvSpPr txBox="1"/>
          <p:nvPr/>
        </p:nvSpPr>
        <p:spPr>
          <a:xfrm>
            <a:off x="9119272" y="3879050"/>
            <a:ext cx="13612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YUV 4:2:2</a:t>
            </a:r>
          </a:p>
          <a:p>
            <a:r>
              <a:rPr lang="en-US" altLang="ja-JP" dirty="0"/>
              <a:t>HLG</a:t>
            </a:r>
          </a:p>
          <a:p>
            <a:r>
              <a:rPr kumimoji="1" lang="en-US" altLang="ja-JP" dirty="0"/>
              <a:t>12-bit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43D13DB-DCA6-4033-AF94-999345674FB4}"/>
              </a:ext>
            </a:extLst>
          </p:cNvPr>
          <p:cNvSpPr txBox="1"/>
          <p:nvPr/>
        </p:nvSpPr>
        <p:spPr>
          <a:xfrm>
            <a:off x="5023817" y="5904275"/>
            <a:ext cx="6838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Alexis kindly helped us to use HDR-tools. </a:t>
            </a:r>
            <a:r>
              <a:rPr lang="en-US" altLang="ja-JP" dirty="0"/>
              <a:t>Thanks to Alexis.</a:t>
            </a:r>
            <a:endParaRPr kumimoji="1" lang="ja-JP" altLang="en-US" dirty="0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07A31655-DE0D-402E-B4B9-5EB369D15B51}"/>
              </a:ext>
            </a:extLst>
          </p:cNvPr>
          <p:cNvSpPr/>
          <p:nvPr/>
        </p:nvSpPr>
        <p:spPr>
          <a:xfrm>
            <a:off x="6599845" y="3760723"/>
            <a:ext cx="22538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Config. file</a:t>
            </a:r>
          </a:p>
          <a:p>
            <a:r>
              <a:rPr lang="en-US" altLang="ja-JP" dirty="0"/>
              <a:t>444 to 422 Type 2</a:t>
            </a:r>
            <a:endParaRPr lang="ja-JP" altLang="en-US" dirty="0"/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85877433-1A6D-4B69-904B-FFE661C7E321}"/>
              </a:ext>
            </a:extLst>
          </p:cNvPr>
          <p:cNvCxnSpPr>
            <a:cxnSpLocks/>
          </p:cNvCxnSpPr>
          <p:nvPr/>
        </p:nvCxnSpPr>
        <p:spPr>
          <a:xfrm>
            <a:off x="7544097" y="4329100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6001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 8">
            <a:extLst>
              <a:ext uri="{FF2B5EF4-FFF2-40B4-BE49-F238E27FC236}">
                <a16:creationId xmlns:a16="http://schemas.microsoft.com/office/drawing/2014/main" id="{74C7BBD8-24BC-48AA-8482-3B9678F71F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883675"/>
              </p:ext>
            </p:extLst>
          </p:nvPr>
        </p:nvGraphicFramePr>
        <p:xfrm>
          <a:off x="883357" y="818710"/>
          <a:ext cx="9766086" cy="5490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0210">
                  <a:extLst>
                    <a:ext uri="{9D8B030D-6E8A-4147-A177-3AD203B41FA5}">
                      <a16:colId xmlns:a16="http://schemas.microsoft.com/office/drawing/2014/main" val="1157589298"/>
                    </a:ext>
                  </a:extLst>
                </a:gridCol>
                <a:gridCol w="4620514">
                  <a:extLst>
                    <a:ext uri="{9D8B030D-6E8A-4147-A177-3AD203B41FA5}">
                      <a16:colId xmlns:a16="http://schemas.microsoft.com/office/drawing/2014/main" val="3616560979"/>
                    </a:ext>
                  </a:extLst>
                </a:gridCol>
                <a:gridCol w="3255362">
                  <a:extLst>
                    <a:ext uri="{9D8B030D-6E8A-4147-A177-3AD203B41FA5}">
                      <a16:colId xmlns:a16="http://schemas.microsoft.com/office/drawing/2014/main" val="215485346"/>
                    </a:ext>
                  </a:extLst>
                </a:gridCol>
              </a:tblGrid>
              <a:tr h="51091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Thumbnail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File name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Brief description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3392032"/>
                  </a:ext>
                </a:extLst>
              </a:tr>
              <a:tr h="10043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DayStreet_3840x2160_60p_12bit_444_hlg</a:t>
                      </a:r>
                      <a:endParaRPr lang="ja-JP" sz="12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DayStreet_3840x2160_60p_12bit_422_hlg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Reflection on the glass of the cars and heat haze (fixed)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4242085"/>
                  </a:ext>
                </a:extLst>
              </a:tr>
              <a:tr h="9623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PeopleInShoppingCenter_3840x2160_60p_12bit_444_hlg</a:t>
                      </a:r>
                      <a:endParaRPr lang="ja-JP" sz="12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PeopleInShoppingCenter_3840x2160_60p_12bit_422_hlg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People walking in shopping center (fixed)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9756544"/>
                  </a:ext>
                </a:extLst>
              </a:tr>
              <a:tr h="10043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NightStreet_3840x2160_60p_12bit_444_hlg</a:t>
                      </a:r>
                      <a:endParaRPr lang="ja-JP" sz="12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NightStreet_3840x2160_60p_12bit_422_hlg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Reflection on the glass and the body of the cars (fixed)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7642283"/>
                  </a:ext>
                </a:extLst>
              </a:tr>
              <a:tr h="10043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SeaSurface_3840x2160_60p_12bit_444_hlg</a:t>
                      </a:r>
                      <a:endParaRPr lang="ja-JP" sz="12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SeaSurface_3840x2160_60p_12bit_422_hlg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Birds flying around on the sea (fixed)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0675379"/>
                  </a:ext>
                </a:extLst>
              </a:tr>
              <a:tr h="10043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StainedGlass_3840x2160_60p_12bit_444_hlg</a:t>
                      </a:r>
                      <a:endParaRPr lang="ja-JP" sz="12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StainedGlass_3840x2160_60p_12bit_422_hlg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Stained glass (tilting)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7137111"/>
                  </a:ext>
                </a:extLst>
              </a:tr>
            </a:tbl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5FAEF579-8B64-4BFB-9182-4BB450333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HLG test sequences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07D0B27-B214-4464-9736-0BE8C4E6A2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CB6BA8C-E5A2-42B7-AE1A-5F45A20FC54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2020/10/12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669CFF-89B8-4D42-A8E5-12C2C60409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pic>
        <p:nvPicPr>
          <p:cNvPr id="2053" name="図 31">
            <a:extLst>
              <a:ext uri="{FF2B5EF4-FFF2-40B4-BE49-F238E27FC236}">
                <a16:creationId xmlns:a16="http://schemas.microsoft.com/office/drawing/2014/main" id="{3E9B84DC-D901-438D-A729-1E5FFA6DF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72" y="1358770"/>
            <a:ext cx="16668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図 29">
            <a:extLst>
              <a:ext uri="{FF2B5EF4-FFF2-40B4-BE49-F238E27FC236}">
                <a16:creationId xmlns:a16="http://schemas.microsoft.com/office/drawing/2014/main" id="{874A0494-ED15-4BFE-B78D-B606ED4CC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72" y="2348880"/>
            <a:ext cx="16668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図 32">
            <a:extLst>
              <a:ext uri="{FF2B5EF4-FFF2-40B4-BE49-F238E27FC236}">
                <a16:creationId xmlns:a16="http://schemas.microsoft.com/office/drawing/2014/main" id="{1C6B3D30-2167-4DBB-90B3-E4366D8E4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72" y="3338990"/>
            <a:ext cx="16668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図 28">
            <a:extLst>
              <a:ext uri="{FF2B5EF4-FFF2-40B4-BE49-F238E27FC236}">
                <a16:creationId xmlns:a16="http://schemas.microsoft.com/office/drawing/2014/main" id="{04B42025-60BE-43C9-83DC-7B545BE7C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72" y="4329100"/>
            <a:ext cx="16668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図 25">
            <a:extLst>
              <a:ext uri="{FF2B5EF4-FFF2-40B4-BE49-F238E27FC236}">
                <a16:creationId xmlns:a16="http://schemas.microsoft.com/office/drawing/2014/main" id="{CDA718EE-90FA-45B3-B16F-D1F688328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72" y="5319210"/>
            <a:ext cx="166687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963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51B1D24-28B7-4D02-86DC-434699D9E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lang="en-US" dirty="0" err="1"/>
              <a:t>DayStreet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561A196-31EE-4BD9-B53E-8E74D26F5C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94" y="745514"/>
            <a:ext cx="11764769" cy="5512781"/>
          </a:xfrm>
          <a:prstGeom prst="rect">
            <a:avLst/>
          </a:prstGeom>
          <a:noFill/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2CCE834-BA5F-4D11-8B52-0637F7E34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407" y="6534150"/>
            <a:ext cx="855749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ja-JP"/>
              <a:t>ITDD VTD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57CCB18-F074-4525-9DBD-2B89D5BD0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714" y="6534150"/>
            <a:ext cx="79913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E6725D01-B1C6-4309-A580-F6CF0CFEED82}" type="datetime1">
              <a:rPr lang="ja-JP" altLang="en-US" smtClean="0"/>
              <a:pPr>
                <a:spcAft>
                  <a:spcPts val="600"/>
                </a:spcAft>
                <a:defRPr/>
              </a:pPr>
              <a:t>2020/10/12</a:t>
            </a:fld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BA958AE-E0A3-44DF-8495-F5EABD308D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610" y="6534150"/>
            <a:ext cx="397567" cy="215900"/>
          </a:xfrm>
        </p:spPr>
        <p:txBody>
          <a:bodyPr wrap="square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7C6F3527-79FB-4A94-B9C7-E3F8D3D01080}" type="slidenum">
              <a:rPr lang="en-US" altLang="ja-JP" smtClean="0"/>
              <a:pPr algn="r">
                <a:spcAft>
                  <a:spcPts val="600"/>
                </a:spcAft>
                <a:defRPr/>
              </a:pPr>
              <a:t>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50639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5D36351-393F-4290-9620-AB0125FFF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lang="en-US" dirty="0" err="1"/>
              <a:t>NightStreet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0FE5137-754F-4892-9907-7B9C2D7F43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94" y="745514"/>
            <a:ext cx="11764769" cy="5512781"/>
          </a:xfrm>
          <a:prstGeom prst="rect">
            <a:avLst/>
          </a:prstGeom>
          <a:noFill/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8C1AADB-2860-449F-A8D2-4038F63ECE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407" y="6534150"/>
            <a:ext cx="855749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ja-JP"/>
              <a:t>ITDD VTD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6CBD2F2-FD54-47A4-B6F2-EBE762FE24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714" y="6534150"/>
            <a:ext cx="79913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E6725D01-B1C6-4309-A580-F6CF0CFEED82}" type="datetime1">
              <a:rPr lang="ja-JP" altLang="en-US" smtClean="0"/>
              <a:pPr>
                <a:spcAft>
                  <a:spcPts val="600"/>
                </a:spcAft>
                <a:defRPr/>
              </a:pPr>
              <a:t>2020/10/12</a:t>
            </a:fld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5C87153-85EC-47A1-ABD4-61232039B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610" y="6534150"/>
            <a:ext cx="397567" cy="215900"/>
          </a:xfrm>
        </p:spPr>
        <p:txBody>
          <a:bodyPr wrap="square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7C6F3527-79FB-4A94-B9C7-E3F8D3D01080}" type="slidenum">
              <a:rPr lang="en-US" altLang="ja-JP" smtClean="0"/>
              <a:pPr algn="r">
                <a:spcAft>
                  <a:spcPts val="600"/>
                </a:spcAft>
                <a:defRPr/>
              </a:pPr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70055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B42130EA-B36D-4509-AA3D-D38F299BD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lang="en-US" dirty="0" err="1"/>
              <a:t>PeopleInShoppingCenter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C37A35A-D79F-4F04-B7EA-EBCF975F1E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94" y="745514"/>
            <a:ext cx="11764769" cy="5512781"/>
          </a:xfrm>
          <a:prstGeom prst="rect">
            <a:avLst/>
          </a:prstGeom>
          <a:noFill/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70EA911-F69A-44BC-9714-1C406A115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407" y="6534150"/>
            <a:ext cx="855749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ja-JP"/>
              <a:t>ITDD VTD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F9BCD81-1C7E-43BD-81E3-70E5B3A4C2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714" y="6534150"/>
            <a:ext cx="79913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E6725D01-B1C6-4309-A580-F6CF0CFEED82}" type="datetime1">
              <a:rPr lang="ja-JP" altLang="en-US" smtClean="0"/>
              <a:pPr>
                <a:spcAft>
                  <a:spcPts val="600"/>
                </a:spcAft>
                <a:defRPr/>
              </a:pPr>
              <a:t>2020/10/12</a:t>
            </a:fld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E75272-FA3A-47F2-895D-8F13F7A649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610" y="6534150"/>
            <a:ext cx="397567" cy="215900"/>
          </a:xfrm>
        </p:spPr>
        <p:txBody>
          <a:bodyPr wrap="square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7C6F3527-79FB-4A94-B9C7-E3F8D3D01080}" type="slidenum">
              <a:rPr lang="en-US" altLang="ja-JP" smtClean="0"/>
              <a:pPr algn="r">
                <a:spcAft>
                  <a:spcPts val="600"/>
                </a:spcAft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63084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7F414CA6-5E20-4EA6-87F6-CB096CE21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lang="en-US" dirty="0" err="1"/>
              <a:t>SeaSurface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F5E3F90-A16F-4E3E-B25B-1C3AECEAE7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94" y="745514"/>
            <a:ext cx="11764769" cy="5512781"/>
          </a:xfrm>
          <a:prstGeom prst="rect">
            <a:avLst/>
          </a:prstGeom>
          <a:noFill/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4BBAF11-6106-40E3-93F0-7A401F3A6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407" y="6534150"/>
            <a:ext cx="855749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ja-JP"/>
              <a:t>ITDD VTD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DB4A2AE-7A57-435E-AA83-75996C431C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714" y="6534150"/>
            <a:ext cx="79913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E6725D01-B1C6-4309-A580-F6CF0CFEED82}" type="datetime1">
              <a:rPr lang="ja-JP" altLang="en-US" smtClean="0"/>
              <a:pPr>
                <a:spcAft>
                  <a:spcPts val="600"/>
                </a:spcAft>
                <a:defRPr/>
              </a:pPr>
              <a:t>2020/10/12</a:t>
            </a:fld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AE251DF-CA7D-4688-BA69-530B67CF7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610" y="6534150"/>
            <a:ext cx="397567" cy="215900"/>
          </a:xfrm>
        </p:spPr>
        <p:txBody>
          <a:bodyPr wrap="square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7C6F3527-79FB-4A94-B9C7-E3F8D3D01080}" type="slidenum">
              <a:rPr lang="en-US" altLang="ja-JP" smtClean="0"/>
              <a:pPr algn="r">
                <a:spcAft>
                  <a:spcPts val="600"/>
                </a:spcAft>
                <a:defRPr/>
              </a:pPr>
              <a:t>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79979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58E7A3E-CF75-40B2-A1D1-D51429BB0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lang="en-US" dirty="0" err="1"/>
              <a:t>StainedGlass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F5AAA94-2A7C-4360-9AED-601824AA91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94" y="745514"/>
            <a:ext cx="11764769" cy="5512781"/>
          </a:xfrm>
          <a:prstGeom prst="rect">
            <a:avLst/>
          </a:prstGeom>
          <a:noFill/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8985AE2-60F0-4509-AF9A-7560276B5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407" y="6534150"/>
            <a:ext cx="855749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ja-JP"/>
              <a:t>ITDD VTD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0F84F10-50F4-4A09-BBEB-FF5CF39705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714" y="6534150"/>
            <a:ext cx="799131" cy="215900"/>
          </a:xfrm>
        </p:spPr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E6725D01-B1C6-4309-A580-F6CF0CFEED82}" type="datetime1">
              <a:rPr lang="ja-JP" altLang="en-US" smtClean="0"/>
              <a:pPr>
                <a:spcAft>
                  <a:spcPts val="600"/>
                </a:spcAft>
                <a:defRPr/>
              </a:pPr>
              <a:t>2020/10/12</a:t>
            </a:fld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785039-8B57-450D-89AC-9CD1D3D4E5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610" y="6534150"/>
            <a:ext cx="397567" cy="215900"/>
          </a:xfrm>
        </p:spPr>
        <p:txBody>
          <a:bodyPr wrap="square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7C6F3527-79FB-4A94-B9C7-E3F8D3D01080}" type="slidenum">
              <a:rPr lang="en-US" altLang="ja-JP" smtClean="0"/>
              <a:pPr algn="r">
                <a:spcAft>
                  <a:spcPts val="600"/>
                </a:spcAft>
                <a:defRPr/>
              </a:pPr>
              <a:t>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17322949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746</Words>
  <Application>Microsoft Office PowerPoint</Application>
  <PresentationFormat>ユーザー設定</PresentationFormat>
  <Paragraphs>303</Paragraphs>
  <Slides>13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1" baseType="lpstr">
      <vt:lpstr>HGP創英角ｺﾞｼｯｸUB</vt:lpstr>
      <vt:lpstr>Meiryo UI</vt:lpstr>
      <vt:lpstr>メイリオ</vt:lpstr>
      <vt:lpstr>Arial</vt:lpstr>
      <vt:lpstr>Calibri</vt:lpstr>
      <vt:lpstr>Times New Roman</vt:lpstr>
      <vt:lpstr>Wingdings</vt:lpstr>
      <vt:lpstr>VTD_template</vt:lpstr>
      <vt:lpstr>  JVET-T0082 New HLG sequences for high bit-depth video coding</vt:lpstr>
      <vt:lpstr>Summary of JVET-T0082</vt:lpstr>
      <vt:lpstr>Camera specifications and contents creation</vt:lpstr>
      <vt:lpstr>Proposed HLG test sequences</vt:lpstr>
      <vt:lpstr>DayStreet</vt:lpstr>
      <vt:lpstr>NightStreet</vt:lpstr>
      <vt:lpstr>PeopleInShoppingCenter</vt:lpstr>
      <vt:lpstr>SeaSurface</vt:lpstr>
      <vt:lpstr>StainedGlass</vt:lpstr>
      <vt:lpstr>Experimental results</vt:lpstr>
      <vt:lpstr>Conclusions</vt:lpstr>
      <vt:lpstr>PowerPoint プレゼンテーション</vt:lpstr>
      <vt:lpstr>Experimental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2020-10-07T03:49:07Z</dcterms:created>
  <dcterms:modified xsi:type="dcterms:W3CDTF">2020-10-12T09:02:30Z</dcterms:modified>
</cp:coreProperties>
</file>