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8" r:id="rId2"/>
    <p:sldMasterId id="2147483696" r:id="rId3"/>
  </p:sldMasterIdLst>
  <p:notesMasterIdLst>
    <p:notesMasterId r:id="rId12"/>
  </p:notesMasterIdLst>
  <p:handoutMasterIdLst>
    <p:handoutMasterId r:id="rId13"/>
  </p:handoutMasterIdLst>
  <p:sldIdLst>
    <p:sldId id="399" r:id="rId4"/>
    <p:sldId id="508" r:id="rId5"/>
    <p:sldId id="515" r:id="rId6"/>
    <p:sldId id="506" r:id="rId7"/>
    <p:sldId id="507" r:id="rId8"/>
    <p:sldId id="514" r:id="rId9"/>
    <p:sldId id="505" r:id="rId10"/>
    <p:sldId id="257" r:id="rId11"/>
  </p:sldIdLst>
  <p:sldSz cx="12192000" cy="6858000"/>
  <p:notesSz cx="6950075" cy="9236075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u, Fangjun" initials="PF" lastIdx="2" clrIdx="0">
    <p:extLst>
      <p:ext uri="{19B8F6BF-5375-455C-9EA6-DF929625EA0E}">
        <p15:presenceInfo xmlns:p15="http://schemas.microsoft.com/office/powerpoint/2012/main" userId="S-1-5-21-2457142945-2322155060-3342925858-990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33CC"/>
    <a:srgbClr val="006600"/>
    <a:srgbClr val="213BFF"/>
    <a:srgbClr val="8F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1" autoAdjust="0"/>
    <p:restoredTop sz="93487" autoAdjust="0"/>
  </p:normalViewPr>
  <p:slideViewPr>
    <p:cSldViewPr snapToGrid="0">
      <p:cViewPr varScale="1">
        <p:scale>
          <a:sx n="67" d="100"/>
          <a:sy n="67" d="100"/>
        </p:scale>
        <p:origin x="60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DC4F99-89B1-4D22-BB1B-D310BB4AC8E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C995EF-484C-4536-A69F-8CC7DF7262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B2B81-A9B4-46DA-AD3B-9B3666CD208A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5A2D2D-BB6E-401A-B2BD-D79E56E7B7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ECB3F2-791B-4264-8B97-DFC359A271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6F376-5CF6-412A-BB1F-D202681D8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752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2AF29CC9-2664-47E7-AB59-FD69E47C899E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D3D1922C-F81F-40DD-B4A1-EEBCD7A37F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37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BE80F-F520-43FF-B812-D77F2A9E5A3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DOLBY LABORATORIES, INC.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210D73F-9532-4440-893F-B796E3AA2DC0}" type="datetime4">
              <a:rPr lang="en-US" smtClean="0"/>
              <a:t>October 13, 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71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8906D-4873-481B-B64F-F0B6AF43D60F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7277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47F42016-EB75-476E-A334-05FC054D7418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24E0FA62-F4E2-44DB-A06F-6DDE9E37D4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46269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CF21-0F99-41D5-B27A-3C91573788BA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54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4D5C9-9149-4B0E-9EC9-450B04356AF7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6866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0A75-60A4-4E75-AD51-24D50E27282C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6180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F00D-784B-4B10-A335-B20A5A9D193C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3100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0064B-AD8C-4659-B4F1-5BC284EEDF0B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158811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5D3CE-6773-4447-A378-65BA74675F87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1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2766"/>
            <a:ext cx="10972800" cy="5096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JVET-O0432: AHG10: LMCS encoder improvement</a:t>
            </a:r>
            <a:endParaRPr lang="en-US" altLang="zh-CN" sz="2398">
              <a:solidFill>
                <a:schemeClr val="tx1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6E1D6-C90E-4C74-8AB6-989E0000C511}" type="slidenum">
              <a:rPr lang="en-US" altLang="en-US"/>
              <a:pPr>
                <a:defRPr/>
              </a:pPr>
              <a:t>‹#›</a:t>
            </a:fld>
            <a:endParaRPr lang="en-US" sz="23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63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2E31-24F0-4641-903A-5B9B39CF2372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8575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ption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056CB2DC-1688-4E88-A1E7-91D837D60BB4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24E0FA62-F4E2-44DB-A06F-6DDE9E37D4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215040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ption 2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rm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5D39C-B6BD-4901-96B8-A4B754DDBCFA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/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38574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7" orient="horz" pos="2052">
          <p15:clr>
            <a:srgbClr val="FBAE40"/>
          </p15:clr>
        </p15:guide>
        <p15:guide id="8" orient="horz" pos="219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27F9-E0F4-4AAD-BD26-BB5A38D41365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2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0EE62-33AA-4DBE-A8AC-D57961CD5433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24679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579BC-00EE-4F7C-842F-31F4EADD65BD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0588F-94C7-4FE1-932E-9DDC5564A3C3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0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8FE1B-6799-4080-ABCB-5BAC4CCB5E44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92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04E90-DDF7-4839-AD8C-1AA49CDC575D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234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B658-D5B7-47B2-8752-3BB790849301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46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B94E-6FC7-4A70-B73A-15CE55C1BC6F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21384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B506B-13CA-44D4-9801-A2A95FCB0920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862733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92200"/>
            <a:ext cx="10862733" cy="4711192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1pPr>
            <a:lvl2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2pPr>
            <a:lvl3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3pPr>
            <a:lvl4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4pPr>
            <a:lvl5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A64CE61E-DA24-4F3D-98E7-2F1A6AE4E79B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latin typeface="Dolby Gustan Book" panose="020B0504030301020103" pitchFamily="34" charset="0"/>
                <a:ea typeface="Dolby Gustan Book" panose="020B0504030301020103" pitchFamily="34" charset="0"/>
              </a:defRPr>
            </a:lvl1pPr>
          </a:lstStyle>
          <a:p>
            <a:fld id="{24E0FA62-F4E2-44DB-A06F-6DDE9E37D4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FDC8-B258-4239-A368-F7574E82CE01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6168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FBF52-EDE6-489B-88E4-951175F838C7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1728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E5463-E706-4CF3-9A92-422F5A481880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6317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D391-CEC6-4346-B2CF-D1A865960E52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6532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1287C-6E4C-47AB-9124-8DD1CAEB116D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8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9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90016"/>
            <a:ext cx="7315200" cy="1011936"/>
          </a:xfrm>
        </p:spPr>
        <p:txBody>
          <a:bodyPr anchor="b">
            <a:normAutofit/>
          </a:bodyPr>
          <a:lstStyle>
            <a:lvl1pPr algn="l">
              <a:defRPr sz="3200"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157984"/>
            <a:ext cx="7315200" cy="1780032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33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B53D3-8344-44E6-9664-2FB6C0EF5BE8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51203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420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900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1860">
          <p15:clr>
            <a:srgbClr val="FBAE40"/>
          </p15:clr>
        </p15:guide>
        <p15:guide id="6" pos="374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ption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2352"/>
            <a:ext cx="10363200" cy="2694432"/>
          </a:xfrm>
        </p:spPr>
        <p:txBody>
          <a:bodyPr anchor="b">
            <a:normAutofit/>
          </a:bodyPr>
          <a:lstStyle>
            <a:lvl1pPr algn="l"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3824-E42D-4E45-AC46-7B18BAF3E3EE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4754880"/>
            <a:ext cx="10363200" cy="1569720"/>
          </a:xfrm>
        </p:spPr>
        <p:txBody>
          <a:bodyPr/>
          <a:lstStyle>
            <a:lvl1pPr marL="0" indent="0">
              <a:buNone/>
              <a:defRPr sz="24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  <a:lvl2pPr marL="0" indent="0">
              <a:buNone/>
              <a:defRPr sz="1467">
                <a:solidFill>
                  <a:schemeClr val="accent1"/>
                </a:solidFill>
                <a:latin typeface="Dolby Gustan Bold" panose="02010600040501010103" pitchFamily="50" charset="0"/>
                <a:ea typeface="Dolby Gustan Bold" panose="02010600040501010103" pitchFamily="50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Shape 13"/>
          <p:cNvSpPr/>
          <p:nvPr/>
        </p:nvSpPr>
        <p:spPr>
          <a:xfrm>
            <a:off x="609600" y="4194048"/>
            <a:ext cx="856408" cy="0"/>
          </a:xfrm>
          <a:prstGeom prst="line">
            <a:avLst/>
          </a:prstGeom>
          <a:ln w="38100">
            <a:solidFill>
              <a:srgbClr val="B2BB1E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4343400"/>
            <a:ext cx="3048000" cy="304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enter date</a:t>
            </a:r>
          </a:p>
        </p:txBody>
      </p:sp>
    </p:spTree>
    <p:extLst>
      <p:ext uri="{BB962C8B-B14F-4D97-AF65-F5344CB8AC3E}">
        <p14:creationId xmlns:p14="http://schemas.microsoft.com/office/powerpoint/2010/main" val="140986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12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1884">
          <p15:clr>
            <a:srgbClr val="FBAE40"/>
          </p15:clr>
        </p15:guide>
        <p15:guide id="4" orient="horz" pos="2244">
          <p15:clr>
            <a:srgbClr val="FBAE40"/>
          </p15:clr>
        </p15:guide>
        <p15:guide id="5" orient="horz" pos="2988">
          <p15:clr>
            <a:srgbClr val="FBAE40"/>
          </p15:clr>
        </p15:guide>
        <p15:guide id="6" pos="5184">
          <p15:clr>
            <a:srgbClr val="FBAE40"/>
          </p15:clr>
        </p15:guide>
        <p15:guide id="0" orient="horz" pos="2052">
          <p15:clr>
            <a:srgbClr val="FBAE40"/>
          </p15:clr>
        </p15:guide>
        <p15:guide id="7" orient="horz" pos="219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>
            <a:noAutofit/>
          </a:bodyPr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65809-D807-4BFF-8586-6A57D6426C11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4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BF37D-0EB2-4043-B693-23CD6DBE06E0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76581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-No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1pPr>
            <a:lvl2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2pPr>
            <a:lvl3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3pPr>
            <a:lvl4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4pPr>
            <a:lvl5pPr>
              <a:defRPr>
                <a:solidFill>
                  <a:schemeClr val="tx1"/>
                </a:solidFill>
                <a:latin typeface="Dolby Gustan Light" panose="01060302020201010102" pitchFamily="18" charset="0"/>
                <a:ea typeface="Dolby Gustan Light" panose="01060302020201010102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1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B4EDB-AA15-4DA0-87F3-78814BA0FE9A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0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D6984-A147-4D7C-8CC9-D4DFAF9AB4B4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82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927D-B578-427D-9672-6E6F71333125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>
                    <a:lumMod val="50000"/>
                  </a:schemeClr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BA70C-77B5-47E8-BC38-C63AC6E4A34B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22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0" orient="horz" pos="1764">
          <p15:clr>
            <a:srgbClr val="FBAE40"/>
          </p15:clr>
        </p15:guide>
        <p15:guide id="8" pos="3720">
          <p15:clr>
            <a:srgbClr val="FBAE40"/>
          </p15:clr>
        </p15:guide>
        <p15:guide id="9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890AB-8CA7-441E-969E-CEE5AB2BB1CD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83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10363200" cy="2682240"/>
          </a:xfrm>
        </p:spPr>
        <p:txBody>
          <a:bodyPr anchor="b">
            <a:normAutofit/>
          </a:bodyPr>
          <a:lstStyle>
            <a:lvl1pPr>
              <a:defRPr sz="7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683C-43B1-43F5-AE1D-FFFF616DF932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hape 37"/>
          <p:cNvSpPr/>
          <p:nvPr/>
        </p:nvSpPr>
        <p:spPr>
          <a:xfrm>
            <a:off x="626316" y="4191000"/>
            <a:ext cx="856408" cy="0"/>
          </a:xfrm>
          <a:prstGeom prst="line">
            <a:avLst/>
          </a:prstGeom>
          <a:ln w="50800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 algn="l" defTabSz="2285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600" dirty="0">
              <a:latin typeface="Verdana"/>
              <a:ea typeface="Verdana"/>
              <a:cs typeface="Verdana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24728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ndowpan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DDE31-1FA5-4F1A-ABF5-C39E1108CEFD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7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2916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434A-22DA-46DD-8B4B-E186D6219975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6419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Op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32" y="1219200"/>
            <a:ext cx="10363200" cy="2682240"/>
          </a:xfrm>
        </p:spPr>
        <p:txBody>
          <a:bodyPr anchor="b">
            <a:normAutofit/>
          </a:bodyPr>
          <a:lstStyle>
            <a:lvl1pPr>
              <a:defRPr sz="9200">
                <a:latin typeface="Dolby Gustan Thin" panose="02010600040501010103" pitchFamily="50" charset="0"/>
                <a:ea typeface="Dolby Gustan Thin" panose="02010600040501010103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B930-1A56-4AA7-A09C-76316D47212B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9"/>
          <p:cNvSpPr>
            <a:spLocks noChangeAspect="1" noEditPoints="1"/>
          </p:cNvSpPr>
          <p:nvPr/>
        </p:nvSpPr>
        <p:spPr bwMode="auto">
          <a:xfrm>
            <a:off x="609600" y="609600"/>
            <a:ext cx="711200" cy="493672"/>
          </a:xfrm>
          <a:custGeom>
            <a:avLst/>
            <a:gdLst>
              <a:gd name="T0" fmla="*/ 0 w 1626"/>
              <a:gd name="T1" fmla="*/ 0 h 1128"/>
              <a:gd name="T2" fmla="*/ 0 w 1626"/>
              <a:gd name="T3" fmla="*/ 1128 h 1128"/>
              <a:gd name="T4" fmla="*/ 1626 w 1626"/>
              <a:gd name="T5" fmla="*/ 1128 h 1128"/>
              <a:gd name="T6" fmla="*/ 1626 w 1626"/>
              <a:gd name="T7" fmla="*/ 0 h 1128"/>
              <a:gd name="T8" fmla="*/ 0 w 1626"/>
              <a:gd name="T9" fmla="*/ 0 h 1128"/>
              <a:gd name="T10" fmla="*/ 377 w 1626"/>
              <a:gd name="T11" fmla="*/ 982 h 1128"/>
              <a:gd name="T12" fmla="*/ 191 w 1626"/>
              <a:gd name="T13" fmla="*/ 982 h 1128"/>
              <a:gd name="T14" fmla="*/ 191 w 1626"/>
              <a:gd name="T15" fmla="*/ 146 h 1128"/>
              <a:gd name="T16" fmla="*/ 377 w 1626"/>
              <a:gd name="T17" fmla="*/ 146 h 1128"/>
              <a:gd name="T18" fmla="*/ 730 w 1626"/>
              <a:gd name="T19" fmla="*/ 562 h 1128"/>
              <a:gd name="T20" fmla="*/ 377 w 1626"/>
              <a:gd name="T21" fmla="*/ 982 h 1128"/>
              <a:gd name="T22" fmla="*/ 1435 w 1626"/>
              <a:gd name="T23" fmla="*/ 982 h 1128"/>
              <a:gd name="T24" fmla="*/ 1248 w 1626"/>
              <a:gd name="T25" fmla="*/ 982 h 1128"/>
              <a:gd name="T26" fmla="*/ 895 w 1626"/>
              <a:gd name="T27" fmla="*/ 562 h 1128"/>
              <a:gd name="T28" fmla="*/ 1248 w 1626"/>
              <a:gd name="T29" fmla="*/ 146 h 1128"/>
              <a:gd name="T30" fmla="*/ 1435 w 1626"/>
              <a:gd name="T31" fmla="*/ 146 h 1128"/>
              <a:gd name="T32" fmla="*/ 1435 w 1626"/>
              <a:gd name="T33" fmla="*/ 982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6" h="1128">
                <a:moveTo>
                  <a:pt x="0" y="0"/>
                </a:moveTo>
                <a:cubicBezTo>
                  <a:pt x="0" y="1128"/>
                  <a:pt x="0" y="1128"/>
                  <a:pt x="0" y="1128"/>
                </a:cubicBezTo>
                <a:cubicBezTo>
                  <a:pt x="1626" y="1128"/>
                  <a:pt x="1626" y="1128"/>
                  <a:pt x="1626" y="1128"/>
                </a:cubicBezTo>
                <a:cubicBezTo>
                  <a:pt x="1626" y="0"/>
                  <a:pt x="1626" y="0"/>
                  <a:pt x="1626" y="0"/>
                </a:cubicBezTo>
                <a:lnTo>
                  <a:pt x="0" y="0"/>
                </a:lnTo>
                <a:close/>
                <a:moveTo>
                  <a:pt x="377" y="982"/>
                </a:moveTo>
                <a:cubicBezTo>
                  <a:pt x="191" y="982"/>
                  <a:pt x="191" y="982"/>
                  <a:pt x="191" y="982"/>
                </a:cubicBezTo>
                <a:cubicBezTo>
                  <a:pt x="191" y="146"/>
                  <a:pt x="191" y="146"/>
                  <a:pt x="191" y="146"/>
                </a:cubicBezTo>
                <a:cubicBezTo>
                  <a:pt x="377" y="146"/>
                  <a:pt x="377" y="146"/>
                  <a:pt x="377" y="146"/>
                </a:cubicBezTo>
                <a:cubicBezTo>
                  <a:pt x="569" y="146"/>
                  <a:pt x="730" y="337"/>
                  <a:pt x="730" y="562"/>
                </a:cubicBezTo>
                <a:cubicBezTo>
                  <a:pt x="730" y="794"/>
                  <a:pt x="569" y="982"/>
                  <a:pt x="377" y="982"/>
                </a:cubicBezTo>
                <a:close/>
                <a:moveTo>
                  <a:pt x="1435" y="982"/>
                </a:moveTo>
                <a:cubicBezTo>
                  <a:pt x="1248" y="982"/>
                  <a:pt x="1248" y="982"/>
                  <a:pt x="1248" y="982"/>
                </a:cubicBezTo>
                <a:cubicBezTo>
                  <a:pt x="1056" y="982"/>
                  <a:pt x="895" y="794"/>
                  <a:pt x="895" y="562"/>
                </a:cubicBezTo>
                <a:cubicBezTo>
                  <a:pt x="895" y="337"/>
                  <a:pt x="1056" y="146"/>
                  <a:pt x="1248" y="146"/>
                </a:cubicBezTo>
                <a:cubicBezTo>
                  <a:pt x="1435" y="146"/>
                  <a:pt x="1435" y="146"/>
                  <a:pt x="1435" y="146"/>
                </a:cubicBezTo>
                <a:lnTo>
                  <a:pt x="1435" y="9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19" tIns="22859" rIns="45719" bIns="22859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87489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576">
          <p15:clr>
            <a:srgbClr val="FBAE40"/>
          </p15:clr>
        </p15:guide>
        <p15:guide id="2" pos="408">
          <p15:clr>
            <a:srgbClr val="FBAE40"/>
          </p15:clr>
        </p15:guide>
        <p15:guide id="3" pos="5304">
          <p15:clr>
            <a:srgbClr val="FBAE40"/>
          </p15:clr>
        </p15:guide>
        <p15:guide id="4" orient="horz" pos="184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p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10D5E-19D5-4198-9EC5-5D5963B692F9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svg&gt;.pdf"/>
          <p:cNvPicPr/>
          <p:nvPr/>
        </p:nvPicPr>
        <p:blipFill>
          <a:blip r:embed="rId3" cstate="screen"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9" y="1447801"/>
            <a:ext cx="10058428" cy="48201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60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683">
          <p15:clr>
            <a:srgbClr val="FBAE40"/>
          </p15:clr>
        </p15:guide>
        <p15:guide id="4" orient="horz" pos="2961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A5DF-0F61-438E-9F83-619385F1EC82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8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C3497-E3F9-41BE-9610-93B5F3F3A5BC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tx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tx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60945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Full Screen Photo Rever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B5C45-77EF-47CC-AE6F-884ECBDD98C2}" type="datetime1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06525-092D-44E2-A584-E03EB74BB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5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95600"/>
            <a:ext cx="1524000" cy="104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Full Title and Conten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9616"/>
            <a:ext cx="10363200" cy="43037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75862-E66B-4BA9-BA93-76153A27FE58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40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orient="horz" pos="708">
          <p15:clr>
            <a:srgbClr val="FBAE40"/>
          </p15:clr>
        </p15:guide>
        <p15:guide id="4" orient="horz" pos="2742">
          <p15:clr>
            <a:srgbClr val="FBAE40"/>
          </p15:clr>
        </p15:guide>
        <p15:guide id="5" pos="518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499616"/>
            <a:ext cx="4876800" cy="430377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5F414-3E6F-40DF-A251-31B5F6D5429F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8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  <p15:guide id="4" orient="horz" pos="708">
          <p15:clr>
            <a:srgbClr val="FBAE40"/>
          </p15:clr>
        </p15:guide>
        <p15:guide id="5" orient="horz" pos="2742">
          <p15:clr>
            <a:srgbClr val="FBAE40"/>
          </p15:clr>
        </p15:guide>
        <p15:guide id="6" pos="2592">
          <p15:clr>
            <a:srgbClr val="FBAE40"/>
          </p15:clr>
        </p15:guide>
        <p15:guide id="7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lum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3730752"/>
            <a:ext cx="10972800" cy="1828800"/>
          </a:xfrm>
        </p:spPr>
        <p:txBody>
          <a:bodyPr tIns="0" anchor="t" anchorCtr="0">
            <a:noAutofit/>
          </a:bodyPr>
          <a:lstStyle>
            <a:lvl1pPr algn="ctr">
              <a:defRPr sz="3200">
                <a:solidFill>
                  <a:schemeClr val="accent1"/>
                </a:solidFill>
                <a:latin typeface="Dolby Gustan Medium" panose="02010600040501010103" pitchFamily="50" charset="0"/>
                <a:ea typeface="Dolby Gustan Medium" panose="02010600040501010103" pitchFamily="50" charset="0"/>
              </a:defRPr>
            </a:lvl1pPr>
          </a:lstStyle>
          <a:p>
            <a:r>
              <a:rPr lang="en-US" dirty="0"/>
              <a:t>Click to add a quote or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16736"/>
            <a:ext cx="3560064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25159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A1707-4B38-4054-9141-8078C933EB0D}" type="datetime1">
              <a:rPr lang="en-US" smtClean="0"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30988" y="1316736"/>
            <a:ext cx="3450336" cy="207264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87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621">
          <p15:clr>
            <a:srgbClr val="FBAE40"/>
          </p15:clr>
        </p15:guide>
        <p15:guide id="2" pos="288">
          <p15:clr>
            <a:srgbClr val="FBAE40"/>
          </p15:clr>
        </p15:guide>
        <p15:guide id="3" pos="5472">
          <p15:clr>
            <a:srgbClr val="FBAE40"/>
          </p15:clr>
        </p15:guide>
        <p15:guide id="4" orient="horz" pos="1601">
          <p15:clr>
            <a:srgbClr val="FBAE40"/>
          </p15:clr>
        </p15:guide>
        <p15:guide id="5" orient="horz" pos="2628">
          <p15:clr>
            <a:srgbClr val="FBAE40"/>
          </p15:clr>
        </p15:guide>
        <p15:guide id="6" pos="1971">
          <p15:clr>
            <a:srgbClr val="FBAE40"/>
          </p15:clr>
        </p15:guide>
        <p15:guide id="7" pos="2088">
          <p15:clr>
            <a:srgbClr val="FBAE40"/>
          </p15:clr>
        </p15:guide>
        <p15:guide id="8" orient="horz" pos="1764">
          <p15:clr>
            <a:srgbClr val="FBAE40"/>
          </p15:clr>
        </p15:guide>
        <p15:guide id="9" pos="3720">
          <p15:clr>
            <a:srgbClr val="FBAE40"/>
          </p15:clr>
        </p15:guide>
        <p15:guide id="10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Title Onl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363200" cy="841248"/>
          </a:xfrm>
        </p:spPr>
        <p:txBody>
          <a:bodyPr tIns="365760"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CCE01-53F0-40D1-830E-EFC6E0F2FDF1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09600" y="119481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609600" y="6193536"/>
            <a:ext cx="10972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03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396">
          <p15:clr>
            <a:srgbClr val="FBAE40"/>
          </p15:clr>
        </p15:guide>
        <p15:guide id="2" pos="28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6.jp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image" Target="../media/image9.jp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fld id="{BE521F63-69E5-4EF9-AA22-D8ED891F2967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  <a:latin typeface="Eras Medium ITC" panose="020B0602030504020804" pitchFamily="34" charset="0"/>
              </a:defRPr>
            </a:lvl1pPr>
          </a:lstStyle>
          <a:p>
            <a:fld id="{24E0FA62-F4E2-44DB-A06F-6DDE9E37D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714" r:id="rId18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Eras Medium ITC" panose="020B0602030504020804" pitchFamily="34" charset="0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Eras Medium ITC" panose="020B0602030504020804" pitchFamily="34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fld id="{1CFC75B5-2C28-4644-AE67-25EC0ABE50BD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bg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bg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275266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25625"/>
            <a:ext cx="105156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3952"/>
            <a:ext cx="1011936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fld id="{18D442E9-6315-4CA2-B6D5-6707D7D3CE12}" type="datetime1">
              <a:rPr lang="en-US" smtClean="0"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1536" y="6473952"/>
            <a:ext cx="5998464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67">
                <a:solidFill>
                  <a:schemeClr val="bg1"/>
                </a:solidFill>
              </a:defRPr>
            </a:lvl1pPr>
          </a:lstStyle>
          <a:p>
            <a:r>
              <a:rPr lang="en-US"/>
              <a:t>JVET-O0432: AHG10: LMCS encoder improvement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8560" y="6473952"/>
            <a:ext cx="243840" cy="9753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67">
                <a:solidFill>
                  <a:schemeClr val="bg1"/>
                </a:solidFill>
              </a:defRPr>
            </a:lvl1pPr>
          </a:lstStyle>
          <a:p>
            <a:fld id="{10B06525-092D-44E2-A584-E03EB74BB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168640" y="6473952"/>
            <a:ext cx="3048000" cy="975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685891" rtl="0" eaLnBrk="1" latinLnBrk="0" hangingPunct="1">
              <a:defRPr sz="500" kern="500" cap="all" spc="50">
                <a:solidFill>
                  <a:schemeClr val="bg1"/>
                </a:solidFill>
                <a:latin typeface="Dolby Gustan"/>
                <a:ea typeface="+mn-ea"/>
                <a:cs typeface="+mn-cs"/>
              </a:defRPr>
            </a:lvl1pPr>
            <a:lvl2pPr marL="34294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91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837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783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729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674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620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566" algn="l" defTabSz="68589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667" baseline="0" dirty="0">
                <a:solidFill>
                  <a:schemeClr val="bg1"/>
                </a:solidFill>
                <a:latin typeface="+mn-lt"/>
              </a:rPr>
              <a:t>CONFIDENTIAL</a:t>
            </a:r>
            <a:r>
              <a:rPr lang="en-US" sz="667" dirty="0">
                <a:solidFill>
                  <a:schemeClr val="bg1"/>
                </a:solidFill>
                <a:latin typeface="+mn-lt"/>
              </a:rPr>
              <a:t> INFORMATION © 2015 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97546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1367" indent="-341367" algn="l" defTabSz="914377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133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80409" algn="l" defTabSz="914377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–"/>
        <a:defRPr sz="1867" kern="1200">
          <a:solidFill>
            <a:schemeClr val="bg1"/>
          </a:solidFill>
          <a:latin typeface="+mn-lt"/>
          <a:ea typeface="+mn-ea"/>
          <a:cs typeface="+mn-cs"/>
        </a:defRPr>
      </a:lvl2pPr>
      <a:lvl3pPr marL="914377" indent="-228594" algn="l" defTabSz="914377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194786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–"/>
        <a:defRPr sz="1467" kern="1200">
          <a:solidFill>
            <a:schemeClr val="bg1"/>
          </a:solidFill>
          <a:latin typeface="+mn-lt"/>
          <a:ea typeface="+mn-ea"/>
          <a:cs typeface="+mn-cs"/>
        </a:defRPr>
      </a:lvl4pPr>
      <a:lvl5pPr marL="1426428" indent="-228594" algn="l" defTabSz="914377" rtl="0" eaLnBrk="1" latinLnBrk="0" hangingPunct="1">
        <a:lnSpc>
          <a:spcPct val="100000"/>
        </a:lnSpc>
        <a:spcBef>
          <a:spcPts val="300"/>
        </a:spcBef>
        <a:buFont typeface="Arial" panose="020B0604020202020204" pitchFamily="34" charset="0"/>
        <a:buChar char="•"/>
        <a:defRPr sz="1467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867" y="416795"/>
            <a:ext cx="10169676" cy="3574965"/>
          </a:xfrm>
        </p:spPr>
        <p:txBody>
          <a:bodyPr/>
          <a:lstStyle/>
          <a:p>
            <a:r>
              <a:rPr lang="en-US" sz="4800" b="1" dirty="0">
                <a:latin typeface="Dolby Gustan Book" panose="020B0504030301020103" pitchFamily="34" charset="0"/>
                <a:ea typeface="Dolby Gustan Book" panose="020B0504030301020103" pitchFamily="34" charset="0"/>
                <a:cs typeface="Times New Roman" panose="02020603050405020304" pitchFamily="18" charset="0"/>
              </a:rPr>
              <a:t>JVET-T0074: </a:t>
            </a:r>
            <a:r>
              <a:rPr lang="en-GB" sz="4800" b="1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AHG10: </a:t>
            </a:r>
            <a:br>
              <a:rPr lang="en-GB" sz="4800" b="1" dirty="0">
                <a:latin typeface="Dolby Gustan Book" panose="020B0504030301020103" pitchFamily="34" charset="0"/>
                <a:ea typeface="Dolby Gustan Book" panose="020B0504030301020103" pitchFamily="34" charset="0"/>
              </a:rPr>
            </a:br>
            <a:r>
              <a:rPr lang="pt-BR" sz="4800" b="1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LMCS encoder algorithm </a:t>
            </a:r>
            <a:br>
              <a:rPr lang="pt-BR" sz="4800" b="1" dirty="0">
                <a:latin typeface="Dolby Gustan Book" panose="020B0504030301020103" pitchFamily="34" charset="0"/>
                <a:ea typeface="Dolby Gustan Book" panose="020B0504030301020103" pitchFamily="34" charset="0"/>
              </a:rPr>
            </a:br>
            <a:r>
              <a:rPr lang="pt-BR" sz="4800" b="1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for YUV4:4:4 content</a:t>
            </a:r>
            <a:endParaRPr lang="en-US" sz="4800" dirty="0">
              <a:latin typeface="+mj-lt"/>
              <a:ea typeface="Dolby Gustan Bold Italic" pitchFamily="34" charset="0"/>
              <a:cs typeface="Arial Unicode MS" panose="020B060402020202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41867" y="4461120"/>
            <a:ext cx="10363200" cy="1569720"/>
          </a:xfrm>
        </p:spPr>
        <p:txBody>
          <a:bodyPr/>
          <a:lstStyle/>
          <a:p>
            <a:r>
              <a:rPr lang="en-US" dirty="0">
                <a:latin typeface="Dolby Gustan Light" panose="01060302020201010102" pitchFamily="18" charset="0"/>
                <a:ea typeface="Dolby Gustan Light" panose="01060302020201010102" pitchFamily="18" charset="0"/>
              </a:rPr>
              <a:t>October 2020</a:t>
            </a:r>
          </a:p>
          <a:p>
            <a:r>
              <a:rPr lang="en-US" dirty="0">
                <a:latin typeface="Dolby Gustan Light" panose="01060302020201010102" pitchFamily="18" charset="0"/>
                <a:ea typeface="Dolby Gustan Light" panose="01060302020201010102" pitchFamily="18" charset="0"/>
                <a:cs typeface="Arial Unicode MS" panose="020B0604020202020204" pitchFamily="34" charset="-128"/>
              </a:rPr>
              <a:t>Dolby Laboratories, Inc.</a:t>
            </a:r>
          </a:p>
        </p:txBody>
      </p:sp>
    </p:spTree>
    <p:extLst>
      <p:ext uri="{BB962C8B-B14F-4D97-AF65-F5344CB8AC3E}">
        <p14:creationId xmlns:p14="http://schemas.microsoft.com/office/powerpoint/2010/main" val="35234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6569"/>
    </mc:Choice>
    <mc:Fallback xmlns="">
      <p:transition advTm="1656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89070-D8D6-45AB-9ED6-DB6F22C0C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B680-7B03-40FE-B594-4B8FF3081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Proposal: automatic non-normative encoder optimization algorithm for LMCS to improve coding performance for SDR YUV4:4:4 video content.</a:t>
            </a:r>
          </a:p>
          <a:p>
            <a:pPr lvl="1">
              <a:lnSpc>
                <a:spcPct val="150000"/>
              </a:lnSpc>
            </a:pPr>
            <a:r>
              <a:rPr lang="pt-BR" dirty="0"/>
              <a:t>For camera content (YUV4:4:4):</a:t>
            </a:r>
          </a:p>
          <a:p>
            <a:pPr lvl="2">
              <a:lnSpc>
                <a:spcPct val="150000"/>
              </a:lnSpc>
            </a:pPr>
            <a:r>
              <a:rPr lang="pt-BR" dirty="0"/>
              <a:t>AI:   { -0.32%,  0.69%, 1.04% }, Enc: 104%, Dec: 101%;</a:t>
            </a:r>
          </a:p>
          <a:p>
            <a:pPr lvl="2">
              <a:lnSpc>
                <a:spcPct val="150000"/>
              </a:lnSpc>
            </a:pPr>
            <a:r>
              <a:rPr lang="pt-BR" dirty="0"/>
              <a:t>RA:  { -1.13%,  2.98%, 0.20% }, Enc: 104%, Dec: 100%.</a:t>
            </a:r>
          </a:p>
          <a:p>
            <a:pPr lvl="1">
              <a:lnSpc>
                <a:spcPct val="150000"/>
              </a:lnSpc>
            </a:pPr>
            <a:r>
              <a:rPr lang="pt-BR" dirty="0"/>
              <a:t>For screen content (YUV4:4:4):</a:t>
            </a:r>
          </a:p>
          <a:p>
            <a:pPr lvl="2">
              <a:lnSpc>
                <a:spcPct val="150000"/>
              </a:lnSpc>
            </a:pPr>
            <a:r>
              <a:rPr lang="pt-BR" dirty="0"/>
              <a:t>AI:   { -1.22%,  2.89%, 3.08% }, Enc: 104%, Dec: 101%;</a:t>
            </a:r>
          </a:p>
          <a:p>
            <a:pPr lvl="2">
              <a:lnSpc>
                <a:spcPct val="150000"/>
              </a:lnSpc>
            </a:pPr>
            <a:r>
              <a:rPr lang="pt-BR" dirty="0"/>
              <a:t>RA:  { -1.64%, -0.01%, 0.16% }, Enc: 101%, Dec: 100%.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9AC33-B93E-4236-AE09-2D87B47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C9D70D3-BF29-4656-BAED-9C61D9D75552}"/>
              </a:ext>
            </a:extLst>
          </p:cNvPr>
          <p:cNvSpPr/>
          <p:nvPr/>
        </p:nvSpPr>
        <p:spPr>
          <a:xfrm>
            <a:off x="609600" y="6214943"/>
            <a:ext cx="8784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[1] JVET-R2013: JVET common test conditions and software reference configurations for non-4:2:0 colour formats.</a:t>
            </a:r>
            <a:endParaRPr lang="en-US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58A13F-F64F-49C9-8458-2E19FBB222FF}"/>
              </a:ext>
            </a:extLst>
          </p:cNvPr>
          <p:cNvSpPr/>
          <p:nvPr/>
        </p:nvSpPr>
        <p:spPr>
          <a:xfrm>
            <a:off x="609600" y="6473952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[2] JVET-O0432: AHG10: LMCS encoder improvement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80DA1E-2C5F-4DF5-B31B-2FBB068F2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4BDF6-335A-4F3B-81D0-C6D574F79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the 18</a:t>
            </a:r>
            <a:r>
              <a:rPr lang="en-US" baseline="30000" dirty="0"/>
              <a:t>th</a:t>
            </a:r>
            <a:r>
              <a:rPr lang="en-US" dirty="0"/>
              <a:t> JVET meeting, common test conditions (CTC) and software reference configurations were defined for non-4:2:0 </a:t>
            </a:r>
            <a:r>
              <a:rPr lang="en-US" dirty="0" err="1"/>
              <a:t>colour</a:t>
            </a:r>
            <a:r>
              <a:rPr lang="en-US" dirty="0"/>
              <a:t> format content [1].</a:t>
            </a:r>
          </a:p>
          <a:p>
            <a:pPr lvl="1"/>
            <a:r>
              <a:rPr lang="en-US" dirty="0"/>
              <a:t>R’G’B’ and </a:t>
            </a:r>
            <a:r>
              <a:rPr lang="en-US" dirty="0" err="1"/>
              <a:t>Y’CbCr</a:t>
            </a:r>
            <a:r>
              <a:rPr lang="en-US" dirty="0"/>
              <a:t> </a:t>
            </a:r>
            <a:r>
              <a:rPr lang="en-US" dirty="0" err="1"/>
              <a:t>colour</a:t>
            </a:r>
            <a:r>
              <a:rPr lang="en-US" dirty="0"/>
              <a:t> spaces;</a:t>
            </a:r>
          </a:p>
          <a:p>
            <a:pPr lvl="1"/>
            <a:r>
              <a:rPr lang="en-US" dirty="0"/>
              <a:t>4:4:4, 4:2:2, 4:0:0 chroma formats;</a:t>
            </a:r>
          </a:p>
          <a:p>
            <a:pPr lvl="1"/>
            <a:r>
              <a:rPr lang="en-US" dirty="0"/>
              <a:t>Camera-generated nature content;</a:t>
            </a:r>
          </a:p>
          <a:p>
            <a:pPr lvl="1"/>
            <a:r>
              <a:rPr lang="en-US" dirty="0"/>
              <a:t>computer-generated screen content.</a:t>
            </a:r>
          </a:p>
          <a:p>
            <a:r>
              <a:rPr lang="en-US" dirty="0"/>
              <a:t>In VTM10.0, the default LMCS encoder algorithm was originally designed for YUV4:2:0 camera content [2].</a:t>
            </a:r>
          </a:p>
          <a:p>
            <a:r>
              <a:rPr lang="en-US" dirty="0"/>
              <a:t>For YUV4:4:4 (camera and screen content), additional aspects should be considered.</a:t>
            </a:r>
          </a:p>
          <a:p>
            <a:pPr lvl="1"/>
            <a:r>
              <a:rPr lang="en-US" dirty="0"/>
              <a:t>Chroma bitrate raises after compression.</a:t>
            </a:r>
          </a:p>
          <a:p>
            <a:pPr lvl="1"/>
            <a:r>
              <a:rPr lang="en-US" dirty="0"/>
              <a:t>Luminance histogram have different distribution. 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AF405E-EAA1-4A6F-8E6C-A64E8355A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89070-D8D6-45AB-9ED6-DB6F22C0C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Proposed LMCS encoder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B680-7B03-40FE-B594-4B8FF3081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38463"/>
            <a:ext cx="10862733" cy="5257799"/>
          </a:xfrm>
        </p:spPr>
        <p:txBody>
          <a:bodyPr/>
          <a:lstStyle/>
          <a:p>
            <a:r>
              <a:rPr lang="en-US" sz="2000" dirty="0"/>
              <a:t>Three major factors to be optimized based on statistics of source video:</a:t>
            </a:r>
          </a:p>
          <a:p>
            <a:pPr lvl="1"/>
            <a:r>
              <a:rPr lang="en-US" sz="1800" dirty="0"/>
              <a:t>Total number of codewords to be allocated;</a:t>
            </a:r>
          </a:p>
          <a:p>
            <a:pPr lvl="1"/>
            <a:r>
              <a:rPr lang="en-US" sz="1800" dirty="0"/>
              <a:t>Slice adaptation in random access test case;</a:t>
            </a:r>
          </a:p>
          <a:p>
            <a:pPr lvl="1"/>
            <a:r>
              <a:rPr lang="en-US" sz="1800" dirty="0"/>
              <a:t>Chroma residue scaling offset (</a:t>
            </a:r>
            <a:r>
              <a:rPr lang="en-US" sz="1800" dirty="0" err="1"/>
              <a:t>CRSOffset</a:t>
            </a:r>
            <a:r>
              <a:rPr lang="en-US" sz="1800" dirty="0"/>
              <a:t>) value.</a:t>
            </a:r>
          </a:p>
          <a:p>
            <a:r>
              <a:rPr lang="en-US" sz="2000" dirty="0"/>
              <a:t>Proposed LMCS encoder algorithm for general SDR YUV4:4:4 video content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000" dirty="0"/>
          </a:p>
          <a:p>
            <a:r>
              <a:rPr lang="en-US" sz="2000" dirty="0"/>
              <a:t>Adjustment for two sequences differently from the general case above.</a:t>
            </a:r>
          </a:p>
          <a:p>
            <a:pPr lvl="1"/>
            <a:r>
              <a:rPr lang="en-US" sz="1800" dirty="0" err="1"/>
              <a:t>BirdsInCage</a:t>
            </a:r>
            <a:r>
              <a:rPr lang="en-US" sz="1800" dirty="0"/>
              <a:t> (camera content) and Robot (screen content).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9AC33-B93E-4236-AE09-2D87B47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76408400-6AD4-402A-9A06-D031206AB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91941"/>
              </p:ext>
            </p:extLst>
          </p:nvPr>
        </p:nvGraphicFramePr>
        <p:xfrm>
          <a:off x="1101431" y="2997547"/>
          <a:ext cx="9144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55429484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54435123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553194964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402936196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60547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Camera content</a:t>
                      </a:r>
                    </a:p>
                    <a:p>
                      <a:pPr algn="ctr"/>
                      <a:r>
                        <a:rPr lang="en-US" sz="1600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Camera content</a:t>
                      </a:r>
                    </a:p>
                    <a:p>
                      <a:pPr algn="ctr"/>
                      <a:r>
                        <a:rPr lang="en-US" sz="1600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Screen content</a:t>
                      </a:r>
                    </a:p>
                    <a:p>
                      <a:pPr algn="ctr"/>
                      <a:r>
                        <a:rPr lang="en-US" sz="1600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Screen content</a:t>
                      </a:r>
                    </a:p>
                    <a:p>
                      <a:pPr algn="ctr"/>
                      <a:r>
                        <a:rPr lang="en-US" sz="1600" dirty="0"/>
                        <a:t>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61911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600" dirty="0"/>
                        <a:t>Total Codewords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Full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Full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Full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Full range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05210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600" dirty="0"/>
                        <a:t>Slice Adaptation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Enable for 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Enable for Inter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Enable for 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Enable for TL0,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680034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1600" dirty="0"/>
                        <a:t>CRS Offset Value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 (default)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 (default)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 (default)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0323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43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89070-D8D6-45AB-9ED6-DB6F22C0C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Simulation Results: camera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B680-7B03-40FE-B594-4B8FF3081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Tests were conducted according to SDR YUV4:4:4 CTC on VTM10.0 [1].</a:t>
            </a:r>
          </a:p>
          <a:p>
            <a:pPr lvl="1"/>
            <a:r>
              <a:rPr lang="en-US" dirty="0"/>
              <a:t>BD-rate of LMCS tool on (reference: LMCS off, test: LMCS on).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9AC33-B93E-4236-AE09-2D87B47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297F38D-46F1-402C-8909-E61EFC30AF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96811"/>
              </p:ext>
            </p:extLst>
          </p:nvPr>
        </p:nvGraphicFramePr>
        <p:xfrm>
          <a:off x="719667" y="2338864"/>
          <a:ext cx="5239385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1581785">
                  <a:extLst>
                    <a:ext uri="{9D8B030D-6E8A-4147-A177-3AD203B41FA5}">
                      <a16:colId xmlns:a16="http://schemas.microsoft.com/office/drawing/2014/main" val="336089253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10950713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99236952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91503241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2595364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53322777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05006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Proposal LMCS 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77292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91068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Traffic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0856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Kimono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5351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EBULupoCandlelight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9567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EBURainFruits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23229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VenueVu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37318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BirdsInCage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68885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CrowdRun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4415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1.04%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39277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2BEF21B-011A-4CFF-B173-D77DA363E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233770"/>
              </p:ext>
            </p:extLst>
          </p:nvPr>
        </p:nvGraphicFramePr>
        <p:xfrm>
          <a:off x="6343015" y="2338864"/>
          <a:ext cx="5239385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1581785">
                  <a:extLst>
                    <a:ext uri="{9D8B030D-6E8A-4147-A177-3AD203B41FA5}">
                      <a16:colId xmlns:a16="http://schemas.microsoft.com/office/drawing/2014/main" val="367656907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91869447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875500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63642787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8877556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57713667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80012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Proposal LMCS 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0170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167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Traffic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42654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Kimono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17146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EBULupoCandlelight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85959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EBURainFruits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7124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VenueVu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664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BirdsInCage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-9.41%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96658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CrowdRun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604051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727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0501A607-3CB7-4366-92EE-0EB44E1778BF}"/>
              </a:ext>
            </a:extLst>
          </p:cNvPr>
          <p:cNvSpPr/>
          <p:nvPr/>
        </p:nvSpPr>
        <p:spPr>
          <a:xfrm>
            <a:off x="609600" y="6368831"/>
            <a:ext cx="8784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[1] JVET-R2013: JVET common test conditions and software reference configurations for non-4:2:0 colour formats.</a:t>
            </a:r>
            <a:endParaRPr lang="en-US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176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89070-D8D6-45AB-9ED6-DB6F22C0C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Simulation Results: screen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B680-7B03-40FE-B594-4B8FF3081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Tests were conducted according to SDR YUV4:4:4 CTC on VTM10.0 [1].</a:t>
            </a:r>
          </a:p>
          <a:p>
            <a:pPr lvl="1"/>
            <a:r>
              <a:rPr lang="en-US" dirty="0"/>
              <a:t>BD-rate of LMCS tool on (reference: LMCS off, test: LMCS on).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9AC33-B93E-4236-AE09-2D87B47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01A607-3CB7-4366-92EE-0EB44E1778BF}"/>
              </a:ext>
            </a:extLst>
          </p:cNvPr>
          <p:cNvSpPr/>
          <p:nvPr/>
        </p:nvSpPr>
        <p:spPr>
          <a:xfrm>
            <a:off x="609600" y="6368831"/>
            <a:ext cx="8784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CA" sz="1400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[1] JVET-R2013: JVET common test conditions and software reference configurations for non-4:2:0 colour formats.</a:t>
            </a:r>
            <a:endParaRPr lang="en-US" sz="1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C74ED7-1CF3-41F3-9D12-68B00442BF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537227"/>
              </p:ext>
            </p:extLst>
          </p:nvPr>
        </p:nvGraphicFramePr>
        <p:xfrm>
          <a:off x="719667" y="2350516"/>
          <a:ext cx="512064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463040">
                  <a:extLst>
                    <a:ext uri="{9D8B030D-6E8A-4147-A177-3AD203B41FA5}">
                      <a16:colId xmlns:a16="http://schemas.microsoft.com/office/drawing/2014/main" val="391471588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8354106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52372911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35818975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42134994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40916430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169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 4:4:4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2027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59942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 1080p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43286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 720p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03584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Animation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87028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Mixed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47123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80965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6A58F3C-99A0-480C-A623-D0FC59054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85663"/>
              </p:ext>
            </p:extLst>
          </p:nvPr>
        </p:nvGraphicFramePr>
        <p:xfrm>
          <a:off x="6351695" y="2350516"/>
          <a:ext cx="512064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463040">
                  <a:extLst>
                    <a:ext uri="{9D8B030D-6E8A-4147-A177-3AD203B41FA5}">
                      <a16:colId xmlns:a16="http://schemas.microsoft.com/office/drawing/2014/main" val="365150881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62742188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7170921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75466310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45846103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88512698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4028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 4:4:4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1602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3820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 1080p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67755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 720p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28002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Animation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559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Mixed content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7031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-1.64%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201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57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89070-D8D6-45AB-9ED6-DB6F22C0C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Dolby Gustan Book" panose="020B0504030301020103" pitchFamily="34" charset="0"/>
                <a:ea typeface="Dolby Gustan Book" panose="020B0504030301020103" pitchFamily="34" charset="0"/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B680-7B03-40FE-B594-4B8FF3081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contribution proposes an automatic non-normative encoder optimization algorithm for LMCS to improve coding performance for SDR YUV4:4:4 video content.</a:t>
            </a:r>
          </a:p>
          <a:p>
            <a:r>
              <a:rPr lang="en-US" dirty="0"/>
              <a:t>The coding performance for YUV4:4:4 CTC test is consistent with that of YUV4:2:0.</a:t>
            </a:r>
          </a:p>
          <a:p>
            <a:pPr lvl="1"/>
            <a:r>
              <a:rPr lang="pt-BR" dirty="0"/>
              <a:t>For camera content (YUV4:4:4):</a:t>
            </a:r>
          </a:p>
          <a:p>
            <a:pPr lvl="2"/>
            <a:r>
              <a:rPr lang="pt-BR" dirty="0"/>
              <a:t>AI:   { -0.32%,  0.69%, 1.04% }, Enc: 104%, Dec: 101%;</a:t>
            </a:r>
          </a:p>
          <a:p>
            <a:pPr lvl="2"/>
            <a:r>
              <a:rPr lang="pt-BR" dirty="0"/>
              <a:t>RA:  { -1.13%,  2.98%, 0.20% }, Enc: 104%, Dec: 100%.</a:t>
            </a:r>
          </a:p>
          <a:p>
            <a:pPr lvl="1"/>
            <a:r>
              <a:rPr lang="pt-BR" dirty="0"/>
              <a:t>For screen content (YUV4:4:4):</a:t>
            </a:r>
          </a:p>
          <a:p>
            <a:pPr lvl="2"/>
            <a:r>
              <a:rPr lang="pt-BR" dirty="0"/>
              <a:t>AI:   { -1.22%,  2.89%, 3.08% }, Enc: 104%, Dec: 101%;</a:t>
            </a:r>
          </a:p>
          <a:p>
            <a:pPr lvl="2"/>
            <a:r>
              <a:rPr lang="pt-BR" dirty="0"/>
              <a:t>RA:  { -1.64%, -0.01%, 0.16% }, Enc: 101%, Dec: 100%.</a:t>
            </a:r>
          </a:p>
          <a:p>
            <a:r>
              <a:rPr lang="en-US" dirty="0"/>
              <a:t>It is recommended to adopt the proposed LMCS encoder algorithm into VTM for YUV4:4:4 content.</a:t>
            </a:r>
          </a:p>
          <a:p>
            <a:r>
              <a:rPr lang="en-US" dirty="0"/>
              <a:t>We would like to thank Jie Chen from Alibaba for crosschecking the simulation results.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9AC33-B93E-4236-AE09-2D87B474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0FA62-F4E2-44DB-A06F-6DDE9E37D4A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21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23139" y="1323919"/>
            <a:ext cx="2428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+mj-lt"/>
                <a:ea typeface="Dolby Gustan Bold" pitchFamily="34" charset="0"/>
              </a:rPr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78582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olby Theme01">
  <a:themeElements>
    <a:clrScheme name="Dolby Teal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008996"/>
      </a:accent1>
      <a:accent2>
        <a:srgbClr val="444444"/>
      </a:accent2>
      <a:accent3>
        <a:srgbClr val="8E0B56"/>
      </a:accent3>
      <a:accent4>
        <a:srgbClr val="909090"/>
      </a:accent4>
      <a:accent5>
        <a:srgbClr val="B2BB1E"/>
      </a:accent5>
      <a:accent6>
        <a:srgbClr val="D4451D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 Theme01" id="{06030567-E8BF-4EAB-A23C-D313BA3A4601}" vid="{10E50BE6-ECBE-47A6-A4A5-6C2BA57E5260}"/>
    </a:ext>
  </a:extLst>
</a:theme>
</file>

<file path=ppt/theme/theme2.xml><?xml version="1.0" encoding="utf-8"?>
<a:theme xmlns:a="http://schemas.openxmlformats.org/drawingml/2006/main" name="Dolby Fuschia Theme">
  <a:themeElements>
    <a:clrScheme name="Dolby Fuschia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8E0B56"/>
      </a:accent1>
      <a:accent2>
        <a:srgbClr val="909090"/>
      </a:accent2>
      <a:accent3>
        <a:srgbClr val="B2BB1E"/>
      </a:accent3>
      <a:accent4>
        <a:srgbClr val="D4451D"/>
      </a:accent4>
      <a:accent5>
        <a:srgbClr val="008996"/>
      </a:accent5>
      <a:accent6>
        <a:srgbClr val="444444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LBY_PPT_16-9_2015-0515" id="{FA792C3A-E958-407A-9E54-E0B73875D375}" vid="{06B55FCC-515B-4D58-9DC2-23B178CE66B7}"/>
    </a:ext>
  </a:extLst>
</a:theme>
</file>

<file path=ppt/theme/theme3.xml><?xml version="1.0" encoding="utf-8"?>
<a:theme xmlns:a="http://schemas.openxmlformats.org/drawingml/2006/main" name="Dolby Green Theme">
  <a:themeElements>
    <a:clrScheme name="Dolby Green Theme Colors">
      <a:dk1>
        <a:sysClr val="windowText" lastClr="000000"/>
      </a:dk1>
      <a:lt1>
        <a:sysClr val="window" lastClr="FFFFFF"/>
      </a:lt1>
      <a:dk2>
        <a:srgbClr val="444444"/>
      </a:dk2>
      <a:lt2>
        <a:srgbClr val="E27C00"/>
      </a:lt2>
      <a:accent1>
        <a:srgbClr val="B2BB1E"/>
      </a:accent1>
      <a:accent2>
        <a:srgbClr val="D4451D"/>
      </a:accent2>
      <a:accent3>
        <a:srgbClr val="008996"/>
      </a:accent3>
      <a:accent4>
        <a:srgbClr val="444444"/>
      </a:accent4>
      <a:accent5>
        <a:srgbClr val="8E0B56"/>
      </a:accent5>
      <a:accent6>
        <a:srgbClr val="909090"/>
      </a:accent6>
      <a:hlink>
        <a:srgbClr val="008996"/>
      </a:hlink>
      <a:folHlink>
        <a:srgbClr val="8E0B56"/>
      </a:folHlink>
    </a:clrScheme>
    <a:fontScheme name="DolbyGustan">
      <a:majorFont>
        <a:latin typeface="Dolby Gustan Light"/>
        <a:ea typeface=""/>
        <a:cs typeface=""/>
      </a:majorFont>
      <a:minorFont>
        <a:latin typeface="Dolby Gustan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635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sz="15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OLBY_PPT_16-9_2015-0515" id="{FA792C3A-E958-407A-9E54-E0B73875D375}" vid="{DF3DA050-F91A-40EC-9624-ADFBC2E25AC9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Dolby Theme01</Template>
  <TotalTime>657584</TotalTime>
  <Words>1019</Words>
  <Application>Microsoft Office PowerPoint</Application>
  <PresentationFormat>Widescreen</PresentationFormat>
  <Paragraphs>276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Calibri</vt:lpstr>
      <vt:lpstr>Dolby Gustan Bold</vt:lpstr>
      <vt:lpstr>Dolby Gustan Book</vt:lpstr>
      <vt:lpstr>Dolby Gustan Light</vt:lpstr>
      <vt:lpstr>Dolby Gustan Medium</vt:lpstr>
      <vt:lpstr>Dolby Gustan Thin</vt:lpstr>
      <vt:lpstr>Eras Medium ITC</vt:lpstr>
      <vt:lpstr>Times New Roman</vt:lpstr>
      <vt:lpstr>Verdana</vt:lpstr>
      <vt:lpstr>Dolby Theme01</vt:lpstr>
      <vt:lpstr>Dolby Fuschia Theme</vt:lpstr>
      <vt:lpstr>Dolby Green Theme</vt:lpstr>
      <vt:lpstr>JVET-T0074: AHG10:  LMCS encoder algorithm  for YUV4:4:4 content</vt:lpstr>
      <vt:lpstr>Proposal</vt:lpstr>
      <vt:lpstr>Motivation</vt:lpstr>
      <vt:lpstr>Proposed LMCS encoder algorithm</vt:lpstr>
      <vt:lpstr>Simulation Results: camera content</vt:lpstr>
      <vt:lpstr>Simulation Results: screen content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Pu, Fangjun</dc:creator>
  <cp:lastModifiedBy>Pu, Fangjun</cp:lastModifiedBy>
  <cp:revision>21000</cp:revision>
  <cp:lastPrinted>2017-12-13T23:04:24Z</cp:lastPrinted>
  <dcterms:created xsi:type="dcterms:W3CDTF">2017-03-09T23:42:01Z</dcterms:created>
  <dcterms:modified xsi:type="dcterms:W3CDTF">2020-10-14T05:13:51Z</dcterms:modified>
</cp:coreProperties>
</file>