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ierry Dumas" initials="TD" lastIdx="1" clrIdx="0">
    <p:extLst>
      <p:ext uri="{19B8F6BF-5375-455C-9EA6-DF929625EA0E}">
        <p15:presenceInfo xmlns:p15="http://schemas.microsoft.com/office/powerpoint/2012/main" userId="S::Thierry.Dumas@interdigital.com::f3474dd9-0576-4378-9a13-3fe6d0b404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90" d="100"/>
          <a:sy n="90" d="100"/>
        </p:scale>
        <p:origin x="307" y="2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4B41C5-1BAC-46C0-B6BD-6806443A6F16}" type="datetimeFigureOut">
              <a:rPr lang="fr-FR" smtClean="0"/>
              <a:t>08/10/2020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A2F5C0-CF18-45A1-9967-12E7A21D071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2900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79EA1-2BE9-4A7A-B9A5-7BE9B7D296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D04F91-6BEB-43B2-8260-88D6753848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46EB0-B2F1-4DD9-850E-FD5F4DA41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648C-A347-4EC3-A231-B64D1725881A}" type="datetimeFigureOut">
              <a:rPr lang="fr-FR" smtClean="0"/>
              <a:t>08/10/2020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FAEED8-121D-4088-BB3C-7A902FE84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BD5FB9-D7AB-4986-B8C1-FF786770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EF92-0937-4F83-939F-4963D7EBFC1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4953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1AF17-6378-4AB9-9576-86931D271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6F7B0E-4AD0-4B83-8EE9-E471525581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ECE161-141F-404A-A9EC-900420536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648C-A347-4EC3-A231-B64D1725881A}" type="datetimeFigureOut">
              <a:rPr lang="fr-FR" smtClean="0"/>
              <a:t>08/10/2020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0B9BA4-12B5-4CE6-8F47-FFF1BC8C2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F5E53C-FFEB-4FA6-8E3E-FA5C0FDC2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EF92-0937-4F83-939F-4963D7EBFC1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2846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0A6DDC-8D68-44C7-8F08-FC941CACF1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FCA264-9CE7-400E-BE3B-D4C63064E9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F78860-DF6C-4CE2-B32F-5B9DC55F6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648C-A347-4EC3-A231-B64D1725881A}" type="datetimeFigureOut">
              <a:rPr lang="fr-FR" smtClean="0"/>
              <a:t>08/10/2020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2D2E8C-9B6A-4DDD-90F4-524B38C90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962937-F2C6-4E9B-9848-79BFD7CEA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EF92-0937-4F83-939F-4963D7EBFC1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3300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55F62-F205-4914-B3EF-7FF4147B0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ED329-062D-4530-B969-97C69AC792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A81649-126B-41FB-BE49-A277F8CA2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648C-A347-4EC3-A231-B64D1725881A}" type="datetimeFigureOut">
              <a:rPr lang="fr-FR" smtClean="0"/>
              <a:t>08/10/2020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98B744-FBBB-4078-B46C-0C9D48142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FE7280-6235-41BD-94D2-F100CA183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EF92-0937-4F83-939F-4963D7EBFC1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5599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5EACE-EC62-49A4-861F-115783123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3B3706-6465-4EB4-93F3-223C70C4A1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BC1795-1FF8-4C95-9B4B-1258CAD84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648C-A347-4EC3-A231-B64D1725881A}" type="datetimeFigureOut">
              <a:rPr lang="fr-FR" smtClean="0"/>
              <a:t>08/10/2020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3F36EF-1FAB-4E1B-8FB9-D45A061B8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58D76B-EE0B-4C88-ACFF-468C07BBF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EF92-0937-4F83-939F-4963D7EBFC1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6193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51735-13EB-47E4-A667-54B48A7F3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30BF19-BFA9-4BCE-B8F9-5FA9BB24D7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6251ED-E145-4562-8632-D4B05C6700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4A9C14-0B97-4F67-9791-FE414E34E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648C-A347-4EC3-A231-B64D1725881A}" type="datetimeFigureOut">
              <a:rPr lang="fr-FR" smtClean="0"/>
              <a:t>08/10/2020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47B6AD-BE0C-45A4-BD11-05101B392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78F4EF-7237-4308-9231-7C6BC4F22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EF92-0937-4F83-939F-4963D7EBFC1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256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632B-56CB-4B3A-BBAB-D91A54C372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67A661-B8B2-47B0-BC2B-B1501A4AB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E23048-5FA2-431B-A2E0-744A8B42A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1EBA2A-0DCD-4A0D-A891-8CDC4F5302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52B4D3-E899-4C64-90F5-CC504AF57D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F35779-CE3F-4F4D-8938-55787EEBF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648C-A347-4EC3-A231-B64D1725881A}" type="datetimeFigureOut">
              <a:rPr lang="fr-FR" smtClean="0"/>
              <a:t>08/10/2020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ACDB28-3DFC-4951-A9BE-2AD49FE00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061F43-5315-4432-B20D-82EBDB260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EF92-0937-4F83-939F-4963D7EBFC1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0761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BE1BD-3BD0-4EB2-AE77-7DA5F4F4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83920E-6399-4DFD-B9C9-245228532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648C-A347-4EC3-A231-B64D1725881A}" type="datetimeFigureOut">
              <a:rPr lang="fr-FR" smtClean="0"/>
              <a:t>08/10/2020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5959F5-3E01-4FB4-82EF-34A3D93EE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AAE115-B800-4A91-B68E-B672E4553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EF92-0937-4F83-939F-4963D7EBFC1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923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BB161E-7C81-4B5C-8EAB-D9BEF37DD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648C-A347-4EC3-A231-B64D1725881A}" type="datetimeFigureOut">
              <a:rPr lang="fr-FR" smtClean="0"/>
              <a:t>08/10/2020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D959B1-E918-48B5-BFEC-58C67E632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DA2CE6-2095-44D7-AAD4-9B09A92DC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EF92-0937-4F83-939F-4963D7EBFC1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7309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677BC-5EFF-46D7-9799-988E38E7F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FC5A5D-06CE-4002-A848-B17DDD5C8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4C3B98-3D71-47CF-8309-0CB5A7AAC8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B98B2-DE70-4DBF-9F06-330A6D3FC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648C-A347-4EC3-A231-B64D1725881A}" type="datetimeFigureOut">
              <a:rPr lang="fr-FR" smtClean="0"/>
              <a:t>08/10/2020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D10B6F-4053-44F1-BA38-FBBB94D88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3C2E25-9507-45F9-930B-A72A6B48E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EF92-0937-4F83-939F-4963D7EBFC1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2343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FA817-6396-4DC6-8CB3-35F308E57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832D6F-B9BA-4EBC-8963-EA294E2B99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A7AB69-A341-4A19-9C6E-68AB686EEB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744AB7-E486-44BF-B845-AF64FFE48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648C-A347-4EC3-A231-B64D1725881A}" type="datetimeFigureOut">
              <a:rPr lang="fr-FR" smtClean="0"/>
              <a:t>08/10/2020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68FDB0-EDF9-4A25-80B8-80C264DA6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C1C6D8-958E-4013-BF59-CC171466C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EF92-0937-4F83-939F-4963D7EBFC1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9032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FE1E4A-8C54-47FC-A216-3A7228FFA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16FF75-A541-4024-B59B-5A74C4FB0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52755C-40AF-4B7E-85A0-47658CEA38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2648C-A347-4EC3-A231-B64D1725881A}" type="datetimeFigureOut">
              <a:rPr lang="fr-FR" smtClean="0"/>
              <a:t>08/10/2020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BD0503-48C7-43FE-A97B-3B4D34320F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6847F0-D371-46E9-A8E7-CD1578FB14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7EF92-0937-4F83-939F-4963D7EBFC1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0805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D4CD21B-B74E-4A65-9E46-5A2A724D42C5}"/>
              </a:ext>
            </a:extLst>
          </p:cNvPr>
          <p:cNvSpPr txBox="1"/>
          <p:nvPr/>
        </p:nvSpPr>
        <p:spPr>
          <a:xfrm>
            <a:off x="866692" y="1399429"/>
            <a:ext cx="103844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JVET-T0073</a:t>
            </a:r>
          </a:p>
          <a:p>
            <a:pPr algn="ctr"/>
            <a:endParaRPr lang="fr-FR" sz="3200" dirty="0"/>
          </a:p>
          <a:p>
            <a:pPr algn="ctr"/>
            <a:endParaRPr lang="fr-FR" sz="3200" dirty="0"/>
          </a:p>
          <a:p>
            <a:pPr algn="ctr"/>
            <a:endParaRPr lang="fr-FR" sz="3200" dirty="0"/>
          </a:p>
          <a:p>
            <a:pPr algn="ctr"/>
            <a:r>
              <a:rPr lang="en-CA" sz="3200" dirty="0">
                <a:effectLst/>
                <a:ea typeface="Times New Roman" panose="02020603050405020304" pitchFamily="18" charset="0"/>
              </a:rPr>
              <a:t>AHG11: neural network-based intra prediction with transform selection in VVC</a:t>
            </a:r>
            <a:endParaRPr lang="fr-FR" sz="320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83039FC-8EB8-470C-8950-F32BCDEC90F5}"/>
              </a:ext>
            </a:extLst>
          </p:cNvPr>
          <p:cNvCxnSpPr/>
          <p:nvPr/>
        </p:nvCxnSpPr>
        <p:spPr>
          <a:xfrm>
            <a:off x="326003" y="2568271"/>
            <a:ext cx="1141012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404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D93B32C8-B380-48AD-8909-F4B5578198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577" y="2766727"/>
            <a:ext cx="9424841" cy="36172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3E2EA3-833D-4A70-AF5D-3DA38BE46BA8}"/>
              </a:ext>
            </a:extLst>
          </p:cNvPr>
          <p:cNvSpPr txBox="1"/>
          <p:nvPr/>
        </p:nvSpPr>
        <p:spPr>
          <a:xfrm>
            <a:off x="0" y="28624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Overview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FE4CAEA-E6B0-4269-960A-27CB6D68338E}"/>
                  </a:ext>
                </a:extLst>
              </p:cNvPr>
              <p:cNvSpPr txBox="1"/>
              <p:nvPr/>
            </p:nvSpPr>
            <p:spPr>
              <a:xfrm>
                <a:off x="394913" y="1221937"/>
                <a:ext cx="11402171" cy="15099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A </a:t>
                </a:r>
                <a:r>
                  <a:rPr lang="en-US" b="1" dirty="0">
                    <a:solidFill>
                      <a:srgbClr val="C00000"/>
                    </a:solidFill>
                  </a:rPr>
                  <a:t>single neural network-based intra prediction mode </a:t>
                </a:r>
                <a:r>
                  <a:rPr lang="en-US" dirty="0"/>
                  <a:t>is proposed: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made of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8</m:t>
                    </m:r>
                  </m:oMath>
                </a14:m>
                <a:r>
                  <a:rPr lang="en-US" dirty="0"/>
                  <a:t> neural networks, each predicting blocks of a different size in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×4, 4×8, 4×16, 4×32, 8×8, 8×16, 16×16, 32×32</m:t>
                        </m:r>
                      </m:e>
                    </m:d>
                  </m:oMath>
                </a14:m>
                <a:endParaRPr lang="en-US" dirty="0"/>
              </a:p>
              <a:p>
                <a:pPr marL="742950" lvl="1" indent="-285750">
                  <a:buClr>
                    <a:schemeClr val="tx1"/>
                  </a:buClr>
                  <a:buFont typeface="Arial" panose="020B0604020202020204" pitchFamily="34" charset="0"/>
                  <a:buChar char="•"/>
                </a:pPr>
                <a:r>
                  <a:rPr lang="en-US" b="1" dirty="0">
                    <a:solidFill>
                      <a:srgbClr val="C00000"/>
                    </a:solidFill>
                  </a:rPr>
                  <a:t>inferring</a:t>
                </a:r>
                <a:r>
                  <a:rPr lang="en-US" dirty="0"/>
                  <a:t> from a context </a:t>
                </a:r>
                <a14:m>
                  <m:oMath xmlns:m="http://schemas.openxmlformats.org/officeDocument/2006/math">
                    <m:r>
                      <a:rPr lang="fr-FR" b="1" i="1" smtClean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dirty="0"/>
                  <a:t>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h𝑛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</m:oMath>
                </a14:m>
                <a:r>
                  <a:rPr lang="en-US" dirty="0"/>
                  <a:t> reference samples around the current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dirty="0"/>
                  <a:t> block </a:t>
                </a:r>
                <a14:m>
                  <m:oMath xmlns:m="http://schemas.openxmlformats.org/officeDocument/2006/math">
                    <m:r>
                      <a:rPr lang="fr-FR" b="1" i="1" smtClean="0">
                        <a:latin typeface="Cambria Math" panose="02040503050406030204" pitchFamily="18" charset="0"/>
                      </a:rPr>
                      <m:t>𝒀</m:t>
                    </m:r>
                  </m:oMath>
                </a14:m>
                <a:r>
                  <a:rPr lang="en-US" dirty="0"/>
                  <a:t> </a:t>
                </a:r>
                <a:r>
                  <a:rPr lang="en-US" b="1" dirty="0">
                    <a:solidFill>
                      <a:srgbClr val="C00000"/>
                    </a:solidFill>
                  </a:rPr>
                  <a:t>a prediction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</m:acc>
                  </m:oMath>
                </a14:m>
                <a:r>
                  <a:rPr lang="en-US" b="1" dirty="0">
                    <a:solidFill>
                      <a:srgbClr val="C00000"/>
                    </a:solidFill>
                  </a:rPr>
                  <a:t> of </a:t>
                </a:r>
                <a14:m>
                  <m:oMath xmlns:m="http://schemas.openxmlformats.org/officeDocument/2006/math">
                    <m:r>
                      <a:rPr lang="fr-FR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𝒀</m:t>
                    </m:r>
                  </m:oMath>
                </a14:m>
                <a:r>
                  <a:rPr lang="en-US" b="1" dirty="0">
                    <a:solidFill>
                      <a:srgbClr val="C00000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𝐠𝐫𝐩𝐈𝐝𝐱</m:t>
                        </m:r>
                      </m:e>
                      <m:sub>
                        <m:r>
                          <a:rPr lang="fr-FR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en-US" b="1" dirty="0">
                    <a:solidFill>
                      <a:srgbClr val="C00000"/>
                    </a:solidFill>
                  </a:rPr>
                  <a:t> characterizing the LFNST</a:t>
                </a:r>
                <a:r>
                  <a:rPr lang="en-US" dirty="0"/>
                  <a:t> when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b="0" i="0" smtClean="0">
                        <a:latin typeface="Cambria Math" panose="02040503050406030204" pitchFamily="18" charset="0"/>
                      </a:rPr>
                      <m:t>lfnstIdx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1,2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FE4CAEA-E6B0-4269-960A-27CB6D6833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913" y="1221937"/>
                <a:ext cx="11402171" cy="1509901"/>
              </a:xfrm>
              <a:prstGeom prst="rect">
                <a:avLst/>
              </a:prstGeom>
              <a:blipFill>
                <a:blip r:embed="rId3"/>
                <a:stretch>
                  <a:fillRect l="-481" t="-12903" b="-72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21575A2-6EA3-4A52-9C25-EA18294FC9E1}"/>
                  </a:ext>
                </a:extLst>
              </p:cNvPr>
              <p:cNvSpPr txBox="1"/>
              <p:nvPr/>
            </p:nvSpPr>
            <p:spPr>
              <a:xfrm>
                <a:off x="1161243" y="6383117"/>
                <a:ext cx="71482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If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fr-FR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b="0" i="0" smtClean="0"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fr-FR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fr-F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8,</m:t>
                        </m:r>
                        <m:sSub>
                          <m:sSubPr>
                            <m:ctrlPr>
                              <a:rPr lang="fr-FR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fr-FR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unc>
                          <m:funcPr>
                            <m:ctrlPr>
                              <a:rPr lang="fr-FR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fr-FR" b="0" i="0" smtClean="0">
                                <a:latin typeface="Cambria Math" panose="02040503050406030204" pitchFamily="18" charset="0"/>
                              </a:rPr>
                              <m:t>min</m:t>
                            </m:r>
                          </m:fName>
                          <m:e>
                            <m:d>
                              <m:dPr>
                                <m:ctrlPr>
                                  <a:rPr lang="fr-FR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</m:d>
                          </m:e>
                        </m:func>
                      </m:e>
                    </m:func>
                  </m:oMath>
                </a14:m>
                <a:r>
                  <a:rPr lang="fr-FR" dirty="0"/>
                  <a:t>. </a:t>
                </a:r>
                <a:r>
                  <a:rPr lang="en-US" dirty="0"/>
                  <a:t>Otherwise</a:t>
                </a:r>
                <a:r>
                  <a:rPr lang="fr-FR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num>
                      <m:den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fr-FR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num>
                      <m:den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21575A2-6EA3-4A52-9C25-EA18294FC9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1243" y="6383117"/>
                <a:ext cx="7148224" cy="369332"/>
              </a:xfrm>
              <a:prstGeom prst="rect">
                <a:avLst/>
              </a:prstGeom>
              <a:blipFill>
                <a:blip r:embed="rId4"/>
                <a:stretch>
                  <a:fillRect l="-682" t="-116393" r="-5371" b="-17541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26214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F4B2C47-D03A-43AA-93D7-AB305BE54B42}"/>
              </a:ext>
            </a:extLst>
          </p:cNvPr>
          <p:cNvSpPr txBox="1"/>
          <p:nvPr/>
        </p:nvSpPr>
        <p:spPr>
          <a:xfrm>
            <a:off x="0" y="28624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Generation of the predicted block</a:t>
            </a:r>
          </a:p>
        </p:txBody>
      </p:sp>
      <p:pic>
        <p:nvPicPr>
          <p:cNvPr id="7" name="Picture 6" descr="Chart, diagram&#10;&#10;Description automatically generated">
            <a:extLst>
              <a:ext uri="{FF2B5EF4-FFF2-40B4-BE49-F238E27FC236}">
                <a16:creationId xmlns:a16="http://schemas.microsoft.com/office/drawing/2014/main" id="{1D018E92-4411-4973-9267-31FB0B7D6D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501" y="2665459"/>
            <a:ext cx="4315466" cy="38177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0970301-F7E8-465F-8CF7-E928D69BDAF3}"/>
              </a:ext>
            </a:extLst>
          </p:cNvPr>
          <p:cNvSpPr txBox="1"/>
          <p:nvPr/>
        </p:nvSpPr>
        <p:spPr>
          <a:xfrm>
            <a:off x="394913" y="1221937"/>
            <a:ext cx="1741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I. Preprocessing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D6D173F-6FEC-4F21-9C6B-5513C4278C82}"/>
                  </a:ext>
                </a:extLst>
              </p:cNvPr>
              <p:cNvSpPr txBox="1"/>
              <p:nvPr/>
            </p:nvSpPr>
            <p:spPr>
              <a:xfrm>
                <a:off x="743739" y="1659289"/>
                <a:ext cx="6468093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samples in the context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divided by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4</m:t>
                    </m:r>
                  </m:oMath>
                </a14:m>
                <a:endParaRPr lang="en-US" b="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mean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dirty="0"/>
                  <a:t> of the available reference samples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𝑿</m:t>
                        </m:r>
                      </m:e>
                    </m:acc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subtracted from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𝑿</m:t>
                        </m:r>
                      </m:e>
                    </m:acc>
                  </m:oMath>
                </a14:m>
                <a:endParaRPr lang="en-US" b="1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unavailable reference samples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𝑿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set to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255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D6D173F-6FEC-4F21-9C6B-5513C4278C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739" y="1659289"/>
                <a:ext cx="6468093" cy="923330"/>
              </a:xfrm>
              <a:prstGeom prst="rect">
                <a:avLst/>
              </a:prstGeom>
              <a:blipFill>
                <a:blip r:embed="rId3"/>
                <a:stretch>
                  <a:fillRect l="-566" t="-3289" r="-3770" b="-92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Arrow: Down 13">
            <a:extLst>
              <a:ext uri="{FF2B5EF4-FFF2-40B4-BE49-F238E27FC236}">
                <a16:creationId xmlns:a16="http://schemas.microsoft.com/office/drawing/2014/main" id="{F387C1BC-2A2C-4EDE-B9BE-624FAA227D1F}"/>
              </a:ext>
            </a:extLst>
          </p:cNvPr>
          <p:cNvSpPr/>
          <p:nvPr/>
        </p:nvSpPr>
        <p:spPr>
          <a:xfrm>
            <a:off x="3101009" y="2667663"/>
            <a:ext cx="230588" cy="29419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E25C7F2-0E00-43FA-B7E6-4B280605A069}"/>
                  </a:ext>
                </a:extLst>
              </p:cNvPr>
              <p:cNvSpPr txBox="1"/>
              <p:nvPr/>
            </p:nvSpPr>
            <p:spPr>
              <a:xfrm>
                <a:off x="1983850" y="3046905"/>
                <a:ext cx="2464905" cy="3761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preprocessed context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fr-FR" b="1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b="1" i="1" smtClean="0">
                            <a:latin typeface="Cambria Math" panose="02040503050406030204" pitchFamily="18" charset="0"/>
                          </a:rPr>
                          <m:t>𝑿</m:t>
                        </m:r>
                      </m:e>
                    </m:acc>
                  </m:oMath>
                </a14:m>
                <a:endParaRPr lang="fr-FR" b="1" i="1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E25C7F2-0E00-43FA-B7E6-4B280605A0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3850" y="3046905"/>
                <a:ext cx="2464905" cy="376193"/>
              </a:xfrm>
              <a:prstGeom prst="rect">
                <a:avLst/>
              </a:prstGeom>
              <a:blipFill>
                <a:blip r:embed="rId4"/>
                <a:stretch>
                  <a:fillRect l="-494" t="-8065" r="-13580" b="-258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9075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214BA31C-9217-4E6F-8400-69F59BDBF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087" y="3713452"/>
            <a:ext cx="8478421" cy="28582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4B2C47-D03A-43AA-93D7-AB305BE54B42}"/>
              </a:ext>
            </a:extLst>
          </p:cNvPr>
          <p:cNvSpPr txBox="1"/>
          <p:nvPr/>
        </p:nvSpPr>
        <p:spPr>
          <a:xfrm>
            <a:off x="0" y="28624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Generation of the predicted block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970301-F7E8-465F-8CF7-E928D69BDAF3}"/>
              </a:ext>
            </a:extLst>
          </p:cNvPr>
          <p:cNvSpPr txBox="1"/>
          <p:nvPr/>
        </p:nvSpPr>
        <p:spPr>
          <a:xfrm>
            <a:off x="394913" y="1221937"/>
            <a:ext cx="2888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II. Neural network inference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21CE024-A373-472C-8FA6-C98F1B754549}"/>
                  </a:ext>
                </a:extLst>
              </p:cNvPr>
              <p:cNvSpPr txBox="1"/>
              <p:nvPr/>
            </p:nvSpPr>
            <p:spPr>
              <a:xfrm>
                <a:off x="1354227" y="1972648"/>
                <a:ext cx="1616460" cy="4397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sub>
                      </m:sSub>
                      <m:d>
                        <m:d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. ; </m:t>
                          </m:r>
                          <m:sSub>
                            <m:sSubPr>
                              <m:ctrl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𝜽</m:t>
                              </m:r>
                            </m:e>
                            <m:sub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21CE024-A373-472C-8FA6-C98F1B7545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4227" y="1972648"/>
                <a:ext cx="1616460" cy="439736"/>
              </a:xfrm>
              <a:prstGeom prst="rect">
                <a:avLst/>
              </a:prstGeom>
              <a:blipFill>
                <a:blip r:embed="rId3"/>
                <a:stretch>
                  <a:fillRect l="-377" b="-97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DB90FB2-14BC-4D7D-9A83-7233FFDF5DE3}"/>
              </a:ext>
            </a:extLst>
          </p:cNvPr>
          <p:cNvSpPr/>
          <p:nvPr/>
        </p:nvSpPr>
        <p:spPr>
          <a:xfrm>
            <a:off x="1354230" y="1928023"/>
            <a:ext cx="1637447" cy="518234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3C781CE-9E66-41FF-AFCF-6D0C93FE036A}"/>
                  </a:ext>
                </a:extLst>
              </p:cNvPr>
              <p:cNvSpPr txBox="1"/>
              <p:nvPr/>
            </p:nvSpPr>
            <p:spPr>
              <a:xfrm>
                <a:off x="974197" y="1880457"/>
                <a:ext cx="359043" cy="31553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fr-FR" sz="20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000" b="1" i="1" smtClean="0">
                              <a:latin typeface="Cambria Math" panose="02040503050406030204" pitchFamily="18" charset="0"/>
                            </a:rPr>
                            <m:t>𝑿</m:t>
                          </m:r>
                        </m:e>
                      </m:acc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3C781CE-9E66-41FF-AFCF-6D0C93FE03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197" y="1880457"/>
                <a:ext cx="359043" cy="315536"/>
              </a:xfrm>
              <a:prstGeom prst="rect">
                <a:avLst/>
              </a:prstGeom>
              <a:blipFill>
                <a:blip r:embed="rId4"/>
                <a:stretch>
                  <a:fillRect t="-25000" r="-52542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86441AA-DD9E-4BAE-9968-2BD90F3816A7}"/>
              </a:ext>
            </a:extLst>
          </p:cNvPr>
          <p:cNvCxnSpPr>
            <a:cxnSpLocks/>
          </p:cNvCxnSpPr>
          <p:nvPr/>
        </p:nvCxnSpPr>
        <p:spPr>
          <a:xfrm>
            <a:off x="961087" y="2187140"/>
            <a:ext cx="376092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4CBA3CD-E8E7-40C5-894E-37CC1DAF71E6}"/>
                  </a:ext>
                </a:extLst>
              </p:cNvPr>
              <p:cNvSpPr txBox="1"/>
              <p:nvPr/>
            </p:nvSpPr>
            <p:spPr>
              <a:xfrm>
                <a:off x="3012667" y="1871604"/>
                <a:ext cx="359043" cy="31553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fr-FR" sz="20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000" b="1" i="1" smtClean="0">
                              <a:latin typeface="Cambria Math" panose="02040503050406030204" pitchFamily="18" charset="0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4CBA3CD-E8E7-40C5-894E-37CC1DAF71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2667" y="1871604"/>
                <a:ext cx="359043" cy="315536"/>
              </a:xfrm>
              <a:prstGeom prst="rect">
                <a:avLst/>
              </a:prstGeom>
              <a:blipFill>
                <a:blip r:embed="rId5"/>
                <a:stretch>
                  <a:fillRect t="-25000" r="-54237" b="-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89496FE-4B71-4D27-BDEF-DC011028CE5E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2991677" y="2187140"/>
            <a:ext cx="29706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C60552C-5F51-4AC7-84B9-750BF389FC7F}"/>
                  </a:ext>
                </a:extLst>
              </p:cNvPr>
              <p:cNvSpPr txBox="1"/>
              <p:nvPr/>
            </p:nvSpPr>
            <p:spPr>
              <a:xfrm>
                <a:off x="961087" y="2647647"/>
                <a:ext cx="6799386" cy="993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neural network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  <m:d>
                      <m:d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2000" b="0" i="1" smtClean="0">
                            <a:latin typeface="Cambria Math" panose="02040503050406030204" pitchFamily="18" charset="0"/>
                          </a:rPr>
                          <m:t>. ; </m:t>
                        </m:r>
                        <m:sSub>
                          <m:sSubPr>
                            <m:ctrlPr>
                              <a:rPr lang="fr-FR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0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𝜽</m:t>
                            </m:r>
                          </m:e>
                          <m:sub>
                            <m:r>
                              <a:rPr lang="fr-F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fr-F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fr-FR" sz="20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/>
                  <a:t>: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3-layer fully-connected neural network if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fr-FR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b="0" i="0" smtClean="0"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fr-FR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fr-F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e>
                    </m:func>
                  </m:oMath>
                </a14:m>
                <a:endParaRPr lang="fr-FR" b="0" dirty="0"/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6-layer convolutional neural network otherwise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C60552C-5F51-4AC7-84B9-750BF389FC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087" y="2647647"/>
                <a:ext cx="6799386" cy="993734"/>
              </a:xfrm>
              <a:prstGeom prst="rect">
                <a:avLst/>
              </a:prstGeom>
              <a:blipFill>
                <a:blip r:embed="rId6"/>
                <a:stretch>
                  <a:fillRect l="-987" t="-613" b="-920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Oval 27">
            <a:extLst>
              <a:ext uri="{FF2B5EF4-FFF2-40B4-BE49-F238E27FC236}">
                <a16:creationId xmlns:a16="http://schemas.microsoft.com/office/drawing/2014/main" id="{5BD2A7B3-BEE6-4A3F-84E8-ADE67DF78C21}"/>
              </a:ext>
            </a:extLst>
          </p:cNvPr>
          <p:cNvSpPr/>
          <p:nvPr/>
        </p:nvSpPr>
        <p:spPr>
          <a:xfrm>
            <a:off x="6940766" y="5552057"/>
            <a:ext cx="1637969" cy="498369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8813FC5-5011-4CA3-B779-4BBCF8022A65}"/>
              </a:ext>
            </a:extLst>
          </p:cNvPr>
          <p:cNvSpPr txBox="1"/>
          <p:nvPr/>
        </p:nvSpPr>
        <p:spPr>
          <a:xfrm>
            <a:off x="8578735" y="5616576"/>
            <a:ext cx="3554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C000"/>
                </a:solidFill>
              </a:rPr>
              <a:t>2-layer fully-connected sub-network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1C041DA-B241-4B07-8FD1-E9ED80F06020}"/>
              </a:ext>
            </a:extLst>
          </p:cNvPr>
          <p:cNvSpPr txBox="1"/>
          <p:nvPr/>
        </p:nvSpPr>
        <p:spPr>
          <a:xfrm>
            <a:off x="2886114" y="6181133"/>
            <a:ext cx="3751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C000"/>
                </a:solidFill>
              </a:rPr>
              <a:t>4-layer convolutional sub-networks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29CB268C-820E-49B0-B1FA-C8F0F0104FAD}"/>
              </a:ext>
            </a:extLst>
          </p:cNvPr>
          <p:cNvSpPr/>
          <p:nvPr/>
        </p:nvSpPr>
        <p:spPr>
          <a:xfrm>
            <a:off x="3530981" y="5244651"/>
            <a:ext cx="1526050" cy="556592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3C52C7A3-7E48-4E0C-9287-67F8740C447C}"/>
              </a:ext>
            </a:extLst>
          </p:cNvPr>
          <p:cNvCxnSpPr>
            <a:cxnSpLocks/>
            <a:stCxn id="31" idx="0"/>
            <a:endCxn id="33" idx="4"/>
          </p:cNvCxnSpPr>
          <p:nvPr/>
        </p:nvCxnSpPr>
        <p:spPr>
          <a:xfrm flipH="1" flipV="1">
            <a:off x="4294006" y="5801243"/>
            <a:ext cx="467953" cy="37989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181A89CC-305A-497C-96D5-5642204BF010}"/>
              </a:ext>
            </a:extLst>
          </p:cNvPr>
          <p:cNvCxnSpPr>
            <a:cxnSpLocks/>
            <a:stCxn id="31" idx="0"/>
            <a:endCxn id="53" idx="4"/>
          </p:cNvCxnSpPr>
          <p:nvPr/>
        </p:nvCxnSpPr>
        <p:spPr>
          <a:xfrm flipH="1" flipV="1">
            <a:off x="4321986" y="4492487"/>
            <a:ext cx="439973" cy="1688646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>
            <a:extLst>
              <a:ext uri="{FF2B5EF4-FFF2-40B4-BE49-F238E27FC236}">
                <a16:creationId xmlns:a16="http://schemas.microsoft.com/office/drawing/2014/main" id="{D440B9FD-EB86-4BDF-880A-D29582108E36}"/>
              </a:ext>
            </a:extLst>
          </p:cNvPr>
          <p:cNvSpPr/>
          <p:nvPr/>
        </p:nvSpPr>
        <p:spPr>
          <a:xfrm>
            <a:off x="3530981" y="4010811"/>
            <a:ext cx="1582009" cy="481676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7458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F4B2C47-D03A-43AA-93D7-AB305BE54B42}"/>
              </a:ext>
            </a:extLst>
          </p:cNvPr>
          <p:cNvSpPr txBox="1"/>
          <p:nvPr/>
        </p:nvSpPr>
        <p:spPr>
          <a:xfrm>
            <a:off x="0" y="28624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Generation of the predicted block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970301-F7E8-465F-8CF7-E928D69BDAF3}"/>
              </a:ext>
            </a:extLst>
          </p:cNvPr>
          <p:cNvSpPr txBox="1"/>
          <p:nvPr/>
        </p:nvSpPr>
        <p:spPr>
          <a:xfrm>
            <a:off x="394913" y="1221937"/>
            <a:ext cx="1998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III. Postprocessing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56D6855-5F64-4E11-80C5-9E5F3A05794C}"/>
                  </a:ext>
                </a:extLst>
              </p:cNvPr>
              <p:cNvSpPr txBox="1"/>
              <p:nvPr/>
            </p:nvSpPr>
            <p:spPr>
              <a:xfrm>
                <a:off x="1011803" y="2761090"/>
                <a:ext cx="6136419" cy="4049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:r>
                  <a:rPr lang="en-US" dirty="0"/>
                  <a:t>p</a:t>
                </a:r>
                <a:r>
                  <a:rPr lang="en-US" dirty="0">
                    <a:solidFill>
                      <a:schemeClr val="tx1"/>
                    </a:solidFill>
                  </a:rPr>
                  <a:t>redicted block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</m:acc>
                    <m:r>
                      <a:rPr lang="fr-FR" b="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b="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fr-FR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fr-FR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fr-FR" b="0" i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max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fr-FR" b="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  <m:d>
                                      <m:dPr>
                                        <m:ctrlPr>
                                          <a:rPr lang="fr-FR" b="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unc>
                                          <m:funcPr>
                                            <m:ctrlPr>
                                              <a:rPr lang="fr-FR" b="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uncPr>
                                          <m:fNam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fr-FR" b="0" i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reshape</m:t>
                                            </m:r>
                                          </m:fName>
                                          <m:e>
                                            <m:d>
                                              <m:dPr>
                                                <m:ctrlPr>
                                                  <a:rPr lang="fr-FR" b="0" i="1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acc>
                                                  <m:accPr>
                                                    <m:chr m:val="̃"/>
                                                    <m:ctrlPr>
                                                      <a:rPr lang="fr-FR" b="0" i="1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accPr>
                                                  <m:e>
                                                    <m:r>
                                                      <a:rPr lang="fr-FR" b="1" i="1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𝒀</m:t>
                                                    </m:r>
                                                  </m:e>
                                                </m:acc>
                                              </m:e>
                                            </m:d>
                                          </m:e>
                                        </m:func>
                                        <m:r>
                                          <a:rPr lang="fr-FR" b="0" i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fr-FR" b="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𝜇</m:t>
                                        </m:r>
                                      </m:e>
                                    </m:d>
                                    <m:r>
                                      <a:rPr lang="fr-FR" b="0" i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 0</m:t>
                                    </m:r>
                                  </m:e>
                                </m:d>
                                <m:r>
                                  <a:rPr lang="fr-FR" b="0" i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fr-FR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1023</m:t>
                                </m:r>
                              </m:e>
                            </m:func>
                          </m:e>
                        </m:d>
                      </m:e>
                    </m:func>
                  </m:oMath>
                </a14:m>
                <a:endParaRPr lang="fr-FR" dirty="0"/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56D6855-5F64-4E11-80C5-9E5F3A0579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1803" y="2761090"/>
                <a:ext cx="6136419" cy="404983"/>
              </a:xfrm>
              <a:prstGeom prst="rect">
                <a:avLst/>
              </a:prstGeom>
              <a:blipFill>
                <a:blip r:embed="rId2"/>
                <a:stretch>
                  <a:fillRect l="-894" t="-4545" b="-2121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A0F55CF-1E71-46DB-B3DA-FDBEBFAC524E}"/>
                  </a:ext>
                </a:extLst>
              </p:cNvPr>
              <p:cNvSpPr txBox="1"/>
              <p:nvPr/>
            </p:nvSpPr>
            <p:spPr>
              <a:xfrm>
                <a:off x="743739" y="1659289"/>
                <a:ext cx="6468093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add the mean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b="0" dirty="0"/>
                  <a:t> to the neural network prediction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multiply the result by 4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clip to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0,1023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A0F55CF-1E71-46DB-B3DA-FDBEBFAC52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739" y="1659289"/>
                <a:ext cx="6468093" cy="923330"/>
              </a:xfrm>
              <a:prstGeom prst="rect">
                <a:avLst/>
              </a:prstGeom>
              <a:blipFill>
                <a:blip r:embed="rId3"/>
                <a:stretch>
                  <a:fillRect l="-566" t="-3289" b="-92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1323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2940363-49F3-4FF3-A9D1-CFFC4D16C3EB}"/>
              </a:ext>
            </a:extLst>
          </p:cNvPr>
          <p:cNvSpPr txBox="1"/>
          <p:nvPr/>
        </p:nvSpPr>
        <p:spPr>
          <a:xfrm>
            <a:off x="0" y="28624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Transform selection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E04DEA01-620A-44C1-9E6A-81607C5182B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486141360"/>
                  </p:ext>
                </p:extLst>
              </p:nvPr>
            </p:nvGraphicFramePr>
            <p:xfrm>
              <a:off x="3545938" y="1395186"/>
              <a:ext cx="7583335" cy="230641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4258756">
                      <a:extLst>
                        <a:ext uri="{9D8B030D-6E8A-4147-A177-3AD203B41FA5}">
                          <a16:colId xmlns:a16="http://schemas.microsoft.com/office/drawing/2014/main" val="3844001918"/>
                        </a:ext>
                      </a:extLst>
                    </a:gridCol>
                    <a:gridCol w="394966">
                      <a:extLst>
                        <a:ext uri="{9D8B030D-6E8A-4147-A177-3AD203B41FA5}">
                          <a16:colId xmlns:a16="http://schemas.microsoft.com/office/drawing/2014/main" val="1864064058"/>
                        </a:ext>
                      </a:extLst>
                    </a:gridCol>
                    <a:gridCol w="394966">
                      <a:extLst>
                        <a:ext uri="{9D8B030D-6E8A-4147-A177-3AD203B41FA5}">
                          <a16:colId xmlns:a16="http://schemas.microsoft.com/office/drawing/2014/main" val="1346806373"/>
                        </a:ext>
                      </a:extLst>
                    </a:gridCol>
                    <a:gridCol w="498000">
                      <a:extLst>
                        <a:ext uri="{9D8B030D-6E8A-4147-A177-3AD203B41FA5}">
                          <a16:colId xmlns:a16="http://schemas.microsoft.com/office/drawing/2014/main" val="452332244"/>
                        </a:ext>
                      </a:extLst>
                    </a:gridCol>
                    <a:gridCol w="484261">
                      <a:extLst>
                        <a:ext uri="{9D8B030D-6E8A-4147-A177-3AD203B41FA5}">
                          <a16:colId xmlns:a16="http://schemas.microsoft.com/office/drawing/2014/main" val="1169219842"/>
                        </a:ext>
                      </a:extLst>
                    </a:gridCol>
                    <a:gridCol w="498000">
                      <a:extLst>
                        <a:ext uri="{9D8B030D-6E8A-4147-A177-3AD203B41FA5}">
                          <a16:colId xmlns:a16="http://schemas.microsoft.com/office/drawing/2014/main" val="1580089792"/>
                        </a:ext>
                      </a:extLst>
                    </a:gridCol>
                    <a:gridCol w="607903">
                      <a:extLst>
                        <a:ext uri="{9D8B030D-6E8A-4147-A177-3AD203B41FA5}">
                          <a16:colId xmlns:a16="http://schemas.microsoft.com/office/drawing/2014/main" val="2688170808"/>
                        </a:ext>
                      </a:extLst>
                    </a:gridCol>
                    <a:gridCol w="446483">
                      <a:extLst>
                        <a:ext uri="{9D8B030D-6E8A-4147-A177-3AD203B41FA5}">
                          <a16:colId xmlns:a16="http://schemas.microsoft.com/office/drawing/2014/main" val="388835763"/>
                        </a:ext>
                      </a:extLst>
                    </a:gridCol>
                  </a:tblGrid>
                  <a:tr h="408057"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sz="1800" b="0" i="1" u="none" strike="noStrike" kern="1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800" b="0" i="0" u="none" strike="noStrike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</a:rPr>
                                      <m:t>grpIdx</m:t>
                                    </m:r>
                                  </m:e>
                                  <m:sub>
                                    <m:r>
                                      <a:rPr lang="ar-AE" sz="1800" b="0" i="1" u="none" strike="noStrike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ar-AE" sz="1800" b="0" u="none" strike="noStrike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</a:rPr>
                                  <m:t>, </m:t>
                                </m:r>
                                <m:r>
                                  <a:rPr lang="ar-AE" sz="1800" b="0" i="1" u="none" strike="noStrike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</a:rPr>
                                  <m:t>𝑖</m:t>
                                </m:r>
                                <m:r>
                                  <a:rPr lang="ar-AE" sz="1800" b="0" u="none" strike="noStrike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</a:rPr>
                                  <m:t>∈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ar-AE" sz="1800" b="0" i="1" u="none" strike="noStrike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</a:rPr>
                                    </m:ctrlPr>
                                  </m:dPr>
                                  <m:e>
                                    <m:r>
                                      <a:rPr lang="ar-AE" sz="1800" b="0" i="1" u="none" strike="noStrike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</a:rPr>
                                      <m:t>1</m:t>
                                    </m:r>
                                    <m:r>
                                      <a:rPr lang="ar-AE" sz="1800" b="0" u="none" strike="noStrike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</a:rPr>
                                      <m:t>, </m:t>
                                    </m:r>
                                    <m:r>
                                      <a:rPr lang="ar-AE" sz="1800" b="0" i="1" u="none" strike="noStrike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+mn-lt"/>
                                      </a:rPr>
                                      <m:t>2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ar-AE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8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CA" sz="18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8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CA" sz="18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8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CA" sz="18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8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en-CA" sz="18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8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</a:rPr>
                                  <m:t>4</m:t>
                                </m:r>
                              </m:oMath>
                            </m:oMathPara>
                          </a14:m>
                          <a:endParaRPr lang="en-CA" sz="18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8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en-CA" sz="18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8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</a:rPr>
                                  <m:t>6</m:t>
                                </m:r>
                              </m:oMath>
                            </m:oMathPara>
                          </a14:m>
                          <a:endParaRPr lang="en-CA" sz="18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873775"/>
                      </a:ext>
                    </a:extLst>
                  </a:tr>
                  <a:tr h="1508037"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transposition of the primary transform coefficients resulting from the application of the DCT-2 horizontally and the DCT-2 vertically to the residue of the neural network prediction</a:t>
                          </a:r>
                          <a:endParaRPr lang="en-US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8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no</a:t>
                          </a:r>
                          <a:endParaRPr lang="en-CA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8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no</a:t>
                          </a:r>
                          <a:endParaRPr lang="en-CA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8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no</a:t>
                          </a:r>
                          <a:endParaRPr lang="en-CA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8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no</a:t>
                          </a:r>
                          <a:endParaRPr lang="en-CA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800" b="0" u="none" strike="noStrike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yes</a:t>
                          </a:r>
                          <a:endParaRPr lang="en-CA" sz="18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800" b="0" u="none" strike="noStrike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yes</a:t>
                          </a:r>
                          <a:endParaRPr lang="en-CA" sz="18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800" b="0" u="none" strike="noStrike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yes</a:t>
                          </a:r>
                          <a:endParaRPr lang="en-CA" sz="18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9745068"/>
                      </a:ext>
                    </a:extLst>
                  </a:tr>
                  <a:tr h="390316"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8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LFNST kernel index</a:t>
                          </a:r>
                          <a:endParaRPr lang="en-CA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8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CA" sz="18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8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CA" sz="18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8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CA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8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en-CA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8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en-CA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8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CA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8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+mn-lt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CA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7256243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E04DEA01-620A-44C1-9E6A-81607C5182B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486141360"/>
                  </p:ext>
                </p:extLst>
              </p:nvPr>
            </p:nvGraphicFramePr>
            <p:xfrm>
              <a:off x="3545938" y="1395186"/>
              <a:ext cx="7583335" cy="230641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4258756">
                      <a:extLst>
                        <a:ext uri="{9D8B030D-6E8A-4147-A177-3AD203B41FA5}">
                          <a16:colId xmlns:a16="http://schemas.microsoft.com/office/drawing/2014/main" val="3844001918"/>
                        </a:ext>
                      </a:extLst>
                    </a:gridCol>
                    <a:gridCol w="394966">
                      <a:extLst>
                        <a:ext uri="{9D8B030D-6E8A-4147-A177-3AD203B41FA5}">
                          <a16:colId xmlns:a16="http://schemas.microsoft.com/office/drawing/2014/main" val="1864064058"/>
                        </a:ext>
                      </a:extLst>
                    </a:gridCol>
                    <a:gridCol w="394966">
                      <a:extLst>
                        <a:ext uri="{9D8B030D-6E8A-4147-A177-3AD203B41FA5}">
                          <a16:colId xmlns:a16="http://schemas.microsoft.com/office/drawing/2014/main" val="1346806373"/>
                        </a:ext>
                      </a:extLst>
                    </a:gridCol>
                    <a:gridCol w="498000">
                      <a:extLst>
                        <a:ext uri="{9D8B030D-6E8A-4147-A177-3AD203B41FA5}">
                          <a16:colId xmlns:a16="http://schemas.microsoft.com/office/drawing/2014/main" val="452332244"/>
                        </a:ext>
                      </a:extLst>
                    </a:gridCol>
                    <a:gridCol w="484261">
                      <a:extLst>
                        <a:ext uri="{9D8B030D-6E8A-4147-A177-3AD203B41FA5}">
                          <a16:colId xmlns:a16="http://schemas.microsoft.com/office/drawing/2014/main" val="1169219842"/>
                        </a:ext>
                      </a:extLst>
                    </a:gridCol>
                    <a:gridCol w="498000">
                      <a:extLst>
                        <a:ext uri="{9D8B030D-6E8A-4147-A177-3AD203B41FA5}">
                          <a16:colId xmlns:a16="http://schemas.microsoft.com/office/drawing/2014/main" val="1580089792"/>
                        </a:ext>
                      </a:extLst>
                    </a:gridCol>
                    <a:gridCol w="607903">
                      <a:extLst>
                        <a:ext uri="{9D8B030D-6E8A-4147-A177-3AD203B41FA5}">
                          <a16:colId xmlns:a16="http://schemas.microsoft.com/office/drawing/2014/main" val="2688170808"/>
                        </a:ext>
                      </a:extLst>
                    </a:gridCol>
                    <a:gridCol w="446483">
                      <a:extLst>
                        <a:ext uri="{9D8B030D-6E8A-4147-A177-3AD203B41FA5}">
                          <a16:colId xmlns:a16="http://schemas.microsoft.com/office/drawing/2014/main" val="388835763"/>
                        </a:ext>
                      </a:extLst>
                    </a:gridCol>
                  </a:tblGrid>
                  <a:tr h="408057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43" t="-1493" r="-78398" b="-4761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76923" t="-1493" r="-743077" b="-4761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176923" t="-1493" r="-643077" b="-4761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12195" t="-1493" r="-409756" b="-4761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154430" t="-1493" r="-325316" b="-4761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08537" t="-1493" r="-213415" b="-4761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73000" t="-1493" r="-75000" b="-4761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06849" t="-1493" r="-2740" b="-4761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9873775"/>
                      </a:ext>
                    </a:extLst>
                  </a:tr>
                  <a:tr h="1508037"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transposition of the primary transform coefficients resulting from the application of the DCT-2 horizontally and the DCT-2 vertically to the residue of the neural network prediction</a:t>
                          </a:r>
                          <a:endParaRPr lang="en-US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8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no</a:t>
                          </a:r>
                          <a:endParaRPr lang="en-CA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8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no</a:t>
                          </a:r>
                          <a:endParaRPr lang="en-CA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8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no</a:t>
                          </a:r>
                          <a:endParaRPr lang="en-CA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8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no</a:t>
                          </a:r>
                          <a:endParaRPr lang="en-CA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800" b="0" u="none" strike="noStrike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yes</a:t>
                          </a:r>
                          <a:endParaRPr lang="en-CA" sz="18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800" b="0" u="none" strike="noStrike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yes</a:t>
                          </a:r>
                          <a:endParaRPr lang="en-CA" sz="18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800" b="0" u="none" strike="noStrike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yes</a:t>
                          </a:r>
                          <a:endParaRPr lang="en-CA" sz="18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9745068"/>
                      </a:ext>
                    </a:extLst>
                  </a:tr>
                  <a:tr h="390316"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8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LFNST kernel index</a:t>
                          </a:r>
                          <a:endParaRPr lang="en-CA" sz="18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76923" t="-495313" r="-743077" b="-93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176923" t="-495313" r="-643077" b="-93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12195" t="-495313" r="-409756" b="-93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154430" t="-495313" r="-325316" b="-93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08537" t="-495313" r="-213415" b="-93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73000" t="-495313" r="-75000" b="-93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06849" t="-495313" r="-2740" b="-93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256243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ADBB543-B1A6-46AD-AA7A-B749CA246DBD}"/>
                  </a:ext>
                </a:extLst>
              </p:cNvPr>
              <p:cNvSpPr txBox="1"/>
              <p:nvPr/>
            </p:nvSpPr>
            <p:spPr>
              <a:xfrm>
                <a:off x="532738" y="4412974"/>
                <a:ext cx="1099665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A fully-connected layer computes from the neural representation returned by the penultimate layer a vector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𝑷</m:t>
                    </m:r>
                  </m:oMath>
                </a14:m>
                <a:r>
                  <a:rPr lang="en-US" dirty="0"/>
                  <a:t> of size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14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 kern="1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grpIdx</m:t>
                        </m:r>
                      </m:e>
                      <m:sub>
                        <m:r>
                          <a:rPr lang="en-CA" sz="1800" i="1" kern="1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CA" sz="1800" i="1" kern="1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lang="fr-FR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CA" sz="1800" kern="1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argmax</m:t>
                        </m:r>
                      </m:fName>
                      <m:e>
                        <m:d>
                          <m:dPr>
                            <m:ctrlPr>
                              <a:rPr lang="fr-FR" sz="1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800" b="1" i="1" kern="1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𝑷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fr-FR" sz="1800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800" i="1" kern="1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  <m:r>
                                  <a:rPr lang="en-CA" sz="1800" i="1" kern="1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:</m:t>
                                </m:r>
                                <m:r>
                                  <a:rPr lang="en-CA" sz="1800" i="1" kern="1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</m:d>
                          </m:e>
                        </m:d>
                      </m:e>
                    </m:func>
                  </m:oMath>
                </a14:m>
                <a:endParaRPr lang="en-US" dirty="0"/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 kern="1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grpIdx</m:t>
                        </m:r>
                      </m:e>
                      <m:sub>
                        <m:r>
                          <a:rPr lang="fr-FR" sz="1800" b="0" i="1" kern="10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CA" sz="1800" i="1" kern="1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lang="fr-FR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CA" sz="1800" kern="1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argmax</m:t>
                        </m:r>
                      </m:fName>
                      <m:e>
                        <m:d>
                          <m:dPr>
                            <m:ctrlPr>
                              <a:rPr lang="fr-FR" sz="1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800" b="1" i="1" kern="1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𝑷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fr-FR" sz="1800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1800" b="0" i="1" smtClean="0">
                                    <a:effectLst/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  <m:r>
                                  <a:rPr lang="en-CA" sz="1800" i="1" kern="1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:</m:t>
                                </m:r>
                                <m:r>
                                  <a:rPr lang="fr-FR" sz="1800" b="0" i="1" kern="100" smtClean="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14</m:t>
                                </m:r>
                              </m:e>
                            </m:d>
                          </m:e>
                        </m:d>
                      </m:e>
                    </m:func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ADBB543-B1A6-46AD-AA7A-B749CA246D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738" y="4412974"/>
                <a:ext cx="10996654" cy="1200329"/>
              </a:xfrm>
              <a:prstGeom prst="rect">
                <a:avLst/>
              </a:prstGeom>
              <a:blipFill>
                <a:blip r:embed="rId3"/>
                <a:stretch>
                  <a:fillRect l="-443" t="-3046" b="-507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8184AE74-35E0-404D-AA81-0CD55691EFDC}"/>
              </a:ext>
            </a:extLst>
          </p:cNvPr>
          <p:cNvSpPr txBox="1"/>
          <p:nvPr/>
        </p:nvSpPr>
        <p:spPr>
          <a:xfrm>
            <a:off x="183825" y="2250116"/>
            <a:ext cx="32517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C000"/>
                </a:solidFill>
              </a:rPr>
              <a:t>for a regular intra prediction mode, this information is inferred from the mode index</a:t>
            </a:r>
          </a:p>
        </p:txBody>
      </p:sp>
      <p:sp>
        <p:nvSpPr>
          <p:cNvPr id="13" name="Left Bracket 12">
            <a:extLst>
              <a:ext uri="{FF2B5EF4-FFF2-40B4-BE49-F238E27FC236}">
                <a16:creationId xmlns:a16="http://schemas.microsoft.com/office/drawing/2014/main" id="{C0AD0D0C-6664-44E5-9FB6-1493CF8CBB81}"/>
              </a:ext>
            </a:extLst>
          </p:cNvPr>
          <p:cNvSpPr/>
          <p:nvPr/>
        </p:nvSpPr>
        <p:spPr>
          <a:xfrm>
            <a:off x="3435565" y="1860605"/>
            <a:ext cx="45719" cy="1765190"/>
          </a:xfrm>
          <a:prstGeom prst="leftBracket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4051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2940363-49F3-4FF3-A9D1-CFFC4D16C3EB}"/>
              </a:ext>
            </a:extLst>
          </p:cNvPr>
          <p:cNvSpPr txBox="1"/>
          <p:nvPr/>
        </p:nvSpPr>
        <p:spPr>
          <a:xfrm>
            <a:off x="0" y="28624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Signaling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1F7726-0FF6-4306-9894-3F32730883BA}"/>
              </a:ext>
            </a:extLst>
          </p:cNvPr>
          <p:cNvSpPr txBox="1"/>
          <p:nvPr/>
        </p:nvSpPr>
        <p:spPr>
          <a:xfrm>
            <a:off x="394913" y="1221937"/>
            <a:ext cx="6172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I. Signaling of the neural network-based intra prediction mode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F3405E87-C1FD-4EF0-9D77-3DF48B4F160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824" y="1659289"/>
            <a:ext cx="3989567" cy="266571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1E881C8B-E228-4B2B-A649-07201DAA89DC}"/>
                  </a:ext>
                </a:extLst>
              </p:cNvPr>
              <p:cNvSpPr txBox="1"/>
              <p:nvPr/>
            </p:nvSpPr>
            <p:spPr>
              <a:xfrm>
                <a:off x="743740" y="1659289"/>
                <a:ext cx="6674828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l</a:t>
                </a:r>
                <a:r>
                  <a:rPr lang="en-US" b="0" dirty="0"/>
                  <a:t>uminance</a:t>
                </a:r>
              </a:p>
              <a:p>
                <a:pPr lvl="1"/>
                <a:r>
                  <a:rPr lang="en-US" dirty="0"/>
                  <a:t>for the current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dirty="0"/>
                  <a:t> luminance CB at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b="0" dirty="0"/>
                  <a:t>, the neural neural</a:t>
                </a:r>
                <a:r>
                  <a:rPr lang="en-US" dirty="0"/>
                  <a:t>-based mode is signaled if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&amp;&amp; 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&amp;&amp; 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fr-F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endParaRPr lang="en-US" b="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chrominance</a:t>
                </a:r>
              </a:p>
              <a:p>
                <a:pPr lvl="1"/>
                <a:r>
                  <a:rPr lang="en-US" dirty="0"/>
                  <a:t>for the current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dirty="0"/>
                  <a:t> chrominance CB at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dirty="0"/>
                  <a:t>, if the neural network-based mode predicts the collocated luminance CB:</a:t>
                </a:r>
              </a:p>
              <a:p>
                <a:pPr marL="742950" lvl="1" indent="-285750">
                  <a:buFont typeface="Courier New" panose="02070309020205020404" pitchFamily="49" charset="0"/>
                  <a:buChar char="o"/>
                </a:pPr>
                <a:r>
                  <a:rPr lang="en-US" dirty="0"/>
                  <a:t>if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&amp;&amp; 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&amp;&amp; 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fr-F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fr-FR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n-US" dirty="0"/>
                  <a:t>DM            NN mode</a:t>
                </a:r>
              </a:p>
              <a:p>
                <a:pPr marL="742950" lvl="1" indent="-285750">
                  <a:buFont typeface="Courier New" panose="02070309020205020404" pitchFamily="49" charset="0"/>
                  <a:buChar char="o"/>
                </a:pPr>
                <a:r>
                  <a:rPr lang="en-US" dirty="0"/>
                  <a:t>otherwise, DM            PLANAR</a:t>
                </a:r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1E881C8B-E228-4B2B-A649-07201DAA89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740" y="1659289"/>
                <a:ext cx="6674828" cy="2308324"/>
              </a:xfrm>
              <a:prstGeom prst="rect">
                <a:avLst/>
              </a:prstGeom>
              <a:blipFill>
                <a:blip r:embed="rId3"/>
                <a:stretch>
                  <a:fillRect l="-548" t="-1319" b="-316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Arrow: Left-Right 10">
            <a:extLst>
              <a:ext uri="{FF2B5EF4-FFF2-40B4-BE49-F238E27FC236}">
                <a16:creationId xmlns:a16="http://schemas.microsoft.com/office/drawing/2014/main" id="{9E8DD6EA-D098-4D40-9795-6A6616CD1FFD}"/>
              </a:ext>
            </a:extLst>
          </p:cNvPr>
          <p:cNvSpPr/>
          <p:nvPr/>
        </p:nvSpPr>
        <p:spPr>
          <a:xfrm>
            <a:off x="5454595" y="3413097"/>
            <a:ext cx="381663" cy="164989"/>
          </a:xfrm>
          <a:prstGeom prst="left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rrow: Left-Right 14">
            <a:extLst>
              <a:ext uri="{FF2B5EF4-FFF2-40B4-BE49-F238E27FC236}">
                <a16:creationId xmlns:a16="http://schemas.microsoft.com/office/drawing/2014/main" id="{2F05CD00-0373-4289-84C4-64394551D836}"/>
              </a:ext>
            </a:extLst>
          </p:cNvPr>
          <p:cNvSpPr/>
          <p:nvPr/>
        </p:nvSpPr>
        <p:spPr>
          <a:xfrm>
            <a:off x="3083780" y="3668864"/>
            <a:ext cx="381663" cy="164989"/>
          </a:xfrm>
          <a:prstGeom prst="left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3DB23B-5EB7-4EFD-B7AB-72F1A575C548}"/>
              </a:ext>
            </a:extLst>
          </p:cNvPr>
          <p:cNvSpPr txBox="1"/>
          <p:nvPr/>
        </p:nvSpPr>
        <p:spPr>
          <a:xfrm>
            <a:off x="394913" y="5331894"/>
            <a:ext cx="3874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II. Signaling for the transform selection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1A58039-221F-4E68-8B04-FC6AD7A26CFF}"/>
                  </a:ext>
                </a:extLst>
              </p:cNvPr>
              <p:cNvSpPr txBox="1"/>
              <p:nvPr/>
            </p:nvSpPr>
            <p:spPr>
              <a:xfrm>
                <a:off x="743739" y="5894148"/>
                <a:ext cx="1073794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fr-FR" dirty="0"/>
                  <a:t>case </a:t>
                </a:r>
                <a14:m>
                  <m:oMath xmlns:m="http://schemas.openxmlformats.org/officeDocument/2006/math">
                    <m:r>
                      <a:rPr lang="fr-FR" sz="1800" b="0" i="0" smtClean="0">
                        <a:effectLst/>
                        <a:latin typeface="Cambria Math" panose="02040503050406030204" pitchFamily="18" charset="0"/>
                      </a:rPr>
                      <m:t>0</m:t>
                    </m:r>
                    <m:sSub>
                      <m:sSubPr>
                        <m:ctrlPr>
                          <a:rPr lang="fr-FR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800" b="0" i="1" smtClean="0">
                            <a:effectLst/>
                            <a:latin typeface="Cambria Math" panose="02040503050406030204" pitchFamily="18" charset="0"/>
                          </a:rPr>
                          <m:t>: </m:t>
                        </m:r>
                        <m:r>
                          <m:rPr>
                            <m:sty m:val="p"/>
                          </m:rPr>
                          <a:rPr lang="en-CA" sz="1800" kern="1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grpIdx</m:t>
                        </m:r>
                      </m:e>
                      <m:sub>
                        <m:r>
                          <a:rPr lang="fr-FR" sz="1800" b="0" i="1" kern="10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fr-FR" dirty="0"/>
                  <a:t> </a:t>
                </a:r>
                <a:r>
                  <a:rPr lang="en-US" dirty="0"/>
                  <a:t>directly inferred by the NN mode          no signaling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case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dirty="0"/>
                  <a:t>: NN mode giving a prediction of 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kern="1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grpIdx</m:t>
                        </m:r>
                      </m:e>
                      <m:sub>
                        <m:r>
                          <a:rPr lang="fr-FR" i="1" kern="1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fr-FR" dirty="0"/>
                  <a:t> </a:t>
                </a:r>
                <a:r>
                  <a:rPr lang="en-US" dirty="0"/>
                  <a:t>written to the bitstream         predictive coding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kern="1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grpIdx</m:t>
                        </m:r>
                      </m:e>
                      <m:sub>
                        <m:r>
                          <a:rPr lang="fr-FR" i="1" kern="1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1A58039-221F-4E68-8B04-FC6AD7A26C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739" y="5894148"/>
                <a:ext cx="10737944" cy="646331"/>
              </a:xfrm>
              <a:prstGeom prst="rect">
                <a:avLst/>
              </a:prstGeom>
              <a:blipFill>
                <a:blip r:embed="rId4"/>
                <a:stretch>
                  <a:fillRect l="-341" t="-5660" b="-141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Arrow: Right 19">
            <a:extLst>
              <a:ext uri="{FF2B5EF4-FFF2-40B4-BE49-F238E27FC236}">
                <a16:creationId xmlns:a16="http://schemas.microsoft.com/office/drawing/2014/main" id="{A256DEF9-0B70-4C1E-8392-6E9D8EAD4042}"/>
              </a:ext>
            </a:extLst>
          </p:cNvPr>
          <p:cNvSpPr/>
          <p:nvPr/>
        </p:nvSpPr>
        <p:spPr>
          <a:xfrm>
            <a:off x="5810562" y="5994398"/>
            <a:ext cx="302149" cy="190831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F0EEC1A1-FBB3-4C4D-8C5F-4C7CE9FEB6A4}"/>
              </a:ext>
            </a:extLst>
          </p:cNvPr>
          <p:cNvSpPr/>
          <p:nvPr/>
        </p:nvSpPr>
        <p:spPr>
          <a:xfrm>
            <a:off x="8050423" y="6270732"/>
            <a:ext cx="302149" cy="190831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9701925-B8E9-4785-B52E-862BC6A10468}"/>
                  </a:ext>
                </a:extLst>
              </p:cNvPr>
              <p:cNvSpPr txBox="1"/>
              <p:nvPr/>
            </p:nvSpPr>
            <p:spPr>
              <a:xfrm>
                <a:off x="743739" y="4480476"/>
                <a:ext cx="10295465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600" i="1" kern="10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𝑇</m:t>
                      </m:r>
                      <m:r>
                        <a:rPr lang="en-CA" sz="1600" i="1" kern="10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fr-FR" sz="16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fr-FR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4,4</m:t>
                              </m:r>
                            </m:e>
                          </m:d>
                          <m:r>
                            <a:rPr lang="en-CA" sz="16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4,8</m:t>
                              </m:r>
                            </m:e>
                          </m:d>
                          <m:r>
                            <a:rPr lang="en-CA" sz="16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8,4</m:t>
                              </m:r>
                            </m:e>
                          </m:d>
                          <m:r>
                            <a:rPr lang="en-CA" sz="16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4,16</m:t>
                              </m:r>
                            </m:e>
                          </m:d>
                          <m:r>
                            <a:rPr lang="en-CA" sz="16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16,4</m:t>
                              </m:r>
                            </m:e>
                          </m:d>
                          <m:r>
                            <a:rPr lang="en-CA" sz="16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4,32</m:t>
                              </m:r>
                            </m:e>
                          </m:d>
                          <m:r>
                            <a:rPr lang="en-CA" sz="16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32,4</m:t>
                              </m:r>
                            </m:e>
                          </m:d>
                          <m:r>
                            <a:rPr lang="en-CA" sz="16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8,8</m:t>
                              </m:r>
                            </m:e>
                          </m:d>
                          <m:r>
                            <a:rPr lang="en-CA" sz="16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8,16</m:t>
                              </m:r>
                            </m:e>
                          </m:d>
                          <m:r>
                            <a:rPr lang="en-CA" sz="16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16,8</m:t>
                              </m:r>
                            </m:e>
                          </m:d>
                          <m:r>
                            <a:rPr lang="en-CA" sz="16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16,16</m:t>
                              </m:r>
                            </m:e>
                          </m:d>
                          <m:r>
                            <a:rPr lang="en-CA" sz="16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16,32</m:t>
                              </m:r>
                            </m:e>
                          </m:d>
                          <m:r>
                            <a:rPr lang="en-CA" sz="16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</m:e>
                      </m:d>
                      <m:r>
                        <a:rPr lang="fr-FR" sz="1600" b="0" i="0" kern="10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d>
                        <m:dPr>
                          <m:begChr m:val=""/>
                          <m:endChr m:val="}"/>
                          <m:ctrlPr>
                            <a:rPr lang="fr-FR" sz="16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fr-FR" sz="16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32,16</m:t>
                              </m:r>
                            </m:e>
                          </m:d>
                          <m:r>
                            <a:rPr lang="en-CA" sz="16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6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32,32</m:t>
                              </m:r>
                            </m:e>
                          </m:d>
                          <m:r>
                            <a:rPr lang="en-CA" sz="16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6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6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64,64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9701925-B8E9-4785-B52E-862BC6A10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739" y="4480476"/>
                <a:ext cx="10295465" cy="338554"/>
              </a:xfrm>
              <a:prstGeom prst="rect">
                <a:avLst/>
              </a:prstGeom>
              <a:blipFill>
                <a:blip r:embed="rId5"/>
                <a:stretch>
                  <a:fillRect t="-108929" r="-3493" b="-16785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72143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2940363-49F3-4FF3-A9D1-CFFC4D16C3EB}"/>
              </a:ext>
            </a:extLst>
          </p:cNvPr>
          <p:cNvSpPr txBox="1"/>
          <p:nvPr/>
        </p:nvSpPr>
        <p:spPr>
          <a:xfrm>
            <a:off x="0" y="28624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Coding performance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F453810-DC41-487D-B399-45EF37F77E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3529769"/>
              </p:ext>
            </p:extLst>
          </p:nvPr>
        </p:nvGraphicFramePr>
        <p:xfrm>
          <a:off x="452966" y="1221937"/>
          <a:ext cx="11286067" cy="2685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1449">
                  <a:extLst>
                    <a:ext uri="{9D8B030D-6E8A-4147-A177-3AD203B41FA5}">
                      <a16:colId xmlns:a16="http://schemas.microsoft.com/office/drawing/2014/main" val="3043741418"/>
                    </a:ext>
                  </a:extLst>
                </a:gridCol>
                <a:gridCol w="1446312">
                  <a:extLst>
                    <a:ext uri="{9D8B030D-6E8A-4147-A177-3AD203B41FA5}">
                      <a16:colId xmlns:a16="http://schemas.microsoft.com/office/drawing/2014/main" val="1421292662"/>
                    </a:ext>
                  </a:extLst>
                </a:gridCol>
                <a:gridCol w="1542736">
                  <a:extLst>
                    <a:ext uri="{9D8B030D-6E8A-4147-A177-3AD203B41FA5}">
                      <a16:colId xmlns:a16="http://schemas.microsoft.com/office/drawing/2014/main" val="2155939135"/>
                    </a:ext>
                  </a:extLst>
                </a:gridCol>
                <a:gridCol w="1542736">
                  <a:extLst>
                    <a:ext uri="{9D8B030D-6E8A-4147-A177-3AD203B41FA5}">
                      <a16:colId xmlns:a16="http://schemas.microsoft.com/office/drawing/2014/main" val="1704619112"/>
                    </a:ext>
                  </a:extLst>
                </a:gridCol>
                <a:gridCol w="2386417">
                  <a:extLst>
                    <a:ext uri="{9D8B030D-6E8A-4147-A177-3AD203B41FA5}">
                      <a16:colId xmlns:a16="http://schemas.microsoft.com/office/drawing/2014/main" val="2837724950"/>
                    </a:ext>
                  </a:extLst>
                </a:gridCol>
                <a:gridCol w="2386417">
                  <a:extLst>
                    <a:ext uri="{9D8B030D-6E8A-4147-A177-3AD203B41FA5}">
                      <a16:colId xmlns:a16="http://schemas.microsoft.com/office/drawing/2014/main" val="140518861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All intra over VTM-8.0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4948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BD-rate (Y)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BD-rate (U)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BD-rate (V)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encoding time (CPU)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decoding time (CPU)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12494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-4.89%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-4.16%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-4.61%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366%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3007%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44698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-2.35%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-2.08%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-2.28%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411%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2955%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77078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-2.99%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-2.59%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-2.50%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429%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3897%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2496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-2.71%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-2.25%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-2.38%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364%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3916%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16446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-4.30%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-4.14%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-3.57%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400%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3943%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39946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1" u="none" strike="noStrike" dirty="0" err="1">
                          <a:solidFill>
                            <a:srgbClr val="C00000"/>
                          </a:solidFill>
                          <a:effectLst/>
                        </a:rPr>
                        <a:t>Overall</a:t>
                      </a:r>
                      <a:r>
                        <a:rPr lang="fr-FR" sz="16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endParaRPr lang="fr-FR" sz="16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1" u="none" strike="noStrike">
                          <a:solidFill>
                            <a:srgbClr val="C00000"/>
                          </a:solidFill>
                          <a:effectLst/>
                        </a:rPr>
                        <a:t>-3.36%</a:t>
                      </a:r>
                      <a:endParaRPr lang="fr-FR" sz="1600" b="1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1" u="none" strike="noStrike">
                          <a:solidFill>
                            <a:srgbClr val="C00000"/>
                          </a:solidFill>
                          <a:effectLst/>
                        </a:rPr>
                        <a:t>-2.95%</a:t>
                      </a:r>
                      <a:endParaRPr lang="fr-FR" sz="1600" b="1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1" u="none" strike="noStrike">
                          <a:solidFill>
                            <a:srgbClr val="C00000"/>
                          </a:solidFill>
                          <a:effectLst/>
                        </a:rPr>
                        <a:t>-2.97%</a:t>
                      </a:r>
                      <a:endParaRPr lang="fr-FR" sz="1600" b="1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395%</a:t>
                      </a:r>
                      <a:endParaRPr lang="fr-FR" sz="16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3575%</a:t>
                      </a:r>
                      <a:endParaRPr lang="fr-FR" sz="16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80132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-3.02%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-2.63%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-2.71%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348%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4010%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27385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Class F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-1.91%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-1.35%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-1.49%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>
                          <a:solidFill>
                            <a:schemeClr val="tx1"/>
                          </a:solidFill>
                          <a:effectLst/>
                        </a:rPr>
                        <a:t>234%</a:t>
                      </a:r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1844%</a:t>
                      </a:r>
                      <a:endParaRPr lang="fr-FR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5809344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DF32001-DBC0-47E9-B22E-13886961C4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9836905"/>
              </p:ext>
            </p:extLst>
          </p:nvPr>
        </p:nvGraphicFramePr>
        <p:xfrm>
          <a:off x="452966" y="4004224"/>
          <a:ext cx="11286067" cy="2685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1450">
                  <a:extLst>
                    <a:ext uri="{9D8B030D-6E8A-4147-A177-3AD203B41FA5}">
                      <a16:colId xmlns:a16="http://schemas.microsoft.com/office/drawing/2014/main" val="3688468898"/>
                    </a:ext>
                  </a:extLst>
                </a:gridCol>
                <a:gridCol w="1446313">
                  <a:extLst>
                    <a:ext uri="{9D8B030D-6E8A-4147-A177-3AD203B41FA5}">
                      <a16:colId xmlns:a16="http://schemas.microsoft.com/office/drawing/2014/main" val="718402070"/>
                    </a:ext>
                  </a:extLst>
                </a:gridCol>
                <a:gridCol w="1542734">
                  <a:extLst>
                    <a:ext uri="{9D8B030D-6E8A-4147-A177-3AD203B41FA5}">
                      <a16:colId xmlns:a16="http://schemas.microsoft.com/office/drawing/2014/main" val="3693712834"/>
                    </a:ext>
                  </a:extLst>
                </a:gridCol>
                <a:gridCol w="1542734">
                  <a:extLst>
                    <a:ext uri="{9D8B030D-6E8A-4147-A177-3AD203B41FA5}">
                      <a16:colId xmlns:a16="http://schemas.microsoft.com/office/drawing/2014/main" val="230471209"/>
                    </a:ext>
                  </a:extLst>
                </a:gridCol>
                <a:gridCol w="2386418">
                  <a:extLst>
                    <a:ext uri="{9D8B030D-6E8A-4147-A177-3AD203B41FA5}">
                      <a16:colId xmlns:a16="http://schemas.microsoft.com/office/drawing/2014/main" val="2355145921"/>
                    </a:ext>
                  </a:extLst>
                </a:gridCol>
                <a:gridCol w="2386418">
                  <a:extLst>
                    <a:ext uri="{9D8B030D-6E8A-4147-A177-3AD203B41FA5}">
                      <a16:colId xmlns:a16="http://schemas.microsoft.com/office/drawing/2014/main" val="390220109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Random access over VTM-8.0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5532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BD-rate (Y)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BD-rate (U)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BD-rate (V)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encoding time (CPU)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decoding time (CPU)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08297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-2.06%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-1.00%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-1.87%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150%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761%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57694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-1.04%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-0.42%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-0.55%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150%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577%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06764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-1.42%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-1.16%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-1.17%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160%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593%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1213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-1.61%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-1.24%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-1.44%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173%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1057%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954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0510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none" strike="noStrike" noProof="0" dirty="0">
                          <a:solidFill>
                            <a:srgbClr val="C00000"/>
                          </a:solidFill>
                          <a:effectLst/>
                        </a:rPr>
                        <a:t>Overall</a:t>
                      </a:r>
                      <a:endParaRPr lang="en-US" sz="1600" b="1" i="0" u="none" strike="noStrike" noProof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none" strike="noStrike" noProof="0" dirty="0">
                          <a:solidFill>
                            <a:srgbClr val="C00000"/>
                          </a:solidFill>
                          <a:effectLst/>
                        </a:rPr>
                        <a:t>-1.52%</a:t>
                      </a:r>
                      <a:endParaRPr lang="en-US" sz="1600" b="1" i="0" u="none" strike="noStrike" noProof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none" strike="noStrike" noProof="0" dirty="0">
                          <a:solidFill>
                            <a:srgbClr val="C00000"/>
                          </a:solidFill>
                          <a:effectLst/>
                        </a:rPr>
                        <a:t>-1.00%</a:t>
                      </a:r>
                      <a:endParaRPr lang="en-US" sz="1600" b="1" i="0" u="none" strike="noStrike" noProof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none" strike="noStrike" noProof="0" dirty="0">
                          <a:solidFill>
                            <a:srgbClr val="C00000"/>
                          </a:solidFill>
                          <a:effectLst/>
                        </a:rPr>
                        <a:t>-1.26%</a:t>
                      </a:r>
                      <a:endParaRPr lang="en-US" sz="1600" b="1" i="0" u="none" strike="noStrike" noProof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none" strike="noStrike" noProof="0" dirty="0">
                          <a:solidFill>
                            <a:srgbClr val="C00000"/>
                          </a:solidFill>
                          <a:effectLst/>
                        </a:rPr>
                        <a:t>159%</a:t>
                      </a:r>
                      <a:endParaRPr lang="en-US" sz="1600" b="1" i="0" u="none" strike="noStrike" noProof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none" strike="noStrike" noProof="0" dirty="0">
                          <a:solidFill>
                            <a:srgbClr val="C00000"/>
                          </a:solidFill>
                          <a:effectLst/>
                        </a:rPr>
                        <a:t>723%</a:t>
                      </a:r>
                      <a:endParaRPr lang="en-US" sz="1600" b="1" i="0" u="none" strike="noStrike" noProof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92318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-1.19%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-0.41%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-1.22%</a:t>
                      </a:r>
                      <a:endParaRPr lang="en-US" sz="16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160%</a:t>
                      </a:r>
                      <a:endParaRPr lang="en-US" sz="16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731%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0201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Class F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-0.78%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-1.08%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-0.45%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155%</a:t>
                      </a:r>
                      <a:endParaRPr lang="en-US" sz="16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445%</a:t>
                      </a:r>
                      <a:endParaRPr lang="en-US" sz="16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6862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15959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697</Words>
  <Application>Microsoft Office PowerPoint</Application>
  <PresentationFormat>Widescreen</PresentationFormat>
  <Paragraphs>181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Thierry Dumas</dc:creator>
  <cp:lastModifiedBy>Thierry Dumas</cp:lastModifiedBy>
  <cp:revision>51</cp:revision>
  <dcterms:created xsi:type="dcterms:W3CDTF">2020-10-07T22:11:12Z</dcterms:created>
  <dcterms:modified xsi:type="dcterms:W3CDTF">2020-10-08T06:50:16Z</dcterms:modified>
</cp:coreProperties>
</file>