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3"/>
  </p:notesMasterIdLst>
  <p:handoutMasterIdLst>
    <p:handoutMasterId r:id="rId14"/>
  </p:handoutMasterIdLst>
  <p:sldIdLst>
    <p:sldId id="435" r:id="rId5"/>
    <p:sldId id="778" r:id="rId6"/>
    <p:sldId id="788" r:id="rId7"/>
    <p:sldId id="779" r:id="rId8"/>
    <p:sldId id="787" r:id="rId9"/>
    <p:sldId id="780" r:id="rId10"/>
    <p:sldId id="781" r:id="rId11"/>
    <p:sldId id="782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2C1BF8-3503-4A04-AD12-725DE4086745}">
          <p14:sldIdLst>
            <p14:sldId id="435"/>
            <p14:sldId id="778"/>
            <p14:sldId id="788"/>
            <p14:sldId id="779"/>
            <p14:sldId id="787"/>
            <p14:sldId id="780"/>
            <p14:sldId id="781"/>
            <p14:sldId id="7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23" d="100"/>
          <a:sy n="123" d="100"/>
        </p:scale>
        <p:origin x="595" y="8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2866" y="8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10/8/2020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10/8/2020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9558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497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JVET-T0073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en-CA" sz="24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AHG11: neural network-based intra prediction with transform selection in VVC</a:t>
            </a:r>
          </a:p>
          <a:p>
            <a:pPr algn="ctr"/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speaker: Thierry Dumas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A51510EA-6EA0-41CC-A13B-D1850A6938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EFEECCF0-9A9E-474F-BE7A-056EF20C54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0" y="2092696"/>
            <a:ext cx="5620468" cy="215715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Overview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72BAC5F-BA9B-4CDE-9F51-09D5595F028A}"/>
                  </a:ext>
                </a:extLst>
              </p:cNvPr>
              <p:cNvSpPr txBox="1"/>
              <p:nvPr/>
            </p:nvSpPr>
            <p:spPr>
              <a:xfrm>
                <a:off x="412693" y="1010854"/>
                <a:ext cx="8183937" cy="1020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A </a:t>
                </a:r>
                <a:r>
                  <a:rPr lang="en-US" sz="1200" b="1" dirty="0">
                    <a:solidFill>
                      <a:srgbClr val="C00000"/>
                    </a:solidFill>
                  </a:rPr>
                  <a:t>single neural network-based intra prediction mode </a:t>
                </a:r>
                <a:r>
                  <a:rPr lang="en-US" sz="1200" dirty="0"/>
                  <a:t>is proposed: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made of </a:t>
                </a:r>
                <a14:m>
                  <m:oMath xmlns:m="http://schemas.openxmlformats.org/officeDocument/2006/math"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8</m:t>
                    </m:r>
                  </m:oMath>
                </a14:m>
                <a:r>
                  <a:rPr lang="en-US" sz="1200" dirty="0"/>
                  <a:t> neural networks, each predicting blocks of a different size in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×4, 4×8, 4×16, 4×32, 8×8, 8×16, 16×16, 32×32</m:t>
                        </m:r>
                      </m:e>
                    </m:d>
                  </m:oMath>
                </a14:m>
                <a:endParaRPr lang="en-US" sz="1200" dirty="0"/>
              </a:p>
              <a:p>
                <a:pPr marL="742950" lvl="1" indent="-285750">
                  <a:buClr>
                    <a:schemeClr val="tx1"/>
                  </a:buClr>
                  <a:buFont typeface="Arial" panose="020B0604020202020204" pitchFamily="34" charset="0"/>
                  <a:buChar char="•"/>
                </a:pPr>
                <a:r>
                  <a:rPr lang="en-US" sz="1200" b="1" dirty="0">
                    <a:solidFill>
                      <a:srgbClr val="C00000"/>
                    </a:solidFill>
                  </a:rPr>
                  <a:t>inferring</a:t>
                </a:r>
                <a:r>
                  <a:rPr lang="en-US" sz="1200" dirty="0"/>
                  <a:t> from a context </a:t>
                </a:r>
                <a14:m>
                  <m:oMath xmlns:m="http://schemas.openxmlformats.org/officeDocument/2006/math">
                    <m:r>
                      <a:rPr lang="fr-FR" sz="1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1200" dirty="0"/>
                  <a:t>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h𝑛</m:t>
                        </m:r>
                      </m:e>
                      <m:sub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fr-FR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fr-FR" sz="1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+2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sz="1200" dirty="0"/>
                  <a:t> reference samples around the current </a:t>
                </a:r>
                <a14:m>
                  <m:oMath xmlns:m="http://schemas.openxmlformats.org/officeDocument/2006/math"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1200" dirty="0"/>
                  <a:t> block </a:t>
                </a:r>
                <a14:m>
                  <m:oMath xmlns:m="http://schemas.openxmlformats.org/officeDocument/2006/math">
                    <m:r>
                      <a:rPr lang="fr-FR" sz="1200" b="1" i="1" smtClean="0"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en-US" sz="1200" dirty="0"/>
                  <a:t> </a:t>
                </a:r>
                <a:r>
                  <a:rPr lang="en-US" sz="1200" b="1" dirty="0">
                    <a:solidFill>
                      <a:srgbClr val="C00000"/>
                    </a:solidFill>
                  </a:rPr>
                  <a:t>a prediction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1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acc>
                  </m:oMath>
                </a14:m>
                <a:r>
                  <a:rPr lang="en-US" sz="1200" b="1" dirty="0">
                    <a:solidFill>
                      <a:srgbClr val="C00000"/>
                    </a:solidFill>
                  </a:rPr>
                  <a:t> of </a:t>
                </a:r>
                <a14:m>
                  <m:oMath xmlns:m="http://schemas.openxmlformats.org/officeDocument/2006/math">
                    <m:r>
                      <a:rPr lang="fr-FR" sz="1200" b="1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en-US" sz="1200" b="1" dirty="0">
                    <a:solidFill>
                      <a:srgbClr val="C00000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1" i="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𝐠𝐫𝐩𝐈𝐝𝐱</m:t>
                        </m:r>
                      </m:e>
                      <m:sub>
                        <m:r>
                          <a:rPr lang="fr-FR" sz="1200" b="1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en-US" sz="1200" b="1" dirty="0">
                    <a:solidFill>
                      <a:srgbClr val="C00000"/>
                    </a:solidFill>
                  </a:rPr>
                  <a:t> characterizing the LFNST</a:t>
                </a:r>
                <a:r>
                  <a:rPr lang="en-US" sz="1200" dirty="0"/>
                  <a:t> when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fr-FR" sz="1200" b="0" i="0" smtClean="0">
                        <a:latin typeface="Cambria Math" panose="02040503050406030204" pitchFamily="18" charset="0"/>
                      </a:rPr>
                      <m:t>lfnstIdx</m:t>
                    </m:r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1200" dirty="0"/>
                  <a:t>, </a:t>
                </a:r>
                <a14:m>
                  <m:oMath xmlns:m="http://schemas.openxmlformats.org/officeDocument/2006/math"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</m:t>
                        </m:r>
                      </m:e>
                    </m:d>
                  </m:oMath>
                </a14:m>
                <a:endParaRPr lang="en-US" sz="12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72BAC5F-BA9B-4CDE-9F51-09D5595F02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693" y="1010854"/>
                <a:ext cx="8183937" cy="1020664"/>
              </a:xfrm>
              <a:prstGeom prst="rect">
                <a:avLst/>
              </a:prstGeom>
              <a:blipFill>
                <a:blip r:embed="rId4"/>
                <a:stretch>
                  <a:fillRect l="-75" t="-10778" b="-838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D954637-D36C-43E5-B3AD-D62B3E08971B}"/>
                  </a:ext>
                </a:extLst>
              </p:cNvPr>
              <p:cNvSpPr txBox="1"/>
              <p:nvPr/>
            </p:nvSpPr>
            <p:spPr>
              <a:xfrm>
                <a:off x="930549" y="4311025"/>
                <a:ext cx="5025751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dirty="0"/>
                  <a:t>If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12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1200" b="0" i="0" smtClean="0"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fr-FR" sz="1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fr-FR" sz="1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8,</m:t>
                        </m:r>
                        <m:sSub>
                          <m:sSubPr>
                            <m:ctrlP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fr-FR" sz="1200" b="0" i="0" smtClean="0">
                                <a:latin typeface="Cambria Math" panose="02040503050406030204" pitchFamily="18" charset="0"/>
                              </a:rPr>
                              <m:t>min</m:t>
                            </m:r>
                          </m:fName>
                          <m:e>
                            <m:d>
                              <m:dPr>
                                <m:ctrlPr>
                                  <a:rPr lang="fr-FR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1200" b="0" i="1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  <m:r>
                                  <a:rPr lang="fr-FR" sz="1200" b="0" i="1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fr-FR" sz="1200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d>
                          </m:e>
                        </m:func>
                      </m:e>
                    </m:func>
                  </m:oMath>
                </a14:m>
                <a:r>
                  <a:rPr lang="fr-FR" sz="1200" dirty="0"/>
                  <a:t>. </a:t>
                </a:r>
                <a:r>
                  <a:rPr lang="en-US" sz="1200" dirty="0"/>
                  <a:t>Otherwise</a:t>
                </a:r>
                <a:r>
                  <a:rPr lang="fr-FR" sz="12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fr-FR" sz="1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num>
                      <m:den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fr-FR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type m:val="lin"/>
                        <m:ctrlPr>
                          <a:rPr lang="fr-FR" sz="1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num>
                      <m:den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fr-FR" sz="12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D954637-D36C-43E5-B3AD-D62B3E0897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0549" y="4311025"/>
                <a:ext cx="5025751" cy="276999"/>
              </a:xfrm>
              <a:prstGeom prst="rect">
                <a:avLst/>
              </a:prstGeom>
              <a:blipFill>
                <a:blip r:embed="rId5"/>
                <a:stretch>
                  <a:fillRect l="-121" t="-91304" r="-3034" b="-1456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1" name="Footer Placeholder 4">
            <a:extLst>
              <a:ext uri="{FF2B5EF4-FFF2-40B4-BE49-F238E27FC236}">
                <a16:creationId xmlns:a16="http://schemas.microsoft.com/office/drawing/2014/main" id="{B235313C-3276-41FA-A13C-30CBF13138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2" name="Picture 1" descr="Chart, diagram&#10;&#10;Description automatically generated">
            <a:extLst>
              <a:ext uri="{FF2B5EF4-FFF2-40B4-BE49-F238E27FC236}">
                <a16:creationId xmlns:a16="http://schemas.microsoft.com/office/drawing/2014/main" id="{2A07EEEC-0618-4174-908B-1F2F8B9602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210" y="1721919"/>
            <a:ext cx="3367752" cy="297931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669FB7-55D4-4435-A3B3-12075B7A6A29}"/>
              </a:ext>
            </a:extLst>
          </p:cNvPr>
          <p:cNvSpPr txBox="1"/>
          <p:nvPr/>
        </p:nvSpPr>
        <p:spPr>
          <a:xfrm>
            <a:off x="312363" y="974287"/>
            <a:ext cx="13894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I. Preprocessing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D725397-C3A2-42B8-8371-C7F1344AEEC5}"/>
                  </a:ext>
                </a:extLst>
              </p:cNvPr>
              <p:cNvSpPr txBox="1"/>
              <p:nvPr/>
            </p:nvSpPr>
            <p:spPr>
              <a:xfrm>
                <a:off x="515139" y="1251286"/>
                <a:ext cx="52076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samples in the context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latin typeface="Cambria Math" panose="02040503050406030204" pitchFamily="18" charset="0"/>
                      </a:rPr>
                      <m:t>𝑿</m:t>
                    </m:r>
                  </m:oMath>
                </a14:m>
                <a:r>
                  <a:rPr lang="en-US" sz="1200" b="1" dirty="0"/>
                  <a:t> </a:t>
                </a:r>
                <a:r>
                  <a:rPr lang="en-US" sz="1200" dirty="0"/>
                  <a:t>divided by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endParaRPr lang="en-US" sz="1200" b="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mean </a:t>
                </a:r>
                <a14:m>
                  <m:oMath xmlns:m="http://schemas.openxmlformats.org/officeDocument/2006/math">
                    <m:r>
                      <a:rPr lang="en-US" sz="1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1200" dirty="0"/>
                  <a:t> of the available reference samples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2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200" b="1" i="1" smtClean="0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</m:acc>
                  </m:oMath>
                </a14:m>
                <a:r>
                  <a:rPr lang="en-US" sz="1200" b="1" dirty="0"/>
                  <a:t> </a:t>
                </a:r>
                <a:r>
                  <a:rPr lang="en-US" sz="1200" dirty="0"/>
                  <a:t>subtracted from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12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200" b="1" i="1" smtClean="0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</m:acc>
                  </m:oMath>
                </a14:m>
                <a:endParaRPr lang="en-US" sz="1200" b="1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unavailable reference samples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1" i="1" smtClean="0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  <m:sub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</m:oMath>
                </a14:m>
                <a:r>
                  <a:rPr lang="en-US" sz="1200" b="1" dirty="0"/>
                  <a:t> </a:t>
                </a:r>
                <a:r>
                  <a:rPr lang="en-US" sz="1200" dirty="0"/>
                  <a:t>set to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255</m:t>
                    </m:r>
                  </m:oMath>
                </a14:m>
                <a:endParaRPr lang="en-US" sz="12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D725397-C3A2-42B8-8371-C7F1344AEE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139" y="1251286"/>
                <a:ext cx="5207637" cy="646331"/>
              </a:xfrm>
              <a:prstGeom prst="rect">
                <a:avLst/>
              </a:prstGeom>
              <a:blipFill>
                <a:blip r:embed="rId3"/>
                <a:stretch>
                  <a:fillRect r="-3162" b="-660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Arrow: Down 5">
            <a:extLst>
              <a:ext uri="{FF2B5EF4-FFF2-40B4-BE49-F238E27FC236}">
                <a16:creationId xmlns:a16="http://schemas.microsoft.com/office/drawing/2014/main" id="{E85D9152-2310-4117-B026-95E08279CDD3}"/>
              </a:ext>
            </a:extLst>
          </p:cNvPr>
          <p:cNvSpPr/>
          <p:nvPr/>
        </p:nvSpPr>
        <p:spPr>
          <a:xfrm>
            <a:off x="2382297" y="1980914"/>
            <a:ext cx="175591" cy="231361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541BD3B-8696-4768-A5E2-E8C41D48DFAB}"/>
                  </a:ext>
                </a:extLst>
              </p:cNvPr>
              <p:cNvSpPr txBox="1"/>
              <p:nvPr/>
            </p:nvSpPr>
            <p:spPr>
              <a:xfrm>
                <a:off x="1441393" y="2257883"/>
                <a:ext cx="2057400" cy="2816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preprocessed context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fr-FR" sz="12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1200" b="1" i="1" smtClean="0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</m:acc>
                  </m:oMath>
                </a14:m>
                <a:endParaRPr lang="fr-FR" sz="1200" b="1" i="1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541BD3B-8696-4768-A5E2-E8C41D48DF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1393" y="2257883"/>
                <a:ext cx="2057400" cy="281616"/>
              </a:xfrm>
              <a:prstGeom prst="rect">
                <a:avLst/>
              </a:prstGeom>
              <a:blipFill>
                <a:blip r:embed="rId4"/>
                <a:stretch>
                  <a:fillRect t="-2128" r="-8580" b="-1489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Generation of the predicted block</a:t>
            </a:r>
          </a:p>
        </p:txBody>
      </p:sp>
    </p:spTree>
    <p:extLst>
      <p:ext uri="{BB962C8B-B14F-4D97-AF65-F5344CB8AC3E}">
        <p14:creationId xmlns:p14="http://schemas.microsoft.com/office/powerpoint/2010/main" val="3741678943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5" name="Footer Placeholder 4">
            <a:extLst>
              <a:ext uri="{FF2B5EF4-FFF2-40B4-BE49-F238E27FC236}">
                <a16:creationId xmlns:a16="http://schemas.microsoft.com/office/drawing/2014/main" id="{A90F6D55-631F-4DB8-B4DE-BFAEAA982F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6C9117ED-7A41-40B1-9B2E-906E2441E5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34" y="2782040"/>
            <a:ext cx="5925866" cy="19977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944851-6233-4163-AEAC-4A7F06CE68F1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Generation of the predicted block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CAB835-F974-4577-8E44-A3CD78FEB429}"/>
              </a:ext>
            </a:extLst>
          </p:cNvPr>
          <p:cNvSpPr txBox="1"/>
          <p:nvPr/>
        </p:nvSpPr>
        <p:spPr>
          <a:xfrm>
            <a:off x="312363" y="974286"/>
            <a:ext cx="22593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II. Neural network inference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37F8668-9B11-450B-859A-449E6A2F84CF}"/>
                  </a:ext>
                </a:extLst>
              </p:cNvPr>
              <p:cNvSpPr txBox="1"/>
              <p:nvPr/>
            </p:nvSpPr>
            <p:spPr>
              <a:xfrm>
                <a:off x="1248664" y="1527400"/>
                <a:ext cx="1616460" cy="4049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b>
                          <m:r>
                            <a:rPr lang="fr-FR" sz="18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fr-FR" sz="18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fr-FR" sz="18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sub>
                      </m:sSub>
                      <m:d>
                        <m:d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sz="1800" b="0" i="1" smtClean="0">
                              <a:latin typeface="Cambria Math" panose="02040503050406030204" pitchFamily="18" charset="0"/>
                            </a:rPr>
                            <m:t>. ; </m:t>
                          </m:r>
                          <m:sSub>
                            <m:sSubPr>
                              <m:ctrlPr>
                                <a:rPr lang="fr-FR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8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𝜽</m:t>
                              </m:r>
                            </m:e>
                            <m:sub>
                              <m:r>
                                <a:rPr lang="fr-FR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fr-FR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fr-FR" sz="18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37F8668-9B11-450B-859A-449E6A2F84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8664" y="1527400"/>
                <a:ext cx="1616460" cy="404983"/>
              </a:xfrm>
              <a:prstGeom prst="rect">
                <a:avLst/>
              </a:prstGeom>
              <a:blipFill>
                <a:blip r:embed="rId4"/>
                <a:stretch>
                  <a:fillRect b="-909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091D4DC-BC76-4943-B832-B8B897E533C3}"/>
              </a:ext>
            </a:extLst>
          </p:cNvPr>
          <p:cNvSpPr/>
          <p:nvPr/>
        </p:nvSpPr>
        <p:spPr>
          <a:xfrm>
            <a:off x="1248667" y="1482775"/>
            <a:ext cx="1637447" cy="518234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A0160A9-B8E0-4B42-A5DD-214C8D2A0521}"/>
                  </a:ext>
                </a:extLst>
              </p:cNvPr>
              <p:cNvSpPr txBox="1"/>
              <p:nvPr/>
            </p:nvSpPr>
            <p:spPr>
              <a:xfrm>
                <a:off x="868634" y="1435209"/>
                <a:ext cx="359043" cy="28386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𝑿</m:t>
                          </m:r>
                        </m:e>
                      </m:acc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FA0160A9-B8E0-4B42-A5DD-214C8D2A05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634" y="1435209"/>
                <a:ext cx="359043" cy="283860"/>
              </a:xfrm>
              <a:prstGeom prst="rect">
                <a:avLst/>
              </a:prstGeom>
              <a:blipFill>
                <a:blip r:embed="rId5"/>
                <a:stretch>
                  <a:fillRect t="-23404" r="-52542" b="-1063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61810EF9-A3A7-42E4-9D7E-D5785C647F86}"/>
              </a:ext>
            </a:extLst>
          </p:cNvPr>
          <p:cNvCxnSpPr>
            <a:cxnSpLocks/>
          </p:cNvCxnSpPr>
          <p:nvPr/>
        </p:nvCxnSpPr>
        <p:spPr>
          <a:xfrm>
            <a:off x="855524" y="1741892"/>
            <a:ext cx="376092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4" name="TextBox 223">
                <a:extLst>
                  <a:ext uri="{FF2B5EF4-FFF2-40B4-BE49-F238E27FC236}">
                    <a16:creationId xmlns:a16="http://schemas.microsoft.com/office/drawing/2014/main" id="{8495D4E9-FCB7-4E3E-840D-29D539F33896}"/>
                  </a:ext>
                </a:extLst>
              </p:cNvPr>
              <p:cNvSpPr txBox="1"/>
              <p:nvPr/>
            </p:nvSpPr>
            <p:spPr>
              <a:xfrm>
                <a:off x="2907104" y="1426356"/>
                <a:ext cx="359043" cy="28386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fr-FR" sz="1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sz="1800" b="1" i="1" smtClean="0">
                              <a:latin typeface="Cambria Math" panose="02040503050406030204" pitchFamily="18" charset="0"/>
                            </a:rPr>
                            <m:t>𝒀</m:t>
                          </m:r>
                        </m:e>
                      </m:acc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224" name="TextBox 223">
                <a:extLst>
                  <a:ext uri="{FF2B5EF4-FFF2-40B4-BE49-F238E27FC236}">
                    <a16:creationId xmlns:a16="http://schemas.microsoft.com/office/drawing/2014/main" id="{8495D4E9-FCB7-4E3E-840D-29D539F338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7104" y="1426356"/>
                <a:ext cx="359043" cy="283860"/>
              </a:xfrm>
              <a:prstGeom prst="rect">
                <a:avLst/>
              </a:prstGeom>
              <a:blipFill>
                <a:blip r:embed="rId6"/>
                <a:stretch>
                  <a:fillRect t="-25532" r="-52542" b="-85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2" name="Straight Arrow Connector 231">
            <a:extLst>
              <a:ext uri="{FF2B5EF4-FFF2-40B4-BE49-F238E27FC236}">
                <a16:creationId xmlns:a16="http://schemas.microsoft.com/office/drawing/2014/main" id="{18D093C7-8579-4158-8F75-08708D0AAE55}"/>
              </a:ext>
            </a:extLst>
          </p:cNvPr>
          <p:cNvCxnSpPr>
            <a:cxnSpLocks/>
            <a:stCxn id="22" idx="3"/>
          </p:cNvCxnSpPr>
          <p:nvPr/>
        </p:nvCxnSpPr>
        <p:spPr>
          <a:xfrm>
            <a:off x="2886114" y="1741892"/>
            <a:ext cx="29706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93EB264C-824D-431A-A41E-8B44D75A5480}"/>
                  </a:ext>
                </a:extLst>
              </p:cNvPr>
              <p:cNvSpPr txBox="1"/>
              <p:nvPr/>
            </p:nvSpPr>
            <p:spPr>
              <a:xfrm>
                <a:off x="855524" y="2081507"/>
                <a:ext cx="4973776" cy="6701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neural network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d>
                      <m:d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. ; </m:t>
                        </m:r>
                        <m:sSub>
                          <m:sSubPr>
                            <m:ctrlP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sz="12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𝜽</m:t>
                            </m:r>
                          </m:e>
                          <m:sub>
                            <m:r>
                              <a:rPr lang="fr-FR" sz="1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fr-FR" sz="12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1200" dirty="0"/>
                  <a:t>: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3-layer fully-connected neural network if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fr-FR" sz="12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1200" b="0" i="0" smtClean="0"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fr-FR" sz="1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fr-FR" sz="12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fr-FR" sz="12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8</m:t>
                        </m:r>
                      </m:e>
                    </m:func>
                  </m:oMath>
                </a14:m>
                <a:endParaRPr lang="fr-FR" sz="1200" b="0" dirty="0"/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6-layer convolutional neural network otherwise</a:t>
                </a:r>
              </a:p>
            </p:txBody>
          </p:sp>
        </mc:Choice>
        <mc:Fallback xmlns=""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93EB264C-824D-431A-A41E-8B44D75A54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524" y="2081507"/>
                <a:ext cx="4973776" cy="670120"/>
              </a:xfrm>
              <a:prstGeom prst="rect">
                <a:avLst/>
              </a:prstGeom>
              <a:blipFill>
                <a:blip r:embed="rId7"/>
                <a:stretch>
                  <a:fillRect b="-636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1" name="Oval 240">
            <a:extLst>
              <a:ext uri="{FF2B5EF4-FFF2-40B4-BE49-F238E27FC236}">
                <a16:creationId xmlns:a16="http://schemas.microsoft.com/office/drawing/2014/main" id="{0A11585E-00F0-4B79-8139-E40CAEAE8995}"/>
              </a:ext>
            </a:extLst>
          </p:cNvPr>
          <p:cNvSpPr/>
          <p:nvPr/>
        </p:nvSpPr>
        <p:spPr>
          <a:xfrm>
            <a:off x="5038277" y="4044950"/>
            <a:ext cx="1129919" cy="41833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3" name="TextBox 242">
            <a:extLst>
              <a:ext uri="{FF2B5EF4-FFF2-40B4-BE49-F238E27FC236}">
                <a16:creationId xmlns:a16="http://schemas.microsoft.com/office/drawing/2014/main" id="{7739AE46-37C9-4262-912E-AB0A0890BA3B}"/>
              </a:ext>
            </a:extLst>
          </p:cNvPr>
          <p:cNvSpPr txBox="1"/>
          <p:nvPr/>
        </p:nvSpPr>
        <p:spPr>
          <a:xfrm>
            <a:off x="6168196" y="4115617"/>
            <a:ext cx="28658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C000"/>
                </a:solidFill>
              </a:rPr>
              <a:t>2-layer fully-connected sub-network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49A0C682-1466-4F2C-B047-8291303969A3}"/>
              </a:ext>
            </a:extLst>
          </p:cNvPr>
          <p:cNvSpPr txBox="1"/>
          <p:nvPr/>
        </p:nvSpPr>
        <p:spPr>
          <a:xfrm>
            <a:off x="2141938" y="4461127"/>
            <a:ext cx="27780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C000"/>
                </a:solidFill>
              </a:rPr>
              <a:t>4-layer convolutional sub-networks</a:t>
            </a:r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BB1F3EDC-35B0-406C-BB80-74B6B7843213}"/>
              </a:ext>
            </a:extLst>
          </p:cNvPr>
          <p:cNvSpPr/>
          <p:nvPr/>
        </p:nvSpPr>
        <p:spPr>
          <a:xfrm>
            <a:off x="2654681" y="3860766"/>
            <a:ext cx="1129919" cy="323362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50" name="Straight Arrow Connector 249">
            <a:extLst>
              <a:ext uri="{FF2B5EF4-FFF2-40B4-BE49-F238E27FC236}">
                <a16:creationId xmlns:a16="http://schemas.microsoft.com/office/drawing/2014/main" id="{CD028086-3112-4196-95F6-258558718B66}"/>
              </a:ext>
            </a:extLst>
          </p:cNvPr>
          <p:cNvCxnSpPr>
            <a:cxnSpLocks/>
            <a:stCxn id="245" idx="0"/>
            <a:endCxn id="249" idx="4"/>
          </p:cNvCxnSpPr>
          <p:nvPr/>
        </p:nvCxnSpPr>
        <p:spPr>
          <a:xfrm flipH="1" flipV="1">
            <a:off x="3219641" y="4184128"/>
            <a:ext cx="311340" cy="276999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Arrow Connector 250">
            <a:extLst>
              <a:ext uri="{FF2B5EF4-FFF2-40B4-BE49-F238E27FC236}">
                <a16:creationId xmlns:a16="http://schemas.microsoft.com/office/drawing/2014/main" id="{B6D8AD43-04FD-4001-B19A-9FF5653FD351}"/>
              </a:ext>
            </a:extLst>
          </p:cNvPr>
          <p:cNvCxnSpPr>
            <a:cxnSpLocks/>
            <a:stCxn id="245" idx="0"/>
            <a:endCxn id="252" idx="4"/>
          </p:cNvCxnSpPr>
          <p:nvPr/>
        </p:nvCxnSpPr>
        <p:spPr>
          <a:xfrm flipH="1" flipV="1">
            <a:off x="3194241" y="3302202"/>
            <a:ext cx="336740" cy="1158925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Oval 251">
            <a:extLst>
              <a:ext uri="{FF2B5EF4-FFF2-40B4-BE49-F238E27FC236}">
                <a16:creationId xmlns:a16="http://schemas.microsoft.com/office/drawing/2014/main" id="{F5827976-3390-4CA0-834E-50ED80AB1FE0}"/>
              </a:ext>
            </a:extLst>
          </p:cNvPr>
          <p:cNvSpPr/>
          <p:nvPr/>
        </p:nvSpPr>
        <p:spPr>
          <a:xfrm>
            <a:off x="2629281" y="3002022"/>
            <a:ext cx="1129919" cy="30018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9743225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931A8FFC-BB71-4D40-973E-A8F8E0964D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13DB78-B7A2-4D13-A685-B7FFE72FC4C3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Generation of the predicted block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EDD549-E697-4DE6-A515-E03BFB73B6D5}"/>
              </a:ext>
            </a:extLst>
          </p:cNvPr>
          <p:cNvSpPr txBox="1"/>
          <p:nvPr/>
        </p:nvSpPr>
        <p:spPr>
          <a:xfrm>
            <a:off x="312363" y="974285"/>
            <a:ext cx="15334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III. Postprocessing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72E713F-728F-4741-BD0E-96184E6DD98D}"/>
                  </a:ext>
                </a:extLst>
              </p:cNvPr>
              <p:cNvSpPr txBox="1"/>
              <p:nvPr/>
            </p:nvSpPr>
            <p:spPr>
              <a:xfrm>
                <a:off x="544686" y="2021982"/>
                <a:ext cx="4306646" cy="3007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200" dirty="0"/>
                  <a:t>p</a:t>
                </a:r>
                <a:r>
                  <a:rPr lang="en-US" sz="1200" dirty="0">
                    <a:solidFill>
                      <a:schemeClr val="tx1"/>
                    </a:solidFill>
                  </a:rPr>
                  <a:t>redicted block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fr-FR" sz="1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fr-FR" sz="12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acc>
                    <m:r>
                      <a:rPr lang="fr-FR" sz="1200" b="0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fr-FR" sz="12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fr-FR" sz="1200" b="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fr-FR" sz="12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fr-FR" sz="12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fr-FR" sz="1200" b="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max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fr-FR" sz="1200" b="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fr-FR" sz="12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  <m:d>
                                      <m:dPr>
                                        <m:ctrlPr>
                                          <a:rPr lang="fr-FR" sz="1200" b="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unc>
                                          <m:funcPr>
                                            <m:ctrlPr>
                                              <a:rPr lang="fr-FR" sz="1200" b="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uncPr>
                                          <m:fNam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lang="fr-FR" sz="1200" b="0" i="0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reshape</m:t>
                                            </m:r>
                                          </m:fName>
                                          <m:e>
                                            <m:d>
                                              <m:dPr>
                                                <m:ctrlPr>
                                                  <a:rPr lang="fr-FR" sz="1200" b="0" i="1">
                                                    <a:solidFill>
                                                      <a:schemeClr val="tx1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acc>
                                                  <m:accPr>
                                                    <m:chr m:val="̃"/>
                                                    <m:ctrlPr>
                                                      <a:rPr lang="fr-FR" sz="1200" b="0" i="1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accPr>
                                                  <m:e>
                                                    <m:r>
                                                      <a:rPr lang="fr-FR" sz="1200" b="1" i="1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latin typeface="Cambria Math" panose="02040503050406030204" pitchFamily="18" charset="0"/>
                                                      </a:rPr>
                                                      <m:t>𝒀</m:t>
                                                    </m:r>
                                                  </m:e>
                                                </m:acc>
                                              </m:e>
                                            </m:d>
                                          </m:e>
                                        </m:func>
                                        <m:r>
                                          <a:rPr lang="fr-FR" sz="1200" b="0" i="0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fr-FR" sz="1200" b="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</m:d>
                                    <m:r>
                                      <a:rPr lang="fr-FR" sz="1200" b="0" i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, 0</m:t>
                                    </m:r>
                                  </m:e>
                                </m:d>
                                <m:r>
                                  <a:rPr lang="fr-FR" sz="1200" b="0" i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fr-FR" sz="12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1023</m:t>
                                </m:r>
                              </m:e>
                            </m:func>
                          </m:e>
                        </m:d>
                      </m:e>
                    </m:func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72E713F-728F-4741-BD0E-96184E6DD9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686" y="2021982"/>
                <a:ext cx="4306646" cy="300788"/>
              </a:xfrm>
              <a:prstGeom prst="rect">
                <a:avLst/>
              </a:prstGeom>
              <a:blipFill>
                <a:blip r:embed="rId3"/>
                <a:stretch>
                  <a:fillRect b="-1224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D601AB1-8DE2-483B-9462-EC8F3BBDEF2E}"/>
                  </a:ext>
                </a:extLst>
              </p:cNvPr>
              <p:cNvSpPr txBox="1"/>
              <p:nvPr/>
            </p:nvSpPr>
            <p:spPr>
              <a:xfrm>
                <a:off x="544686" y="1251284"/>
                <a:ext cx="419526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add the mean </a:t>
                </a:r>
                <a14:m>
                  <m:oMath xmlns:m="http://schemas.openxmlformats.org/officeDocument/2006/math">
                    <m:r>
                      <a:rPr lang="en-US" sz="1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1200" b="0" dirty="0"/>
                  <a:t> to the neural network prediction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multiply the result by 4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clip to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0,1023</m:t>
                        </m:r>
                      </m:e>
                    </m:d>
                  </m:oMath>
                </a14:m>
                <a:endParaRPr lang="en-US" sz="12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D601AB1-8DE2-483B-9462-EC8F3BBDEF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686" y="1251284"/>
                <a:ext cx="4195265" cy="646331"/>
              </a:xfrm>
              <a:prstGeom prst="rect">
                <a:avLst/>
              </a:prstGeom>
              <a:blipFill>
                <a:blip r:embed="rId4"/>
                <a:stretch>
                  <a:fillRect b="-660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6913488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C45F4C-A321-4F5B-A99F-E87F9108E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098A2CAA-679C-407A-A401-81E174E5C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72C565-BBD0-4E28-9B93-B7A56C7851D2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Transform selection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F7D89AD7-13D3-4374-B15E-3098486C0E8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811551754"/>
                  </p:ext>
                </p:extLst>
              </p:nvPr>
            </p:nvGraphicFramePr>
            <p:xfrm>
              <a:off x="1755416" y="1088838"/>
              <a:ext cx="6953967" cy="15795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05306">
                      <a:extLst>
                        <a:ext uri="{9D8B030D-6E8A-4147-A177-3AD203B41FA5}">
                          <a16:colId xmlns:a16="http://schemas.microsoft.com/office/drawing/2014/main" val="3844001918"/>
                        </a:ext>
                      </a:extLst>
                    </a:gridCol>
                    <a:gridCol w="362187">
                      <a:extLst>
                        <a:ext uri="{9D8B030D-6E8A-4147-A177-3AD203B41FA5}">
                          <a16:colId xmlns:a16="http://schemas.microsoft.com/office/drawing/2014/main" val="1864064058"/>
                        </a:ext>
                      </a:extLst>
                    </a:gridCol>
                    <a:gridCol w="362187">
                      <a:extLst>
                        <a:ext uri="{9D8B030D-6E8A-4147-A177-3AD203B41FA5}">
                          <a16:colId xmlns:a16="http://schemas.microsoft.com/office/drawing/2014/main" val="1346806373"/>
                        </a:ext>
                      </a:extLst>
                    </a:gridCol>
                    <a:gridCol w="456669">
                      <a:extLst>
                        <a:ext uri="{9D8B030D-6E8A-4147-A177-3AD203B41FA5}">
                          <a16:colId xmlns:a16="http://schemas.microsoft.com/office/drawing/2014/main" val="452332244"/>
                        </a:ext>
                      </a:extLst>
                    </a:gridCol>
                    <a:gridCol w="444070">
                      <a:extLst>
                        <a:ext uri="{9D8B030D-6E8A-4147-A177-3AD203B41FA5}">
                          <a16:colId xmlns:a16="http://schemas.microsoft.com/office/drawing/2014/main" val="1169219842"/>
                        </a:ext>
                      </a:extLst>
                    </a:gridCol>
                    <a:gridCol w="456669">
                      <a:extLst>
                        <a:ext uri="{9D8B030D-6E8A-4147-A177-3AD203B41FA5}">
                          <a16:colId xmlns:a16="http://schemas.microsoft.com/office/drawing/2014/main" val="1580089792"/>
                        </a:ext>
                      </a:extLst>
                    </a:gridCol>
                    <a:gridCol w="557451">
                      <a:extLst>
                        <a:ext uri="{9D8B030D-6E8A-4147-A177-3AD203B41FA5}">
                          <a16:colId xmlns:a16="http://schemas.microsoft.com/office/drawing/2014/main" val="2688170808"/>
                        </a:ext>
                      </a:extLst>
                    </a:gridCol>
                    <a:gridCol w="409428">
                      <a:extLst>
                        <a:ext uri="{9D8B030D-6E8A-4147-A177-3AD203B41FA5}">
                          <a16:colId xmlns:a16="http://schemas.microsoft.com/office/drawing/2014/main" val="388835763"/>
                        </a:ext>
                      </a:extLst>
                    </a:gridCol>
                  </a:tblGrid>
                  <a:tr h="279452"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r-AE" sz="1200" b="0" i="1" u="none" strike="noStrike" kern="1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fr-FR" sz="1200" b="0" i="0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grpIdx</m:t>
                                    </m:r>
                                  </m:e>
                                  <m:sub>
                                    <m:r>
                                      <a:rPr lang="ar-AE" sz="1200" b="0" i="1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ar-AE" sz="1200" b="0" u="none" strike="noStrike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ar-AE" sz="1200" b="0" i="1" u="none" strike="noStrike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ar-AE" sz="1200" b="0" u="none" strike="noStrike" kern="1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∈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ar-AE" sz="1200" b="0" i="1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ar-AE" sz="1200" b="0" i="1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ar-AE" sz="1200" b="0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r>
                                      <a:rPr lang="ar-AE" sz="1200" b="0" i="1" u="none" strike="noStrike" kern="1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ar-AE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just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oMath>
                            </m:oMathPara>
                          </a14:m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oMath>
                            </m:oMathPara>
                          </a14:m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oMath>
                            </m:oMathPara>
                          </a14:m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29873775"/>
                      </a:ext>
                    </a:extLst>
                  </a:tr>
                  <a:tr h="1032761"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transposition of the primary transform coefficients resulting from the application of the DCT-2 horizontally and the DCT-2 vertically to the residue of the neural network prediction</a:t>
                          </a:r>
                          <a:endParaRPr lang="en-US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9745068"/>
                      </a:ext>
                    </a:extLst>
                  </a:tr>
                  <a:tr h="267303"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LFNST kernel index</a:t>
                          </a:r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CA" sz="1200" b="0" i="1" u="none" strike="noStrike" kern="10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725624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F7D89AD7-13D3-4374-B15E-3098486C0E83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811551754"/>
                  </p:ext>
                </p:extLst>
              </p:nvPr>
            </p:nvGraphicFramePr>
            <p:xfrm>
              <a:off x="1755416" y="1088838"/>
              <a:ext cx="6953967" cy="15795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3905306">
                      <a:extLst>
                        <a:ext uri="{9D8B030D-6E8A-4147-A177-3AD203B41FA5}">
                          <a16:colId xmlns:a16="http://schemas.microsoft.com/office/drawing/2014/main" val="3844001918"/>
                        </a:ext>
                      </a:extLst>
                    </a:gridCol>
                    <a:gridCol w="362187">
                      <a:extLst>
                        <a:ext uri="{9D8B030D-6E8A-4147-A177-3AD203B41FA5}">
                          <a16:colId xmlns:a16="http://schemas.microsoft.com/office/drawing/2014/main" val="1864064058"/>
                        </a:ext>
                      </a:extLst>
                    </a:gridCol>
                    <a:gridCol w="362187">
                      <a:extLst>
                        <a:ext uri="{9D8B030D-6E8A-4147-A177-3AD203B41FA5}">
                          <a16:colId xmlns:a16="http://schemas.microsoft.com/office/drawing/2014/main" val="1346806373"/>
                        </a:ext>
                      </a:extLst>
                    </a:gridCol>
                    <a:gridCol w="456669">
                      <a:extLst>
                        <a:ext uri="{9D8B030D-6E8A-4147-A177-3AD203B41FA5}">
                          <a16:colId xmlns:a16="http://schemas.microsoft.com/office/drawing/2014/main" val="452332244"/>
                        </a:ext>
                      </a:extLst>
                    </a:gridCol>
                    <a:gridCol w="444070">
                      <a:extLst>
                        <a:ext uri="{9D8B030D-6E8A-4147-A177-3AD203B41FA5}">
                          <a16:colId xmlns:a16="http://schemas.microsoft.com/office/drawing/2014/main" val="1169219842"/>
                        </a:ext>
                      </a:extLst>
                    </a:gridCol>
                    <a:gridCol w="456669">
                      <a:extLst>
                        <a:ext uri="{9D8B030D-6E8A-4147-A177-3AD203B41FA5}">
                          <a16:colId xmlns:a16="http://schemas.microsoft.com/office/drawing/2014/main" val="1580089792"/>
                        </a:ext>
                      </a:extLst>
                    </a:gridCol>
                    <a:gridCol w="557451">
                      <a:extLst>
                        <a:ext uri="{9D8B030D-6E8A-4147-A177-3AD203B41FA5}">
                          <a16:colId xmlns:a16="http://schemas.microsoft.com/office/drawing/2014/main" val="2688170808"/>
                        </a:ext>
                      </a:extLst>
                    </a:gridCol>
                    <a:gridCol w="409428">
                      <a:extLst>
                        <a:ext uri="{9D8B030D-6E8A-4147-A177-3AD203B41FA5}">
                          <a16:colId xmlns:a16="http://schemas.microsoft.com/office/drawing/2014/main" val="388835763"/>
                        </a:ext>
                      </a:extLst>
                    </a:gridCol>
                  </a:tblGrid>
                  <a:tr h="279452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56" t="-2174" r="-78471" b="-471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70000" t="-2174" r="-738333" b="-471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189831" t="-2174" r="-650847" b="-471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14667" t="-2174" r="-412000" b="-471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145205" t="-2174" r="-323288" b="-471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12000" t="-2174" r="-214667" b="-471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9565" t="-2174" r="-75000" b="-4717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05970" t="-2174" r="-2985" b="-4717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9873775"/>
                      </a:ext>
                    </a:extLst>
                  </a:tr>
                  <a:tr h="1032761"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transposition of the primary transform coefficients resulting from the application of the DCT-2 horizontally and the DCT-2 vertically to the residue of the neural network prediction</a:t>
                          </a:r>
                          <a:endParaRPr lang="en-US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no</a:t>
                          </a:r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yes</a:t>
                          </a:r>
                          <a:endParaRPr lang="en-CA" sz="1200" b="0" i="0" u="none" strike="noStrike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9745068"/>
                      </a:ext>
                    </a:extLst>
                  </a:tr>
                  <a:tr h="267303">
                    <a:tc>
                      <a:txBody>
                        <a:bodyPr/>
                        <a:lstStyle/>
                        <a:p>
                          <a:pPr algn="ctr" fontAlgn="t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CA" sz="1200" b="0" u="none" strike="noStrike" kern="1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</a:rPr>
                            <a:t>LFNST kernel index</a:t>
                          </a:r>
                          <a:endParaRPr lang="en-CA" sz="12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+mn-lt"/>
                          </a:endParaRPr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70000" t="-493182" r="-738333" b="-6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189831" t="-493182" r="-650847" b="-6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14667" t="-493182" r="-412000" b="-6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145205" t="-493182" r="-323288" b="-6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212000" t="-493182" r="-214667" b="-6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9565" t="-493182" r="-75000" b="-6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762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05970" t="-493182" r="-2985" b="-68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725624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84AFB8B-A010-4C15-9001-480BCF9B8270}"/>
                  </a:ext>
                </a:extLst>
              </p:cNvPr>
              <p:cNvSpPr txBox="1"/>
              <p:nvPr/>
            </p:nvSpPr>
            <p:spPr>
              <a:xfrm>
                <a:off x="367003" y="3021072"/>
                <a:ext cx="825448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/>
                  <a:t>A fully-connected layer computes from the neural representation returned by the penultimate layer a vector </a:t>
                </a:r>
                <a14:m>
                  <m:oMath xmlns:m="http://schemas.openxmlformats.org/officeDocument/2006/math">
                    <m:r>
                      <a:rPr lang="en-US" sz="1200" b="1" i="1" smtClean="0">
                        <a:latin typeface="Cambria Math" panose="02040503050406030204" pitchFamily="18" charset="0"/>
                      </a:rPr>
                      <m:t>𝑷</m:t>
                    </m:r>
                  </m:oMath>
                </a14:m>
                <a:r>
                  <a:rPr lang="en-US" sz="1200" dirty="0"/>
                  <a:t> of size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14</m:t>
                    </m:r>
                  </m:oMath>
                </a14:m>
                <a:r>
                  <a:rPr lang="en-US" sz="1200" dirty="0"/>
                  <a:t>.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12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200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grpIdx</m:t>
                        </m:r>
                      </m:e>
                      <m:sub>
                        <m:r>
                          <a:rPr lang="en-CA" sz="1200" i="1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CA" sz="12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fr-FR" sz="1200" i="1">
                            <a:effectLst/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CA" sz="1200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argmax</m:t>
                        </m:r>
                      </m:fName>
                      <m:e>
                        <m:d>
                          <m:dPr>
                            <m:ctrlPr>
                              <a:rPr lang="fr-FR" sz="12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200" b="1" i="1" kern="1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𝑷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fr-FR" sz="12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CA" sz="1200" i="1" kern="1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  <m:r>
                                  <a:rPr lang="en-CA" sz="1200" i="1" kern="1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:</m:t>
                                </m:r>
                                <m:r>
                                  <a:rPr lang="en-CA" sz="1200" i="1" kern="1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7</m:t>
                                </m:r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sz="1200" dirty="0"/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FR" sz="12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200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grpIdx</m:t>
                        </m:r>
                      </m:e>
                      <m:sub>
                        <m:r>
                          <a:rPr lang="fr-FR" sz="1200" b="0" i="1" kern="10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CA" sz="1200" i="1" kern="1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unc>
                      <m:funcPr>
                        <m:ctrlPr>
                          <a:rPr lang="fr-FR" sz="1200" i="1">
                            <a:effectLst/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CA" sz="1200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argmax</m:t>
                        </m:r>
                      </m:fName>
                      <m:e>
                        <m:d>
                          <m:dPr>
                            <m:ctrlPr>
                              <a:rPr lang="fr-FR" sz="1200" i="1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sz="1200" b="1" i="1" kern="1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𝑷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fr-FR" sz="1200" i="1"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fr-FR" sz="1200" b="0" i="1" smtClean="0">
                                    <a:effectLst/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  <m:r>
                                  <a:rPr lang="en-CA" sz="1200" i="1" kern="1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:</m:t>
                                </m:r>
                                <m:r>
                                  <a:rPr lang="fr-FR" sz="1200" b="0" i="1" kern="100" smtClean="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14</m:t>
                                </m:r>
                              </m:e>
                            </m:d>
                          </m:e>
                        </m:d>
                      </m:e>
                    </m:func>
                  </m:oMath>
                </a14:m>
                <a:endParaRPr lang="en-US" sz="12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84AFB8B-A010-4C15-9001-480BCF9B82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003" y="3021072"/>
                <a:ext cx="8254483" cy="830997"/>
              </a:xfrm>
              <a:prstGeom prst="rect">
                <a:avLst/>
              </a:prstGeom>
              <a:blipFill>
                <a:blip r:embed="rId3"/>
                <a:stretch>
                  <a:fillRect t="-735" b="-367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8AAAB82E-9D2D-406D-95BA-47D7B6281830}"/>
              </a:ext>
            </a:extLst>
          </p:cNvPr>
          <p:cNvSpPr txBox="1"/>
          <p:nvPr/>
        </p:nvSpPr>
        <p:spPr>
          <a:xfrm>
            <a:off x="0" y="1534988"/>
            <a:ext cx="16575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C000"/>
                </a:solidFill>
              </a:rPr>
              <a:t>for a regular intra prediction mode, this information is inferred from the mode index</a:t>
            </a:r>
          </a:p>
        </p:txBody>
      </p:sp>
      <p:sp>
        <p:nvSpPr>
          <p:cNvPr id="7" name="Left Bracket 6">
            <a:extLst>
              <a:ext uri="{FF2B5EF4-FFF2-40B4-BE49-F238E27FC236}">
                <a16:creationId xmlns:a16="http://schemas.microsoft.com/office/drawing/2014/main" id="{583C8D25-F09A-4AFB-856A-A20D6156A3C5}"/>
              </a:ext>
            </a:extLst>
          </p:cNvPr>
          <p:cNvSpPr/>
          <p:nvPr/>
        </p:nvSpPr>
        <p:spPr>
          <a:xfrm>
            <a:off x="1657565" y="1417286"/>
            <a:ext cx="45719" cy="1251068"/>
          </a:xfrm>
          <a:prstGeom prst="leftBracket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626058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A4B358-9B26-4BBD-8433-EAB36D6FCA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F4220F12-D1ED-4BD4-9ED9-5BB7BE8F02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C798A3-441F-4AE1-9341-29576E02BE31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Signaling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270461-C4C2-4F47-8E3E-6458BC10FF39}"/>
              </a:ext>
            </a:extLst>
          </p:cNvPr>
          <p:cNvSpPr txBox="1"/>
          <p:nvPr/>
        </p:nvSpPr>
        <p:spPr>
          <a:xfrm>
            <a:off x="312363" y="970460"/>
            <a:ext cx="48184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I. Signaling of the neural network-based intra prediction mode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E3607F7-5A49-48B3-A40C-D6D906F74D7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750" y="1283854"/>
            <a:ext cx="3111500" cy="20595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750724A-676A-4815-BEF3-3AFB99560CD8}"/>
                  </a:ext>
                </a:extLst>
              </p:cNvPr>
              <p:cNvSpPr txBox="1"/>
              <p:nvPr/>
            </p:nvSpPr>
            <p:spPr>
              <a:xfrm>
                <a:off x="610390" y="1283855"/>
                <a:ext cx="5091910" cy="16004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l</a:t>
                </a:r>
                <a:r>
                  <a:rPr lang="en-US" sz="1200" b="0" dirty="0"/>
                  <a:t>uminance</a:t>
                </a:r>
              </a:p>
              <a:p>
                <a:pPr lvl="1"/>
                <a:r>
                  <a:rPr lang="en-US" sz="1200" dirty="0"/>
                  <a:t>for the current </a:t>
                </a:r>
                <a14:m>
                  <m:oMath xmlns:m="http://schemas.openxmlformats.org/officeDocument/2006/math"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1200" dirty="0"/>
                  <a:t> luminance CB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sz="1200" b="0" dirty="0"/>
                  <a:t>, the neural neural</a:t>
                </a:r>
                <a:r>
                  <a:rPr lang="en-US" sz="1200" dirty="0"/>
                  <a:t>-based mode is signaled if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sz="1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&amp;&amp; 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&amp;&amp; 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fr-FR" sz="1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fr-FR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</m:oMath>
                </a14:m>
                <a:endParaRPr lang="en-US" sz="1200" b="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chrominance</a:t>
                </a:r>
              </a:p>
              <a:p>
                <a:pPr lvl="1"/>
                <a:r>
                  <a:rPr lang="en-US" sz="1200" dirty="0"/>
                  <a:t>for the current </a:t>
                </a:r>
                <a14:m>
                  <m:oMath xmlns:m="http://schemas.openxmlformats.org/officeDocument/2006/math"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1200" dirty="0"/>
                  <a:t> chrominance CB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sz="1200" dirty="0"/>
                  <a:t>, if the neural network-based mode predicts the collocated luminance CB: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sz="1200" dirty="0"/>
                  <a:t>if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fr-FR" sz="12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sz="1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&amp;&amp; 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&amp;&amp; </m:t>
                    </m:r>
                    <m:r>
                      <a:rPr lang="fr-FR" sz="1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𝑦</m:t>
                    </m:r>
                    <m:r>
                      <a:rPr lang="fr-FR" sz="12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</m:t>
                    </m:r>
                    <m:sSub>
                      <m:sSubPr>
                        <m:ctrlPr>
                          <a:rPr lang="fr-FR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fr-FR" sz="12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fr-FR" sz="12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US" sz="1200" dirty="0"/>
                  <a:t>DM        NN mode</a:t>
                </a:r>
              </a:p>
              <a:p>
                <a:pPr marL="742950" lvl="1" indent="-285750">
                  <a:buFont typeface="Courier New" panose="02070309020205020404" pitchFamily="49" charset="0"/>
                  <a:buChar char="o"/>
                </a:pPr>
                <a:r>
                  <a:rPr lang="en-US" sz="1200" dirty="0"/>
                  <a:t>otherwise, DM        PLANAR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750724A-676A-4815-BEF3-3AFB99560C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390" y="1283855"/>
                <a:ext cx="5091910" cy="1600438"/>
              </a:xfrm>
              <a:prstGeom prst="rect">
                <a:avLst/>
              </a:prstGeom>
              <a:blipFill>
                <a:blip r:embed="rId3"/>
                <a:stretch>
                  <a:fillRect t="-382" b="-76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Arrow: Left-Right 7">
            <a:extLst>
              <a:ext uri="{FF2B5EF4-FFF2-40B4-BE49-F238E27FC236}">
                <a16:creationId xmlns:a16="http://schemas.microsoft.com/office/drawing/2014/main" id="{A94CEFBE-15B2-4A9A-B332-730F1888AC66}"/>
              </a:ext>
            </a:extLst>
          </p:cNvPr>
          <p:cNvSpPr/>
          <p:nvPr/>
        </p:nvSpPr>
        <p:spPr>
          <a:xfrm>
            <a:off x="4032195" y="2452135"/>
            <a:ext cx="237655" cy="119615"/>
          </a:xfrm>
          <a:prstGeom prst="left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2D7F04D-3E09-4954-BB7C-344AE7795A28}"/>
              </a:ext>
            </a:extLst>
          </p:cNvPr>
          <p:cNvSpPr txBox="1"/>
          <p:nvPr/>
        </p:nvSpPr>
        <p:spPr>
          <a:xfrm>
            <a:off x="312363" y="3901462"/>
            <a:ext cx="30932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II. Signaling for the transform selection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DC69F50-D7C7-4540-A9D9-6BEC911B0331}"/>
                  </a:ext>
                </a:extLst>
              </p:cNvPr>
              <p:cNvSpPr txBox="1"/>
              <p:nvPr/>
            </p:nvSpPr>
            <p:spPr>
              <a:xfrm>
                <a:off x="610390" y="4194323"/>
                <a:ext cx="8285960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fr-FR" sz="1200" dirty="0"/>
                  <a:t>case </a:t>
                </a:r>
                <a14:m>
                  <m:oMath xmlns:m="http://schemas.openxmlformats.org/officeDocument/2006/math">
                    <m:r>
                      <a:rPr lang="fr-FR" sz="1200" b="0" i="0" smtClean="0">
                        <a:effectLst/>
                        <a:latin typeface="Cambria Math" panose="02040503050406030204" pitchFamily="18" charset="0"/>
                      </a:rPr>
                      <m:t>0</m:t>
                    </m:r>
                    <m:sSub>
                      <m:sSubPr>
                        <m:ctrlPr>
                          <a:rPr lang="fr-FR" sz="12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sz="1200" b="0" i="1" smtClean="0">
                            <a:effectLst/>
                            <a:latin typeface="Cambria Math" panose="02040503050406030204" pitchFamily="18" charset="0"/>
                          </a:rPr>
                          <m:t>: </m:t>
                        </m:r>
                        <m:r>
                          <m:rPr>
                            <m:sty m:val="p"/>
                          </m:rPr>
                          <a:rPr lang="en-CA" sz="1200" kern="10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grpIdx</m:t>
                        </m:r>
                      </m:e>
                      <m:sub>
                        <m:r>
                          <a:rPr lang="fr-FR" sz="1200" b="0" i="1" kern="10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r-FR" sz="1200" dirty="0"/>
                  <a:t> </a:t>
                </a:r>
                <a:r>
                  <a:rPr lang="en-US" sz="1200" dirty="0"/>
                  <a:t>directly inferred by the NN mode          no signaling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200" dirty="0"/>
                  <a:t>case </a:t>
                </a:r>
                <a14:m>
                  <m:oMath xmlns:m="http://schemas.openxmlformats.org/officeDocument/2006/math">
                    <m:r>
                      <a:rPr lang="fr-FR" sz="12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200" dirty="0"/>
                  <a:t>: NN mode giving a prediction of 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200" kern="1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grpIdx</m:t>
                        </m:r>
                      </m:e>
                      <m:sub>
                        <m:r>
                          <a:rPr lang="fr-FR" sz="1200" i="1" kern="1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fr-FR" sz="1200" dirty="0"/>
                  <a:t> </a:t>
                </a:r>
                <a:r>
                  <a:rPr lang="en-US" sz="1200" dirty="0"/>
                  <a:t>written to the bitstream          predictive coding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CA" sz="1200" kern="1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grpIdx</m:t>
                        </m:r>
                      </m:e>
                      <m:sub>
                        <m:r>
                          <a:rPr lang="fr-FR" sz="1200" i="1" kern="10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sz="12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7DC69F50-D7C7-4540-A9D9-6BEC911B03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390" y="4194323"/>
                <a:ext cx="8285960" cy="461665"/>
              </a:xfrm>
              <a:prstGeom prst="rect">
                <a:avLst/>
              </a:prstGeom>
              <a:blipFill>
                <a:blip r:embed="rId4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Arrow: Right 29">
            <a:extLst>
              <a:ext uri="{FF2B5EF4-FFF2-40B4-BE49-F238E27FC236}">
                <a16:creationId xmlns:a16="http://schemas.microsoft.com/office/drawing/2014/main" id="{D680759A-9FFF-4A68-8788-E58A61379AC5}"/>
              </a:ext>
            </a:extLst>
          </p:cNvPr>
          <p:cNvSpPr/>
          <p:nvPr/>
        </p:nvSpPr>
        <p:spPr>
          <a:xfrm>
            <a:off x="4633397" y="4273420"/>
            <a:ext cx="237183" cy="1455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0B326D4-9A54-43E4-A1C5-40F4DAB69C84}"/>
                  </a:ext>
                </a:extLst>
              </p:cNvPr>
              <p:cNvSpPr txBox="1"/>
              <p:nvPr/>
            </p:nvSpPr>
            <p:spPr>
              <a:xfrm>
                <a:off x="610390" y="3418061"/>
                <a:ext cx="7915004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200" i="1" kern="10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CA" sz="1200" i="1" kern="10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fr-FR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4,4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4,8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8,4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4,16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16,4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4,32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32,4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8,8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8,16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16,8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16,16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16,32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</m:e>
                      </m:d>
                      <m:r>
                        <a:rPr lang="fr-FR" sz="1200" b="0" i="0" kern="100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d>
                        <m:dPr>
                          <m:begChr m:val=""/>
                          <m:endChr m:val="}"/>
                          <m:ctrlPr>
                            <a:rPr lang="fr-FR" sz="12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fr-FR" sz="12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32,16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32,32</m:t>
                              </m:r>
                            </m:e>
                          </m:d>
                          <m:r>
                            <a:rPr lang="en-CA" sz="1200" i="1" kern="100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 </m:t>
                          </m:r>
                          <m:d>
                            <m:dPr>
                              <m:ctrlPr>
                                <a:rPr lang="fr-FR" sz="12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 kern="1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64,64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30B326D4-9A54-43E4-A1C5-40F4DAB69C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390" y="3418061"/>
                <a:ext cx="7915004" cy="276999"/>
              </a:xfrm>
              <a:prstGeom prst="rect">
                <a:avLst/>
              </a:prstGeom>
              <a:blipFill>
                <a:blip r:embed="rId5"/>
                <a:stretch>
                  <a:fillRect t="-106667" r="-2617" b="-16888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Arrow: Left-Right 37">
            <a:extLst>
              <a:ext uri="{FF2B5EF4-FFF2-40B4-BE49-F238E27FC236}">
                <a16:creationId xmlns:a16="http://schemas.microsoft.com/office/drawing/2014/main" id="{36E90CE1-F31C-4713-9F0F-947B4D64B1C8}"/>
              </a:ext>
            </a:extLst>
          </p:cNvPr>
          <p:cNvSpPr/>
          <p:nvPr/>
        </p:nvSpPr>
        <p:spPr>
          <a:xfrm>
            <a:off x="2539945" y="2657101"/>
            <a:ext cx="237655" cy="119615"/>
          </a:xfrm>
          <a:prstGeom prst="left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B0F6B7AC-EC26-4306-A352-6B620DC79742}"/>
              </a:ext>
            </a:extLst>
          </p:cNvPr>
          <p:cNvSpPr/>
          <p:nvPr/>
        </p:nvSpPr>
        <p:spPr>
          <a:xfrm>
            <a:off x="6452866" y="4473201"/>
            <a:ext cx="237183" cy="14551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4203060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9E2B19-D5FE-47DB-94CC-53FF52D550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26509EE2-F283-4BDC-84BC-A05309314F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869656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795381-8CBE-4D30-86E9-2DFAA181F6AD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Coding performance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2FDD84D-80FB-4936-8B76-6722DBA1C0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9560007"/>
              </p:ext>
            </p:extLst>
          </p:nvPr>
        </p:nvGraphicFramePr>
        <p:xfrm>
          <a:off x="89958" y="922366"/>
          <a:ext cx="8964084" cy="19699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3788">
                  <a:extLst>
                    <a:ext uri="{9D8B030D-6E8A-4147-A177-3AD203B41FA5}">
                      <a16:colId xmlns:a16="http://schemas.microsoft.com/office/drawing/2014/main" val="3043741418"/>
                    </a:ext>
                  </a:extLst>
                </a:gridCol>
                <a:gridCol w="1148750">
                  <a:extLst>
                    <a:ext uri="{9D8B030D-6E8A-4147-A177-3AD203B41FA5}">
                      <a16:colId xmlns:a16="http://schemas.microsoft.com/office/drawing/2014/main" val="1421292662"/>
                    </a:ext>
                  </a:extLst>
                </a:gridCol>
                <a:gridCol w="1225335">
                  <a:extLst>
                    <a:ext uri="{9D8B030D-6E8A-4147-A177-3AD203B41FA5}">
                      <a16:colId xmlns:a16="http://schemas.microsoft.com/office/drawing/2014/main" val="2155939135"/>
                    </a:ext>
                  </a:extLst>
                </a:gridCol>
                <a:gridCol w="1225335">
                  <a:extLst>
                    <a:ext uri="{9D8B030D-6E8A-4147-A177-3AD203B41FA5}">
                      <a16:colId xmlns:a16="http://schemas.microsoft.com/office/drawing/2014/main" val="1704619112"/>
                    </a:ext>
                  </a:extLst>
                </a:gridCol>
                <a:gridCol w="1895438">
                  <a:extLst>
                    <a:ext uri="{9D8B030D-6E8A-4147-A177-3AD203B41FA5}">
                      <a16:colId xmlns:a16="http://schemas.microsoft.com/office/drawing/2014/main" val="2837724950"/>
                    </a:ext>
                  </a:extLst>
                </a:gridCol>
                <a:gridCol w="1895438">
                  <a:extLst>
                    <a:ext uri="{9D8B030D-6E8A-4147-A177-3AD203B41FA5}">
                      <a16:colId xmlns:a16="http://schemas.microsoft.com/office/drawing/2014/main" val="1405188610"/>
                    </a:ext>
                  </a:extLst>
                </a:gridCol>
              </a:tblGrid>
              <a:tr h="196999">
                <a:tc>
                  <a:txBody>
                    <a:bodyPr/>
                    <a:lstStyle/>
                    <a:p>
                      <a:pPr algn="l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All intra over VTM-8.0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4948050"/>
                  </a:ext>
                </a:extLst>
              </a:tr>
              <a:tr h="196999">
                <a:tc>
                  <a:txBody>
                    <a:bodyPr/>
                    <a:lstStyle/>
                    <a:p>
                      <a:pPr algn="l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BD-rate (Y)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BD-rate (U)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BD-rate (V)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encoding time (CPU)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decoding time (CPU)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1249485"/>
                  </a:ext>
                </a:extLst>
              </a:tr>
              <a:tr h="19699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-4.89%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-4.16%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-4.61%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366%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3007%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4469806"/>
                  </a:ext>
                </a:extLst>
              </a:tr>
              <a:tr h="19699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-2.35%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-2.08%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-2.28%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411%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2955%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7707812"/>
                  </a:ext>
                </a:extLst>
              </a:tr>
              <a:tr h="19699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-2.99%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-2.59%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-2.50%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429%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3897%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2496708"/>
                  </a:ext>
                </a:extLst>
              </a:tr>
              <a:tr h="19699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-2.71%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-2.25%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-2.38%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364%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3916%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644633"/>
                  </a:ext>
                </a:extLst>
              </a:tr>
              <a:tr h="19699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-4.30%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-4.14%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-3.57%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400%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3943%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3994601"/>
                  </a:ext>
                </a:extLst>
              </a:tr>
              <a:tr h="19699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1" u="none" strike="noStrike" dirty="0" err="1">
                          <a:solidFill>
                            <a:srgbClr val="C00000"/>
                          </a:solidFill>
                          <a:effectLst/>
                        </a:rPr>
                        <a:t>Overall</a:t>
                      </a:r>
                      <a:r>
                        <a:rPr lang="fr-FR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 </a:t>
                      </a:r>
                      <a:endParaRPr lang="fr-FR" sz="11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1" u="none" strike="noStrike">
                          <a:solidFill>
                            <a:srgbClr val="C00000"/>
                          </a:solidFill>
                          <a:effectLst/>
                        </a:rPr>
                        <a:t>-3.36%</a:t>
                      </a:r>
                      <a:endParaRPr lang="fr-FR" sz="11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1" u="none" strike="noStrike">
                          <a:solidFill>
                            <a:srgbClr val="C00000"/>
                          </a:solidFill>
                          <a:effectLst/>
                        </a:rPr>
                        <a:t>-2.95%</a:t>
                      </a:r>
                      <a:endParaRPr lang="fr-FR" sz="1100" b="1" i="0" u="none" strike="noStrike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-2.97%</a:t>
                      </a:r>
                      <a:endParaRPr lang="fr-FR" sz="11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395%</a:t>
                      </a:r>
                      <a:endParaRPr lang="fr-FR" sz="11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3575%</a:t>
                      </a:r>
                      <a:endParaRPr lang="fr-FR" sz="1100" b="1" i="0" u="none" strike="noStrike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8013287"/>
                  </a:ext>
                </a:extLst>
              </a:tr>
              <a:tr h="19699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-3.02%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-2.63%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-2.71%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348%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4010%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2738559"/>
                  </a:ext>
                </a:extLst>
              </a:tr>
              <a:tr h="19699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-1.91%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>
                          <a:solidFill>
                            <a:schemeClr val="tx1"/>
                          </a:solidFill>
                          <a:effectLst/>
                        </a:rPr>
                        <a:t>-1.35%</a:t>
                      </a:r>
                      <a:endParaRPr lang="fr-FR" sz="11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-1.49%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234%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1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1844%</a:t>
                      </a:r>
                      <a:endParaRPr lang="fr-FR" sz="11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5809344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6F5CCC0-3D18-4447-9F18-EDEFEFF53C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7205481"/>
              </p:ext>
            </p:extLst>
          </p:nvPr>
        </p:nvGraphicFramePr>
        <p:xfrm>
          <a:off x="89958" y="2918622"/>
          <a:ext cx="8964084" cy="187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3788">
                  <a:extLst>
                    <a:ext uri="{9D8B030D-6E8A-4147-A177-3AD203B41FA5}">
                      <a16:colId xmlns:a16="http://schemas.microsoft.com/office/drawing/2014/main" val="3688468898"/>
                    </a:ext>
                  </a:extLst>
                </a:gridCol>
                <a:gridCol w="1148750">
                  <a:extLst>
                    <a:ext uri="{9D8B030D-6E8A-4147-A177-3AD203B41FA5}">
                      <a16:colId xmlns:a16="http://schemas.microsoft.com/office/drawing/2014/main" val="718402070"/>
                    </a:ext>
                  </a:extLst>
                </a:gridCol>
                <a:gridCol w="1225334">
                  <a:extLst>
                    <a:ext uri="{9D8B030D-6E8A-4147-A177-3AD203B41FA5}">
                      <a16:colId xmlns:a16="http://schemas.microsoft.com/office/drawing/2014/main" val="3693712834"/>
                    </a:ext>
                  </a:extLst>
                </a:gridCol>
                <a:gridCol w="1225334">
                  <a:extLst>
                    <a:ext uri="{9D8B030D-6E8A-4147-A177-3AD203B41FA5}">
                      <a16:colId xmlns:a16="http://schemas.microsoft.com/office/drawing/2014/main" val="230471209"/>
                    </a:ext>
                  </a:extLst>
                </a:gridCol>
                <a:gridCol w="1895439">
                  <a:extLst>
                    <a:ext uri="{9D8B030D-6E8A-4147-A177-3AD203B41FA5}">
                      <a16:colId xmlns:a16="http://schemas.microsoft.com/office/drawing/2014/main" val="2355145921"/>
                    </a:ext>
                  </a:extLst>
                </a:gridCol>
                <a:gridCol w="1895439">
                  <a:extLst>
                    <a:ext uri="{9D8B030D-6E8A-4147-A177-3AD203B41FA5}">
                      <a16:colId xmlns:a16="http://schemas.microsoft.com/office/drawing/2014/main" val="3902201091"/>
                    </a:ext>
                  </a:extLst>
                </a:gridCol>
              </a:tblGrid>
              <a:tr h="173316">
                <a:tc>
                  <a:txBody>
                    <a:bodyPr/>
                    <a:lstStyle/>
                    <a:p>
                      <a:pPr algn="l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Random access over VTM-8.0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53235"/>
                  </a:ext>
                </a:extLst>
              </a:tr>
              <a:tr h="173316">
                <a:tc>
                  <a:txBody>
                    <a:bodyPr/>
                    <a:lstStyle/>
                    <a:p>
                      <a:pPr algn="l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BD-rate (Y)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BD-rate (U)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BD-rate (V)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encoding time (CPU)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decoding time (CPU)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0829792"/>
                  </a:ext>
                </a:extLst>
              </a:tr>
              <a:tr h="17331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-2.06%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-1.00%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-1.87%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150%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761%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769429"/>
                  </a:ext>
                </a:extLst>
              </a:tr>
              <a:tr h="17331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-1.04%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-0.42%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-0.55%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150%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577%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0676459"/>
                  </a:ext>
                </a:extLst>
              </a:tr>
              <a:tr h="17331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-1.42%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-1.16%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-1.17%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593%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121316"/>
                  </a:ext>
                </a:extLst>
              </a:tr>
              <a:tr h="17331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-1.61%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-1.24%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-1.44%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173%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1057%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9547752"/>
                  </a:ext>
                </a:extLst>
              </a:tr>
              <a:tr h="17331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0510921"/>
                  </a:ext>
                </a:extLst>
              </a:tr>
              <a:tr h="17331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Overall</a:t>
                      </a:r>
                      <a:endParaRPr lang="en-US" sz="11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-1.52%</a:t>
                      </a:r>
                      <a:endParaRPr lang="en-US" sz="11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-1.00%</a:t>
                      </a:r>
                      <a:endParaRPr lang="en-US" sz="11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-1.26%</a:t>
                      </a:r>
                      <a:endParaRPr lang="en-US" sz="11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159%</a:t>
                      </a:r>
                      <a:endParaRPr lang="en-US" sz="11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u="none" strike="noStrike" noProof="0" dirty="0">
                          <a:solidFill>
                            <a:srgbClr val="C00000"/>
                          </a:solidFill>
                          <a:effectLst/>
                        </a:rPr>
                        <a:t>723%</a:t>
                      </a:r>
                      <a:endParaRPr lang="en-US" sz="1100" b="1" i="0" u="none" strike="noStrike" noProof="0" dirty="0"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9231800"/>
                  </a:ext>
                </a:extLst>
              </a:tr>
              <a:tr h="17331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-1.19%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-0.41%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-1.22%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160%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731%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0201437"/>
                  </a:ext>
                </a:extLst>
              </a:tr>
              <a:tr h="17331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-0.78%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-1.08%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-0.45%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155%</a:t>
                      </a:r>
                      <a:endParaRPr lang="en-US" sz="1100" b="0" i="0" u="none" strike="noStrike" noProof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u="none" strike="noStrike" noProof="0" dirty="0">
                          <a:solidFill>
                            <a:schemeClr val="tx1"/>
                          </a:solidFill>
                          <a:effectLst/>
                        </a:rPr>
                        <a:t>445%</a:t>
                      </a:r>
                      <a:endParaRPr lang="en-US" sz="1100" b="0" i="0" u="none" strike="noStrik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4450" marR="4445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686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9370056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4806</TotalTime>
  <Words>782</Words>
  <Application>Microsoft Office PowerPoint</Application>
  <PresentationFormat>On-screen Show (16:9)</PresentationFormat>
  <Paragraphs>200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Cambria Math</vt:lpstr>
      <vt:lpstr>Century Gothic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Thierry Dumas</cp:lastModifiedBy>
  <cp:revision>456</cp:revision>
  <dcterms:created xsi:type="dcterms:W3CDTF">2019-10-21T15:02:13Z</dcterms:created>
  <dcterms:modified xsi:type="dcterms:W3CDTF">2020-10-08T07:43:13Z</dcterms:modified>
</cp:coreProperties>
</file>