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031" r:id="rId4"/>
  </p:sldMasterIdLst>
  <p:notesMasterIdLst>
    <p:notesMasterId r:id="rId16"/>
  </p:notesMasterIdLst>
  <p:handoutMasterIdLst>
    <p:handoutMasterId r:id="rId17"/>
  </p:handoutMasterIdLst>
  <p:sldIdLst>
    <p:sldId id="315" r:id="rId5"/>
    <p:sldId id="321" r:id="rId6"/>
    <p:sldId id="322" r:id="rId7"/>
    <p:sldId id="324" r:id="rId8"/>
    <p:sldId id="325" r:id="rId9"/>
    <p:sldId id="328" r:id="rId10"/>
    <p:sldId id="327" r:id="rId11"/>
    <p:sldId id="330" r:id="rId12"/>
    <p:sldId id="331" r:id="rId13"/>
    <p:sldId id="329" r:id="rId14"/>
    <p:sldId id="320" r:id="rId15"/>
  </p:sldIdLst>
  <p:sldSz cx="9144000" cy="6858000" type="screen4x3"/>
  <p:notesSz cx="6805613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>
          <p15:clr>
            <a:srgbClr val="A4A3A4"/>
          </p15:clr>
        </p15:guide>
        <p15:guide id="2" orient="horz" pos="4046">
          <p15:clr>
            <a:srgbClr val="A4A3A4"/>
          </p15:clr>
        </p15:guide>
        <p15:guide id="3" orient="horz" pos="2159">
          <p15:clr>
            <a:srgbClr val="A4A3A4"/>
          </p15:clr>
        </p15:guide>
        <p15:guide id="4" orient="horz" pos="119">
          <p15:clr>
            <a:srgbClr val="A4A3A4"/>
          </p15:clr>
        </p15:guide>
        <p15:guide id="5" pos="274">
          <p15:clr>
            <a:srgbClr val="A4A3A4"/>
          </p15:clr>
        </p15:guide>
        <p15:guide id="6" pos="2879">
          <p15:clr>
            <a:srgbClr val="A4A3A4"/>
          </p15:clr>
        </p15:guide>
        <p15:guide id="7" pos="5621">
          <p15:clr>
            <a:srgbClr val="A4A3A4"/>
          </p15:clr>
        </p15:guide>
        <p15:guide id="8" pos="366">
          <p15:clr>
            <a:srgbClr val="A4A3A4"/>
          </p15:clr>
        </p15:guide>
        <p15:guide id="9" pos="448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CCFF"/>
    <a:srgbClr val="FFEEB9"/>
    <a:srgbClr val="FF9999"/>
    <a:srgbClr val="F3F3FB"/>
    <a:srgbClr val="E7F4F5"/>
    <a:srgbClr val="C9E7E9"/>
    <a:srgbClr val="FFDD71"/>
    <a:srgbClr val="FFE5E5"/>
    <a:srgbClr val="FFB9B9"/>
    <a:srgbClr val="DEF1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07" autoAdjust="0"/>
    <p:restoredTop sz="96574" autoAdjust="0"/>
  </p:normalViewPr>
  <p:slideViewPr>
    <p:cSldViewPr>
      <p:cViewPr varScale="1">
        <p:scale>
          <a:sx n="103" d="100"/>
          <a:sy n="103" d="100"/>
        </p:scale>
        <p:origin x="2268" y="108"/>
      </p:cViewPr>
      <p:guideLst>
        <p:guide orient="horz" pos="232"/>
        <p:guide orient="horz" pos="4046"/>
        <p:guide orient="horz" pos="2159"/>
        <p:guide orient="horz" pos="119"/>
        <p:guide pos="274"/>
        <p:guide pos="2879"/>
        <p:guide pos="5621"/>
        <p:guide pos="366"/>
        <p:guide pos="44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0CA118E9-B086-42CD-921F-F42FE8E0173F}" type="datetime1">
              <a:rPr lang="ja-JP" altLang="en-US"/>
              <a:pPr>
                <a:defRPr/>
              </a:pPr>
              <a:t>2020/10/8</a:t>
            </a:fld>
            <a:endParaRPr lang="ja-JP" altLang="en-US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B55CAF1-C374-45EC-AA18-A0CBCF202F93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538148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657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 テキストの書式設定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660235A-EEE4-4233-821A-3370407A8DE7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93394982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227EB4-4E75-4FB9-9FF8-43F5EE0AD496}" type="slidenum">
              <a:rPr lang="en-US" altLang="ja-JP" smtClean="0">
                <a:ea typeface="ＭＳ Ｐゴシック" pitchFamily="50" charset="-128"/>
              </a:rPr>
              <a:pPr/>
              <a:t>1</a:t>
            </a:fld>
            <a:endParaRPr lang="en-US" altLang="ja-JP" dirty="0">
              <a:ea typeface="ＭＳ Ｐゴシック" pitchFamily="50" charset="-128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ja-JP" altLang="en-US" dirty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269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/>
          <p:cNvSpPr>
            <a:spLocks noGrp="1" noChangeArrowheads="1"/>
          </p:cNvSpPr>
          <p:nvPr>
            <p:ph type="ctrTitle"/>
          </p:nvPr>
        </p:nvSpPr>
        <p:spPr>
          <a:xfrm>
            <a:off x="720000" y="2340000"/>
            <a:ext cx="7704000" cy="502629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200" baseline="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720000" y="3059999"/>
            <a:ext cx="7704000" cy="43200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>
              <a:buFontTx/>
              <a:buNone/>
              <a:defRPr sz="200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サブタイトルの書式設定</a:t>
            </a:r>
            <a:endParaRPr lang="en-US" altLang="ja-JP" dirty="0"/>
          </a:p>
        </p:txBody>
      </p:sp>
      <p:sp>
        <p:nvSpPr>
          <p:cNvPr id="8" name="テキスト プレースホルダ 9"/>
          <p:cNvSpPr>
            <a:spLocks noGrp="1"/>
          </p:cNvSpPr>
          <p:nvPr>
            <p:ph type="body" sz="quarter" idx="10"/>
          </p:nvPr>
        </p:nvSpPr>
        <p:spPr>
          <a:xfrm>
            <a:off x="720000" y="4320000"/>
            <a:ext cx="7704000" cy="432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spcAft>
                <a:spcPts val="0"/>
              </a:spcAft>
              <a:buFontTx/>
              <a:buNone/>
              <a:defRPr sz="1400">
                <a:solidFill>
                  <a:srgbClr val="FFFFFF"/>
                </a:solidFill>
                <a:latin typeface="+mn-lt"/>
                <a:ea typeface="HGPｺﾞｼｯｸE" pitchFamily="50" charset="-128"/>
              </a:defRPr>
            </a:lvl1pPr>
            <a:lvl2pPr algn="ctr">
              <a:spcAft>
                <a:spcPts val="0"/>
              </a:spcAft>
              <a:buFontTx/>
              <a:buNone/>
              <a:defRPr sz="12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ja-JP" altLang="en-US" dirty="0"/>
              <a:t>マスタ 部署名の書式設定</a:t>
            </a:r>
          </a:p>
        </p:txBody>
      </p:sp>
      <p:sp>
        <p:nvSpPr>
          <p:cNvPr id="9" name="テキスト プレースホルダ 11"/>
          <p:cNvSpPr>
            <a:spLocks noGrp="1"/>
          </p:cNvSpPr>
          <p:nvPr>
            <p:ph type="body" sz="quarter" idx="11"/>
          </p:nvPr>
        </p:nvSpPr>
        <p:spPr>
          <a:xfrm>
            <a:off x="720000" y="6048000"/>
            <a:ext cx="7704000" cy="360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buFontTx/>
              <a:buNone/>
              <a:defRPr sz="1000" baseline="0">
                <a:solidFill>
                  <a:srgbClr val="FFFFFF"/>
                </a:solidFill>
                <a:latin typeface="+mn-lt"/>
                <a:ea typeface="メイリオ"/>
                <a:cs typeface="メイリオ"/>
              </a:defRPr>
            </a:lvl1pPr>
          </a:lstStyle>
          <a:p>
            <a:pPr lvl="0"/>
            <a:r>
              <a:rPr lang="ja-JP" altLang="en-US" dirty="0"/>
              <a:t>マスタ ライツ表記の書式設定</a:t>
            </a:r>
          </a:p>
        </p:txBody>
      </p:sp>
      <p:pic>
        <p:nvPicPr>
          <p:cNvPr id="12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000" y="358775"/>
            <a:ext cx="1270000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 userDrawn="1"/>
        </p:nvSpPr>
        <p:spPr>
          <a:xfrm>
            <a:off x="432000" y="618332"/>
            <a:ext cx="119922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MiddlePage_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方形/長方形 13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3" name="正方形/長方形 22"/>
          <p:cNvSpPr/>
          <p:nvPr userDrawn="1"/>
        </p:nvSpPr>
        <p:spPr>
          <a:xfrm>
            <a:off x="0" y="0"/>
            <a:ext cx="9142413" cy="6426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1" name="Rectangle 13"/>
          <p:cNvSpPr>
            <a:spLocks noChangeArrowheads="1"/>
          </p:cNvSpPr>
          <p:nvPr userDrawn="1"/>
        </p:nvSpPr>
        <p:spPr bwMode="auto">
          <a:xfrm>
            <a:off x="0" y="6426198"/>
            <a:ext cx="9140313" cy="432000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="1" baseline="0">
                <a:solidFill>
                  <a:srgbClr val="003366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 hasCustomPrompt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20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8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2pPr>
            <a:lvl3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600" baseline="0">
                <a:latin typeface="+mn-lt"/>
                <a:cs typeface="Arial" pitchFamily="34" charset="0"/>
              </a:defRPr>
            </a:lvl3pPr>
            <a:lvl4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400" baseline="0"/>
            </a:lvl4pPr>
            <a:lvl5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200" baseline="0"/>
            </a:lvl5pPr>
            <a:lvl6pPr>
              <a:lnSpc>
                <a:spcPct val="100000"/>
              </a:lnSpc>
              <a:spcAft>
                <a:spcPts val="600"/>
              </a:spcAft>
              <a:defRPr sz="1400" baseline="0"/>
            </a:lvl6pPr>
            <a:lvl7pPr>
              <a:lnSpc>
                <a:spcPct val="100000"/>
              </a:lnSpc>
              <a:spcAft>
                <a:spcPts val="600"/>
              </a:spcAft>
              <a:defRPr sz="1050" baseline="0"/>
            </a:lvl7pPr>
            <a:lvl8pPr>
              <a:lnSpc>
                <a:spcPct val="100000"/>
              </a:lnSpc>
              <a:spcAft>
                <a:spcPts val="600"/>
              </a:spcAft>
              <a:defRPr sz="900"/>
            </a:lvl8pPr>
            <a:lvl9pPr>
              <a:lnSpc>
                <a:spcPct val="100000"/>
              </a:lnSpc>
              <a:spcAft>
                <a:spcPts val="600"/>
              </a:spcAft>
              <a:defRPr sz="900" baseline="0"/>
            </a:lvl9pPr>
          </a:lstStyle>
          <a:p>
            <a:pPr lvl="0"/>
            <a:r>
              <a:rPr lang="en-GB" altLang="ja-JP" dirty="0"/>
              <a:t>24pnt level</a:t>
            </a:r>
            <a:endParaRPr lang="ja-JP" altLang="en-US" dirty="0"/>
          </a:p>
          <a:p>
            <a:pPr lvl="1"/>
            <a:r>
              <a:rPr lang="en-GB" altLang="ja-JP" dirty="0"/>
              <a:t>20pnt level</a:t>
            </a:r>
          </a:p>
          <a:p>
            <a:pPr lvl="2"/>
            <a:r>
              <a:rPr lang="en-GB" altLang="ja-JP" dirty="0"/>
              <a:t>18pnt level</a:t>
            </a:r>
          </a:p>
          <a:p>
            <a:pPr lvl="3"/>
            <a:r>
              <a:rPr lang="en-GB" altLang="ja-JP" dirty="0"/>
              <a:t>16pnt level</a:t>
            </a:r>
          </a:p>
          <a:p>
            <a:pPr lvl="4"/>
            <a:r>
              <a:rPr lang="en-GB" altLang="ja-JP" dirty="0"/>
              <a:t>14pnt level</a:t>
            </a:r>
          </a:p>
          <a:p>
            <a:pPr lvl="5"/>
            <a:r>
              <a:rPr lang="en-GB" altLang="ja-JP" sz="1200" dirty="0"/>
              <a:t>12pnt level</a:t>
            </a:r>
          </a:p>
          <a:p>
            <a:pPr lvl="6"/>
            <a:r>
              <a:rPr lang="en-GB" altLang="ja-JP" sz="1000" dirty="0"/>
              <a:t>10pnt level</a:t>
            </a:r>
          </a:p>
          <a:p>
            <a:pPr lvl="7"/>
            <a:r>
              <a:rPr lang="en-GB" altLang="ja-JP" sz="800" dirty="0"/>
              <a:t>8pnt level</a:t>
            </a:r>
          </a:p>
          <a:p>
            <a:pPr lvl="8"/>
            <a:r>
              <a:rPr lang="en-GB" altLang="ja-JP" sz="600" dirty="0"/>
              <a:t>6 </a:t>
            </a:r>
            <a:r>
              <a:rPr lang="en-GB" altLang="ja-JP" sz="600" dirty="0" err="1"/>
              <a:t>pnt</a:t>
            </a:r>
            <a:r>
              <a:rPr lang="en-GB" altLang="ja-JP" sz="600" dirty="0"/>
              <a:t> level</a:t>
            </a:r>
            <a:endParaRPr lang="en-GB" altLang="ja-JP" sz="800" dirty="0"/>
          </a:p>
          <a:p>
            <a:pPr lvl="8"/>
            <a:endParaRPr lang="en-GB" altLang="ja-JP" dirty="0"/>
          </a:p>
          <a:p>
            <a:pPr lvl="8"/>
            <a:endParaRPr lang="ja-JP" altLang="en-US" dirty="0"/>
          </a:p>
        </p:txBody>
      </p:sp>
      <p:sp>
        <p:nvSpPr>
          <p:cNvPr id="15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 smtClean="0"/>
              <a:t>JVET-T0072</a:t>
            </a:r>
            <a:endParaRPr lang="en-US" altLang="ja-JP" dirty="0"/>
          </a:p>
        </p:txBody>
      </p:sp>
      <p:sp>
        <p:nvSpPr>
          <p:cNvPr id="16" name="Rectangle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行書体" pitchFamily="66" charset="-128"/>
                <a:cs typeface="Arial" pitchFamily="34" charset="0"/>
              </a:defRPr>
            </a:lvl1pPr>
          </a:lstStyle>
          <a:p>
            <a:pPr>
              <a:defRPr/>
            </a:pPr>
            <a:fld id="{21D5FF0A-B22E-451D-A1F0-F12CAE8E1569}" type="datetime1">
              <a:rPr lang="ja-JP" altLang="en-US" smtClean="0"/>
              <a:t>2020/10/8</a:t>
            </a:fld>
            <a:endParaRPr lang="en-US" altLang="ja-JP" dirty="0"/>
          </a:p>
        </p:txBody>
      </p:sp>
      <p:sp>
        <p:nvSpPr>
          <p:cNvPr id="17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26" name="直線コネクタ 25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 userDrawn="1"/>
        </p:nvSpPr>
        <p:spPr>
          <a:xfrm>
            <a:off x="7812360" y="406847"/>
            <a:ext cx="112844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2_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aseline="0">
                <a:solidFill>
                  <a:srgbClr val="FFFFFF"/>
                </a:solidFill>
                <a:latin typeface="+mj-lt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6" name="コンテンツ プレースホルダ 2"/>
          <p:cNvSpPr>
            <a:spLocks noGrp="1"/>
          </p:cNvSpPr>
          <p:nvPr>
            <p:ph idx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2pPr>
            <a:lvl3pPr>
              <a:buFont typeface="Arial" pitchFamily="34" charset="0"/>
              <a:buChar char="•"/>
              <a:defRPr/>
            </a:lvl3pPr>
            <a:lvl4pPr>
              <a:buFont typeface="Arial" pitchFamily="34" charset="0"/>
              <a:buChar char="•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</p:txBody>
      </p:sp>
      <p:sp>
        <p:nvSpPr>
          <p:cNvPr id="16" name="Rectangle 13"/>
          <p:cNvSpPr>
            <a:spLocks noChangeArrowheads="1"/>
          </p:cNvSpPr>
          <p:nvPr userDrawn="1"/>
        </p:nvSpPr>
        <p:spPr bwMode="auto">
          <a:xfrm>
            <a:off x="0" y="6426199"/>
            <a:ext cx="9144000" cy="431801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10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/>
              <a:t>JVET-R0351</a:t>
            </a:r>
          </a:p>
        </p:txBody>
      </p:sp>
      <p:sp>
        <p:nvSpPr>
          <p:cNvPr id="11" name="Date Placeholder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創英角ｺﾞｼｯｸUB" pitchFamily="50" charset="-128"/>
                <a:cs typeface="Arial"/>
              </a:defRPr>
            </a:lvl1pPr>
          </a:lstStyle>
          <a:p>
            <a:pPr>
              <a:defRPr/>
            </a:pPr>
            <a:fld id="{50DB6231-1B8D-42FD-8152-4156DA001916}" type="datetime1">
              <a:rPr lang="ja-JP" altLang="en-US" smtClean="0"/>
              <a:t>2020/10/8</a:t>
            </a:fld>
            <a:endParaRPr lang="en-US" altLang="ja-JP" dirty="0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19" name="直線コネクタ 18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63" descr="english_naka_confidential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8963" y="6462713"/>
            <a:ext cx="935037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/>
          <p:nvPr userDrawn="1"/>
        </p:nvSpPr>
        <p:spPr>
          <a:xfrm>
            <a:off x="7814140" y="406847"/>
            <a:ext cx="119922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pic>
        <p:nvPicPr>
          <p:cNvPr id="5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 userDrawn="1"/>
        </p:nvSpPr>
        <p:spPr>
          <a:xfrm>
            <a:off x="7812360" y="406847"/>
            <a:ext cx="112844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0" name="図 9" descr="mblogo_w.pd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600000" y="3114000"/>
            <a:ext cx="1944000" cy="659449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 userDrawn="1"/>
        </p:nvSpPr>
        <p:spPr bwMode="white">
          <a:xfrm>
            <a:off x="359999" y="6011999"/>
            <a:ext cx="8424000" cy="68578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“SONY” is a registered trademark and/or trademark of Sony Corporation.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Names of Sony products and services are the registered trademarks and/or trademarks of Sony Corporation or its Group companies.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Other company names and product names are the registered trademarks and/or trademarks of the respective companies.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3600000" y="3527153"/>
            <a:ext cx="194400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14325" y="417513"/>
            <a:ext cx="8372475" cy="798512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581775" y="6542088"/>
            <a:ext cx="213360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fld id="{22B22C0E-0753-4F14-8276-9B8BF2E15898}" type="datetime1">
              <a:rPr lang="ja-JP" altLang="en-US" smtClean="0"/>
              <a:t>2020/10/8</a:t>
            </a:fld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4325" y="6540500"/>
            <a:ext cx="62674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 altLang="ja-JP" dirty="0"/>
              <a:t>JVET-R0351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358188" y="6542088"/>
            <a:ext cx="6413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93FB7ED-E398-470A-A047-E362B4515958}" type="slidenum">
              <a:rPr lang="ja-JP" altLang="en-US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23" descr="GBM_top_4-3.jpg"/>
          <p:cNvPicPr>
            <a:picLocks noChangeAspect="1"/>
          </p:cNvPicPr>
          <p:nvPr userDrawn="1"/>
        </p:nvPicPr>
        <p:blipFill>
          <a:blip r:embed="rId9" cstate="print">
            <a:lum/>
          </a:blip>
          <a:srcRect r="287" b="377"/>
          <a:stretch>
            <a:fillRect/>
          </a:stretch>
        </p:blipFill>
        <p:spPr bwMode="auto">
          <a:xfrm>
            <a:off x="-6350" y="0"/>
            <a:ext cx="9153525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50" r:id="rId1"/>
    <p:sldLayoutId id="2147484051" r:id="rId2"/>
    <p:sldLayoutId id="2147484052" r:id="rId3"/>
    <p:sldLayoutId id="2147484053" r:id="rId4"/>
    <p:sldLayoutId id="2147484054" r:id="rId5"/>
    <p:sldLayoutId id="2147484035" r:id="rId6"/>
    <p:sldLayoutId id="2147484055" r:id="rId7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+mj-lt"/>
          <a:ea typeface="+mj-ea"/>
          <a:cs typeface="HGP創英角ｺﾞｼｯｸUB" pitchFamily="5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8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9"/>
          <p:cNvSpPr>
            <a:spLocks noGrp="1"/>
          </p:cNvSpPr>
          <p:nvPr>
            <p:ph type="ctrTitle"/>
          </p:nvPr>
        </p:nvSpPr>
        <p:spPr>
          <a:xfrm>
            <a:off x="720000" y="1427018"/>
            <a:ext cx="7963142" cy="1415612"/>
          </a:xfrm>
        </p:spPr>
        <p:txBody>
          <a:bodyPr/>
          <a:lstStyle/>
          <a:p>
            <a:pPr marL="1346200" indent="-1346200">
              <a:tabLst>
                <a:tab pos="1433513" algn="l"/>
              </a:tabLst>
            </a:pPr>
            <a:r>
              <a:rPr lang="en-GB" altLang="ja-JP" sz="2800" b="1" dirty="0" smtClean="0"/>
              <a:t>Rice parameter selection for high bit depths</a:t>
            </a:r>
            <a:endParaRPr lang="ja-JP" altLang="en-US" sz="2400" dirty="0"/>
          </a:p>
        </p:txBody>
      </p:sp>
      <p:sp>
        <p:nvSpPr>
          <p:cNvPr id="6" name="サブタイトル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/>
              <a:t>JVET-T0072</a:t>
            </a:r>
            <a:endParaRPr kumimoji="1" lang="ja-JP" altLang="en-US" dirty="0"/>
          </a:p>
        </p:txBody>
      </p:sp>
      <p:sp>
        <p:nvSpPr>
          <p:cNvPr id="12" name="テキスト プレースホルダ 11"/>
          <p:cNvSpPr>
            <a:spLocks noGrp="1"/>
          </p:cNvSpPr>
          <p:nvPr>
            <p:ph type="body" sz="quarter" idx="10"/>
          </p:nvPr>
        </p:nvSpPr>
        <p:spPr>
          <a:xfrm>
            <a:off x="720000" y="4319999"/>
            <a:ext cx="7704000" cy="966375"/>
          </a:xfrm>
        </p:spPr>
        <p:txBody>
          <a:bodyPr/>
          <a:lstStyle/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Advanced Technology Team</a:t>
            </a:r>
          </a:p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European Professional Engineering</a:t>
            </a:r>
          </a:p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Sony Europe BV</a:t>
            </a:r>
          </a:p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Adrian Browne</a:t>
            </a:r>
          </a:p>
        </p:txBody>
      </p:sp>
      <p:sp>
        <p:nvSpPr>
          <p:cNvPr id="13" name="テキスト プレースホルダ 1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ja-JP" dirty="0">
                <a:latin typeface="Arial" charset="0"/>
              </a:rPr>
              <a:t>Sony Corp.</a:t>
            </a:r>
          </a:p>
        </p:txBody>
      </p:sp>
    </p:spTree>
    <p:extLst>
      <p:ext uri="{BB962C8B-B14F-4D97-AF65-F5344CB8AC3E}">
        <p14:creationId xmlns:p14="http://schemas.microsoft.com/office/powerpoint/2010/main" val="659925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396001"/>
            <a:ext cx="7164000" cy="557850"/>
          </a:xfrm>
        </p:spPr>
        <p:txBody>
          <a:bodyPr/>
          <a:lstStyle/>
          <a:p>
            <a:r>
              <a:rPr lang="en-GB" sz="2400" dirty="0" smtClean="0"/>
              <a:t>Conclusions</a:t>
            </a:r>
            <a:endParaRPr lang="en-GB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5998" y="1224000"/>
            <a:ext cx="8460497" cy="5157328"/>
          </a:xfrm>
        </p:spPr>
        <p:txBody>
          <a:bodyPr/>
          <a:lstStyle/>
          <a:p>
            <a:r>
              <a:rPr lang="en-GB" sz="1800" dirty="0" smtClean="0"/>
              <a:t>The proposed modification removes a restriction on Rice parameters in VTM-10</a:t>
            </a:r>
          </a:p>
          <a:p>
            <a:pPr lvl="1"/>
            <a:endParaRPr lang="en-GB" sz="1600" dirty="0" smtClean="0"/>
          </a:p>
          <a:p>
            <a:r>
              <a:rPr lang="en-GB" sz="1800" dirty="0" smtClean="0"/>
              <a:t>The modification extends the range of the existing VVC v1 technique</a:t>
            </a:r>
          </a:p>
          <a:p>
            <a:pPr lvl="1"/>
            <a:r>
              <a:rPr lang="en-GB" sz="1600" dirty="0" smtClean="0"/>
              <a:t>Uses a coefficient estimation technique rather than relying on bit depth</a:t>
            </a:r>
          </a:p>
          <a:p>
            <a:pPr lvl="1"/>
            <a:r>
              <a:rPr lang="en-GB" sz="1600" dirty="0" smtClean="0"/>
              <a:t>When coefficients are small, the coding is the same as the VVC v1</a:t>
            </a:r>
          </a:p>
          <a:p>
            <a:pPr lvl="1"/>
            <a:r>
              <a:rPr lang="en-GB" sz="1600" dirty="0" smtClean="0"/>
              <a:t>Could further be constrained by a flag at the SPS or PPS level</a:t>
            </a:r>
          </a:p>
          <a:p>
            <a:pPr lvl="1"/>
            <a:endParaRPr lang="en-GB" sz="1600" dirty="0" smtClean="0"/>
          </a:p>
          <a:p>
            <a:r>
              <a:rPr lang="en-GB" sz="1800" dirty="0" smtClean="0"/>
              <a:t>Offers </a:t>
            </a:r>
            <a:r>
              <a:rPr lang="en-GB" sz="1800" dirty="0" smtClean="0"/>
              <a:t>BD</a:t>
            </a:r>
            <a:r>
              <a:rPr lang="en-GB" sz="1800" dirty="0" smtClean="0"/>
              <a:t>-rate </a:t>
            </a:r>
            <a:r>
              <a:rPr lang="en-GB" sz="1800" dirty="0" smtClean="0"/>
              <a:t>gains when coefficients are larger</a:t>
            </a:r>
          </a:p>
          <a:p>
            <a:pPr lvl="1"/>
            <a:r>
              <a:rPr lang="en-GB" sz="1600" dirty="0" smtClean="0"/>
              <a:t>12 and 16 bit SDR and HDR</a:t>
            </a:r>
          </a:p>
          <a:p>
            <a:pPr lvl="1"/>
            <a:r>
              <a:rPr lang="en-GB" sz="1600" dirty="0" smtClean="0"/>
              <a:t>10 bit below CTC QPs</a:t>
            </a:r>
          </a:p>
          <a:p>
            <a:pPr lvl="1"/>
            <a:r>
              <a:rPr lang="en-GB" sz="1600" dirty="0" smtClean="0"/>
              <a:t>10 bit lossless</a:t>
            </a:r>
          </a:p>
          <a:p>
            <a:pPr lvl="1"/>
            <a:endParaRPr lang="en-GB" sz="1600" dirty="0"/>
          </a:p>
          <a:p>
            <a:r>
              <a:rPr lang="en-GB" sz="1800" dirty="0" smtClean="0"/>
              <a:t>Has no significant effect on </a:t>
            </a:r>
            <a:r>
              <a:rPr lang="en-GB" sz="1800" dirty="0" smtClean="0"/>
              <a:t>BD</a:t>
            </a:r>
            <a:r>
              <a:rPr lang="en-GB" sz="1800" dirty="0" smtClean="0"/>
              <a:t>-rate </a:t>
            </a:r>
            <a:r>
              <a:rPr lang="en-GB" sz="1800" dirty="0" smtClean="0"/>
              <a:t>when coefficients are small</a:t>
            </a:r>
          </a:p>
          <a:p>
            <a:pPr lvl="1"/>
            <a:r>
              <a:rPr lang="en-GB" sz="1600" dirty="0" smtClean="0"/>
              <a:t>10 bit CTC</a:t>
            </a:r>
          </a:p>
          <a:p>
            <a:pPr lvl="1"/>
            <a:endParaRPr lang="en-GB" sz="1600" dirty="0" smtClean="0"/>
          </a:p>
          <a:p>
            <a:pPr marL="1771650" lvl="4" indent="0">
              <a:buNone/>
            </a:pPr>
            <a:r>
              <a:rPr lang="en-GB" sz="1400" dirty="0" smtClean="0"/>
              <a:t>With thanks to Sharp for the crosscheck (JVET-T0108)</a:t>
            </a:r>
            <a:endParaRPr lang="en-GB" sz="1400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 smtClean="0"/>
              <a:t>JVET-T0072</a:t>
            </a:r>
            <a:endParaRPr lang="ja-JP" alt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508C27EC-4F0C-4D49-8B47-F42373D5B294}" type="datetime1">
              <a:rPr lang="ja-JP" altLang="en-US" smtClean="0"/>
              <a:t>2020/10/8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10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646089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6254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396001"/>
            <a:ext cx="7164000" cy="557850"/>
          </a:xfrm>
        </p:spPr>
        <p:txBody>
          <a:bodyPr/>
          <a:lstStyle/>
          <a:p>
            <a:r>
              <a:rPr lang="en-GB" sz="2400" dirty="0" smtClean="0"/>
              <a:t>Extending the range of Rice parameters in VVC </a:t>
            </a:r>
            <a:endParaRPr lang="en-GB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1800" dirty="0" smtClean="0"/>
              <a:t>In VVC v1 the range of </a:t>
            </a:r>
            <a:r>
              <a:rPr lang="en-CA" sz="1800" dirty="0" smtClean="0"/>
              <a:t>Rice </a:t>
            </a:r>
            <a:r>
              <a:rPr lang="en-CA" sz="1800" dirty="0" smtClean="0"/>
              <a:t>parameters that may be selected is restricted:</a:t>
            </a:r>
          </a:p>
          <a:p>
            <a:pPr lvl="1"/>
            <a:r>
              <a:rPr lang="en-CA" sz="1600" dirty="0" smtClean="0"/>
              <a:t>0 -&gt; 3 for regular residual coding (RRC)</a:t>
            </a:r>
          </a:p>
          <a:p>
            <a:pPr lvl="1"/>
            <a:r>
              <a:rPr lang="en-CA" sz="1600" dirty="0" smtClean="0"/>
              <a:t>1 for transform skip residual coding (TSRC)</a:t>
            </a:r>
          </a:p>
          <a:p>
            <a:pPr lvl="1"/>
            <a:endParaRPr lang="en-CA" sz="1600" dirty="0"/>
          </a:p>
          <a:p>
            <a:r>
              <a:rPr lang="en-CA" sz="1800" dirty="0" smtClean="0"/>
              <a:t>This restriction limits the range of residuals that can be encoded efficiently</a:t>
            </a:r>
          </a:p>
          <a:p>
            <a:pPr lvl="1"/>
            <a:endParaRPr lang="en-CA" sz="1600" dirty="0"/>
          </a:p>
          <a:p>
            <a:r>
              <a:rPr lang="en-CA" sz="1800" dirty="0" smtClean="0"/>
              <a:t>For 8 / 10 bit at standard QPs this range is sufficient</a:t>
            </a:r>
          </a:p>
          <a:p>
            <a:pPr lvl="1"/>
            <a:r>
              <a:rPr lang="en-CA" sz="1600" dirty="0" smtClean="0"/>
              <a:t>Not optimal for some 10 bit content at low QPs and lossless</a:t>
            </a:r>
          </a:p>
          <a:p>
            <a:pPr lvl="1"/>
            <a:endParaRPr lang="en-CA" sz="1600" dirty="0"/>
          </a:p>
          <a:p>
            <a:r>
              <a:rPr lang="en-CA" sz="1800" dirty="0" smtClean="0"/>
              <a:t>For high bit depths the coding becomes more inefficient</a:t>
            </a:r>
          </a:p>
          <a:p>
            <a:pPr lvl="1"/>
            <a:r>
              <a:rPr lang="en-CA" sz="1600" dirty="0" smtClean="0"/>
              <a:t>Dependent on magnitude of residuals</a:t>
            </a:r>
          </a:p>
          <a:p>
            <a:pPr lvl="2"/>
            <a:r>
              <a:rPr lang="en-CA" sz="1400" dirty="0" smtClean="0"/>
              <a:t>Different types of content e.g. HDR and SDR may have different average residuals</a:t>
            </a:r>
          </a:p>
          <a:p>
            <a:pPr lvl="3"/>
            <a:r>
              <a:rPr lang="en-CA" sz="1200" dirty="0" smtClean="0"/>
              <a:t>Due to tone curves</a:t>
            </a:r>
          </a:p>
          <a:p>
            <a:pPr lvl="2"/>
            <a:r>
              <a:rPr lang="en-CA" sz="1400" dirty="0"/>
              <a:t>C</a:t>
            </a:r>
            <a:r>
              <a:rPr lang="en-CA" sz="1400" dirty="0" smtClean="0"/>
              <a:t>ontent may not be full range (e.g. medical)</a:t>
            </a:r>
          </a:p>
          <a:p>
            <a:pPr lvl="3"/>
            <a:r>
              <a:rPr lang="en-CA" sz="1200" dirty="0" smtClean="0"/>
              <a:t>All zeros in MSBs</a:t>
            </a:r>
            <a:endParaRPr lang="en-CA" sz="1000" dirty="0" smtClean="0"/>
          </a:p>
          <a:p>
            <a:pPr lvl="1"/>
            <a:endParaRPr lang="en-CA" sz="1600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 smtClean="0"/>
              <a:t>JVET-T0072</a:t>
            </a:r>
            <a:endParaRPr lang="ja-JP" alt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508C27EC-4F0C-4D49-8B47-F42373D5B294}" type="datetime1">
              <a:rPr lang="ja-JP" altLang="en-US" smtClean="0"/>
              <a:t>2020/10/8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507711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396001"/>
            <a:ext cx="7164000" cy="557850"/>
          </a:xfrm>
        </p:spPr>
        <p:txBody>
          <a:bodyPr/>
          <a:lstStyle/>
          <a:p>
            <a:r>
              <a:rPr lang="en-GB" sz="2400" dirty="0" smtClean="0"/>
              <a:t>Extending the range of Rice parameters in VVC </a:t>
            </a:r>
            <a:endParaRPr lang="en-GB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5999" y="1224000"/>
            <a:ext cx="8352000" cy="5157328"/>
          </a:xfrm>
        </p:spPr>
        <p:txBody>
          <a:bodyPr/>
          <a:lstStyle/>
          <a:p>
            <a:r>
              <a:rPr lang="en-CA" sz="1800" dirty="0" smtClean="0"/>
              <a:t>Outline of modification</a:t>
            </a:r>
          </a:p>
          <a:p>
            <a:pPr lvl="1"/>
            <a:r>
              <a:rPr lang="en-CA" sz="1600" dirty="0" smtClean="0"/>
              <a:t>Derive initial Rice parameter by estimating coefficient size </a:t>
            </a:r>
          </a:p>
          <a:p>
            <a:pPr lvl="1"/>
            <a:r>
              <a:rPr lang="en-CA" sz="1600" dirty="0" smtClean="0"/>
              <a:t>Compute scaled sum of local coefficient values</a:t>
            </a:r>
          </a:p>
          <a:p>
            <a:pPr lvl="2"/>
            <a:r>
              <a:rPr lang="en-CA" sz="1400" dirty="0" smtClean="0"/>
              <a:t>Scaling based on derived Rice parameter</a:t>
            </a:r>
          </a:p>
          <a:p>
            <a:pPr lvl="1"/>
            <a:r>
              <a:rPr lang="en-CA" sz="1600" dirty="0" smtClean="0"/>
              <a:t>Select a final Rice parameter using combination of scaled sum and the initial Rice parameter</a:t>
            </a:r>
          </a:p>
          <a:p>
            <a:pPr lvl="1"/>
            <a:endParaRPr lang="en-CA" sz="1600" dirty="0" smtClean="0"/>
          </a:p>
          <a:p>
            <a:r>
              <a:rPr lang="en-CA" sz="1800" dirty="0" smtClean="0"/>
              <a:t>Attributes of new algorithm</a:t>
            </a:r>
            <a:endParaRPr lang="en-CA" sz="1800" dirty="0"/>
          </a:p>
          <a:p>
            <a:pPr lvl="1"/>
            <a:r>
              <a:rPr lang="en-CA" sz="1600" dirty="0" smtClean="0"/>
              <a:t>Adaptive</a:t>
            </a:r>
          </a:p>
          <a:p>
            <a:pPr lvl="2"/>
            <a:r>
              <a:rPr lang="en-CA" sz="1400" dirty="0" smtClean="0"/>
              <a:t>Global - uses previously coded residual coefficients in slice</a:t>
            </a:r>
          </a:p>
          <a:p>
            <a:pPr lvl="2"/>
            <a:r>
              <a:rPr lang="en-CA" sz="1400" dirty="0" smtClean="0"/>
              <a:t>Local – uses adjacent coefficient values</a:t>
            </a:r>
          </a:p>
          <a:p>
            <a:pPr lvl="1"/>
            <a:r>
              <a:rPr lang="en-CA" sz="1600" dirty="0" smtClean="0"/>
              <a:t>No reliance on bit depth</a:t>
            </a:r>
          </a:p>
          <a:p>
            <a:pPr lvl="2"/>
            <a:r>
              <a:rPr lang="en-CA" sz="1400" dirty="0" smtClean="0"/>
              <a:t>No assumptions made on expected coefficient sizes</a:t>
            </a:r>
            <a:endParaRPr lang="en-CA" sz="1400" dirty="0"/>
          </a:p>
          <a:p>
            <a:pPr lvl="1"/>
            <a:r>
              <a:rPr lang="en-CA" sz="1600" dirty="0" smtClean="0"/>
              <a:t>Allows wider range of Rice parameter</a:t>
            </a:r>
            <a:endParaRPr lang="en-CA" sz="1600" dirty="0"/>
          </a:p>
          <a:p>
            <a:pPr lvl="1"/>
            <a:r>
              <a:rPr lang="en-CA" sz="1600" dirty="0" smtClean="0"/>
              <a:t>An extension of VVC v1 technique</a:t>
            </a:r>
          </a:p>
          <a:p>
            <a:pPr lvl="2"/>
            <a:r>
              <a:rPr lang="en-CA" sz="1400" dirty="0" smtClean="0"/>
              <a:t>8 / 10 bit coding efficiency maintained</a:t>
            </a:r>
            <a:endParaRPr lang="en-CA" sz="1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 smtClean="0"/>
              <a:t>JVET-T0072</a:t>
            </a:r>
            <a:endParaRPr lang="ja-JP" alt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508C27EC-4F0C-4D49-8B47-F42373D5B294}" type="datetime1">
              <a:rPr lang="ja-JP" altLang="en-US" smtClean="0"/>
              <a:t>2020/10/8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3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272701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396001"/>
            <a:ext cx="7164000" cy="557850"/>
          </a:xfrm>
        </p:spPr>
        <p:txBody>
          <a:bodyPr/>
          <a:lstStyle/>
          <a:p>
            <a:r>
              <a:rPr lang="en-GB" sz="2400" dirty="0" smtClean="0"/>
              <a:t>Estimating coefficient size</a:t>
            </a:r>
            <a:endParaRPr lang="en-GB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5998" y="1224000"/>
            <a:ext cx="8460497" cy="5157328"/>
          </a:xfrm>
        </p:spPr>
        <p:txBody>
          <a:bodyPr/>
          <a:lstStyle/>
          <a:p>
            <a:r>
              <a:rPr lang="en-CA" sz="1800" dirty="0" smtClean="0"/>
              <a:t>Based on method from HEVC for computing </a:t>
            </a:r>
            <a:r>
              <a:rPr lang="en-CA" sz="1800" dirty="0" smtClean="0"/>
              <a:t>Rice </a:t>
            </a:r>
            <a:r>
              <a:rPr lang="en-CA" sz="1800" dirty="0" smtClean="0"/>
              <a:t>value using array of counters</a:t>
            </a:r>
          </a:p>
          <a:p>
            <a:pPr lvl="1"/>
            <a:r>
              <a:rPr lang="en-CA" sz="1600" dirty="0" smtClean="0"/>
              <a:t>Each counter can be mapped to a Rice parameter which represents latest estimate</a:t>
            </a:r>
          </a:p>
          <a:p>
            <a:pPr lvl="1"/>
            <a:r>
              <a:rPr lang="en-CA" sz="1600" dirty="0" smtClean="0"/>
              <a:t>For each non-zero coefficient coded one counter is updated as follows:</a:t>
            </a:r>
          </a:p>
          <a:p>
            <a:pPr lvl="1"/>
            <a:endParaRPr lang="en-CA" sz="1600" dirty="0" smtClean="0"/>
          </a:p>
          <a:p>
            <a:pPr marL="800100" lvl="2" indent="0">
              <a:buNone/>
            </a:pPr>
            <a:r>
              <a:rPr lang="en-GB" sz="1200" i="1" dirty="0"/>
              <a:t>if (abs(value) &gt; 0) {    </a:t>
            </a:r>
            <a:endParaRPr lang="en-GB" sz="1200" dirty="0"/>
          </a:p>
          <a:p>
            <a:pPr marL="800100" lvl="2" indent="0">
              <a:buNone/>
            </a:pPr>
            <a:r>
              <a:rPr lang="en-GB" sz="1200" i="1" dirty="0" smtClean="0"/>
              <a:t>    </a:t>
            </a:r>
            <a:r>
              <a:rPr lang="en-GB" sz="1200" i="1" dirty="0" err="1" smtClean="0"/>
              <a:t>idx</a:t>
            </a:r>
            <a:r>
              <a:rPr lang="en-GB" sz="1200" i="1" dirty="0" smtClean="0"/>
              <a:t> </a:t>
            </a:r>
            <a:r>
              <a:rPr lang="en-GB" sz="1200" i="1" dirty="0"/>
              <a:t>= </a:t>
            </a:r>
            <a:r>
              <a:rPr lang="en-GB" sz="1200" i="1" dirty="0" err="1"/>
              <a:t>calcIndex</a:t>
            </a:r>
            <a:r>
              <a:rPr lang="en-GB" sz="1200" i="1" dirty="0"/>
              <a:t>(</a:t>
            </a:r>
            <a:r>
              <a:rPr lang="en-GB" sz="1200" i="1" dirty="0" err="1"/>
              <a:t>isTS</a:t>
            </a:r>
            <a:r>
              <a:rPr lang="en-GB" sz="1200" i="1" dirty="0"/>
              <a:t>, </a:t>
            </a:r>
            <a:r>
              <a:rPr lang="en-GB" sz="1200" i="1" dirty="0" err="1"/>
              <a:t>scanPos</a:t>
            </a:r>
            <a:r>
              <a:rPr lang="en-GB" sz="1200" i="1" dirty="0"/>
              <a:t>);    	</a:t>
            </a:r>
            <a:r>
              <a:rPr lang="en-GB" sz="1200" i="1" dirty="0" smtClean="0"/>
              <a:t>      // index into the counters based on coefficient position and type</a:t>
            </a:r>
            <a:endParaRPr lang="en-GB" sz="1200" dirty="0"/>
          </a:p>
          <a:p>
            <a:pPr marL="800100" lvl="2" indent="0">
              <a:buNone/>
            </a:pPr>
            <a:r>
              <a:rPr lang="en-GB" sz="1200" i="1" dirty="0"/>
              <a:t> </a:t>
            </a:r>
            <a:r>
              <a:rPr lang="en-GB" sz="1200" i="1" dirty="0" smtClean="0"/>
              <a:t>   count </a:t>
            </a:r>
            <a:r>
              <a:rPr lang="en-GB" sz="1200" i="1" dirty="0"/>
              <a:t>= </a:t>
            </a:r>
            <a:r>
              <a:rPr lang="en-GB" sz="1200" i="1" dirty="0" err="1"/>
              <a:t>riceCount</a:t>
            </a:r>
            <a:r>
              <a:rPr lang="en-GB" sz="1200" i="1" dirty="0"/>
              <a:t>[component][</a:t>
            </a:r>
            <a:r>
              <a:rPr lang="en-GB" sz="1200" i="1" dirty="0" err="1"/>
              <a:t>idx</a:t>
            </a:r>
            <a:r>
              <a:rPr lang="en-GB" sz="1200" i="1" dirty="0"/>
              <a:t>];	</a:t>
            </a:r>
            <a:r>
              <a:rPr lang="en-GB" sz="1200" i="1" dirty="0" smtClean="0"/>
              <a:t>  </a:t>
            </a:r>
            <a:r>
              <a:rPr lang="en-GB" sz="1200" i="1" dirty="0"/>
              <a:t> </a:t>
            </a:r>
            <a:r>
              <a:rPr lang="en-GB" sz="1200" i="1" dirty="0" smtClean="0"/>
              <a:t>   // </a:t>
            </a:r>
            <a:r>
              <a:rPr lang="en-GB" sz="1200" i="1" dirty="0" err="1"/>
              <a:t>riceCount</a:t>
            </a:r>
            <a:r>
              <a:rPr lang="en-GB" sz="1200" i="1" dirty="0"/>
              <a:t> is </a:t>
            </a:r>
            <a:r>
              <a:rPr lang="en-GB" sz="1200" i="1" dirty="0" smtClean="0"/>
              <a:t>the counter array, </a:t>
            </a:r>
            <a:r>
              <a:rPr lang="en-GB" sz="1200" i="1" dirty="0"/>
              <a:t>reset to 0 for each slice</a:t>
            </a:r>
            <a:endParaRPr lang="en-GB" sz="1200" dirty="0"/>
          </a:p>
          <a:p>
            <a:pPr marL="800100" lvl="2" indent="0">
              <a:buNone/>
            </a:pPr>
            <a:r>
              <a:rPr lang="en-GB" sz="1200" i="1" dirty="0" smtClean="0"/>
              <a:t>    rice </a:t>
            </a:r>
            <a:r>
              <a:rPr lang="en-GB" sz="1200" i="1" dirty="0"/>
              <a:t>= count &gt;&gt; 4</a:t>
            </a:r>
            <a:r>
              <a:rPr lang="en-GB" sz="1200" i="1" dirty="0" smtClean="0"/>
              <a:t>;</a:t>
            </a:r>
            <a:r>
              <a:rPr lang="en-GB" sz="1200" i="1" dirty="0"/>
              <a:t>	</a:t>
            </a:r>
            <a:endParaRPr lang="en-GB" sz="1200" dirty="0"/>
          </a:p>
          <a:p>
            <a:pPr marL="800100" lvl="2" indent="0">
              <a:buNone/>
            </a:pPr>
            <a:r>
              <a:rPr lang="en-GB" sz="1200" i="1" dirty="0"/>
              <a:t> </a:t>
            </a:r>
            <a:r>
              <a:rPr lang="en-GB" sz="1200" i="1" dirty="0" smtClean="0"/>
              <a:t>   if </a:t>
            </a:r>
            <a:r>
              <a:rPr lang="en-GB" sz="1200" i="1" dirty="0"/>
              <a:t>(abs(value) &gt;= (3 &lt;&lt; rice)) </a:t>
            </a:r>
            <a:r>
              <a:rPr lang="en-GB" sz="1200" i="1" dirty="0" smtClean="0"/>
              <a:t>{     </a:t>
            </a:r>
            <a:r>
              <a:rPr lang="en-GB" sz="1200" i="1" dirty="0"/>
              <a:t>	</a:t>
            </a:r>
            <a:r>
              <a:rPr lang="en-GB" sz="1200" i="1" dirty="0" smtClean="0"/>
              <a:t>      // </a:t>
            </a:r>
            <a:r>
              <a:rPr lang="en-GB" sz="1200" i="1" dirty="0"/>
              <a:t>value larger than expected </a:t>
            </a:r>
            <a:r>
              <a:rPr lang="en-GB" sz="1200" i="1" dirty="0" smtClean="0"/>
              <a:t>range so increase count</a:t>
            </a:r>
            <a:endParaRPr lang="en-GB" sz="1200" dirty="0"/>
          </a:p>
          <a:p>
            <a:pPr marL="800100" lvl="2" indent="0">
              <a:buNone/>
            </a:pPr>
            <a:r>
              <a:rPr lang="en-GB" sz="1200" i="1" dirty="0" smtClean="0"/>
              <a:t>        count </a:t>
            </a:r>
            <a:r>
              <a:rPr lang="en-GB" sz="1200" i="1" dirty="0"/>
              <a:t>+= 4</a:t>
            </a:r>
            <a:r>
              <a:rPr lang="en-GB" sz="1200" i="1" dirty="0" smtClean="0"/>
              <a:t>;    </a:t>
            </a:r>
            <a:r>
              <a:rPr lang="en-GB" sz="1200" i="1" dirty="0"/>
              <a:t>					</a:t>
            </a:r>
            <a:endParaRPr lang="en-GB" sz="1200" dirty="0"/>
          </a:p>
          <a:p>
            <a:pPr marL="800100" lvl="2" indent="0">
              <a:buNone/>
            </a:pPr>
            <a:r>
              <a:rPr lang="en-GB" sz="1200" i="1" dirty="0"/>
              <a:t> </a:t>
            </a:r>
            <a:r>
              <a:rPr lang="en-GB" sz="1200" i="1" dirty="0" smtClean="0"/>
              <a:t>   } </a:t>
            </a:r>
            <a:r>
              <a:rPr lang="en-GB" sz="1200" i="1" dirty="0"/>
              <a:t>else if ((abs(value) &lt;&lt; 1) &lt; (1 &lt;&lt; rice)) {    </a:t>
            </a:r>
            <a:r>
              <a:rPr lang="en-GB" sz="1200" i="1" dirty="0" smtClean="0"/>
              <a:t>// </a:t>
            </a:r>
            <a:r>
              <a:rPr lang="en-GB" sz="1200" i="1" dirty="0"/>
              <a:t>value smaller than expected </a:t>
            </a:r>
            <a:r>
              <a:rPr lang="en-GB" sz="1200" i="1" dirty="0" smtClean="0"/>
              <a:t>range so decrease count</a:t>
            </a:r>
            <a:endParaRPr lang="en-GB" sz="1200" dirty="0"/>
          </a:p>
          <a:p>
            <a:pPr marL="800100" lvl="2" indent="0">
              <a:buNone/>
            </a:pPr>
            <a:r>
              <a:rPr lang="en-GB" sz="1200" i="1" dirty="0" smtClean="0"/>
              <a:t>        count </a:t>
            </a:r>
            <a:r>
              <a:rPr lang="en-GB" sz="1200" i="1" dirty="0"/>
              <a:t>= </a:t>
            </a:r>
            <a:r>
              <a:rPr lang="en-GB" sz="1200" i="1" dirty="0" smtClean="0"/>
              <a:t>Max(0</a:t>
            </a:r>
            <a:r>
              <a:rPr lang="en-GB" sz="1200" i="1" dirty="0"/>
              <a:t>, count - </a:t>
            </a:r>
            <a:r>
              <a:rPr lang="en-GB" sz="1200" i="1" dirty="0" smtClean="0"/>
              <a:t>1);</a:t>
            </a:r>
            <a:r>
              <a:rPr lang="en-GB" sz="1200" i="1" dirty="0"/>
              <a:t>		</a:t>
            </a:r>
            <a:r>
              <a:rPr lang="en-GB" sz="1200" i="1" dirty="0" smtClean="0"/>
              <a:t>    </a:t>
            </a:r>
            <a:endParaRPr lang="en-GB" sz="1200" dirty="0"/>
          </a:p>
          <a:p>
            <a:pPr marL="800100" lvl="2" indent="0">
              <a:buNone/>
            </a:pPr>
            <a:r>
              <a:rPr lang="en-GB" sz="1200" i="1" dirty="0" smtClean="0"/>
              <a:t>    }  </a:t>
            </a:r>
            <a:endParaRPr lang="en-GB" sz="1200" dirty="0"/>
          </a:p>
          <a:p>
            <a:pPr marL="800100" lvl="2" indent="0">
              <a:buNone/>
            </a:pPr>
            <a:r>
              <a:rPr lang="en-GB" sz="1200" i="1" dirty="0" smtClean="0"/>
              <a:t>}</a:t>
            </a:r>
          </a:p>
          <a:p>
            <a:pPr marL="571500" lvl="1" indent="-171450"/>
            <a:endParaRPr lang="en-GB" sz="1400" i="1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 smtClean="0"/>
              <a:t>JVET-T0072</a:t>
            </a:r>
            <a:endParaRPr lang="ja-JP" alt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508C27EC-4F0C-4D49-8B47-F42373D5B294}" type="datetime1">
              <a:rPr lang="ja-JP" altLang="en-US" smtClean="0"/>
              <a:t>2020/10/8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4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725275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396001"/>
            <a:ext cx="7164000" cy="557850"/>
          </a:xfrm>
        </p:spPr>
        <p:txBody>
          <a:bodyPr/>
          <a:lstStyle/>
          <a:p>
            <a:r>
              <a:rPr lang="en-GB" sz="2400" dirty="0" smtClean="0"/>
              <a:t>Deriving the Rice parameter</a:t>
            </a:r>
            <a:endParaRPr lang="en-GB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5998" y="1224000"/>
            <a:ext cx="8460497" cy="5157328"/>
          </a:xfrm>
        </p:spPr>
        <p:txBody>
          <a:bodyPr/>
          <a:lstStyle/>
          <a:p>
            <a:r>
              <a:rPr lang="en-GB" sz="1800" dirty="0"/>
              <a:t>Initial </a:t>
            </a:r>
            <a:r>
              <a:rPr lang="en-GB" sz="1800" dirty="0" smtClean="0"/>
              <a:t>Rice </a:t>
            </a:r>
            <a:r>
              <a:rPr lang="en-GB" sz="1800" dirty="0"/>
              <a:t>value is computed for every coded coefficient</a:t>
            </a:r>
          </a:p>
          <a:p>
            <a:pPr marL="57150" indent="0">
              <a:buNone/>
            </a:pPr>
            <a:r>
              <a:rPr lang="en-GB" sz="1200" i="1" dirty="0"/>
              <a:t>	</a:t>
            </a:r>
            <a:r>
              <a:rPr lang="en-GB" sz="1400" i="1" dirty="0"/>
              <a:t>rice = </a:t>
            </a:r>
            <a:r>
              <a:rPr lang="en-GB" sz="1400" i="1" dirty="0" err="1"/>
              <a:t>riceCount</a:t>
            </a:r>
            <a:r>
              <a:rPr lang="en-GB" sz="1400" i="1" dirty="0"/>
              <a:t>[component][</a:t>
            </a:r>
            <a:r>
              <a:rPr lang="en-GB" sz="1400" i="1" dirty="0" err="1"/>
              <a:t>idx</a:t>
            </a:r>
            <a:r>
              <a:rPr lang="en-GB" sz="1400" i="1" dirty="0"/>
              <a:t>] &gt;&gt; 4</a:t>
            </a:r>
            <a:r>
              <a:rPr lang="en-GB" sz="1400" i="1" dirty="0" smtClean="0"/>
              <a:t>;</a:t>
            </a:r>
          </a:p>
          <a:p>
            <a:pPr marL="57150" indent="0">
              <a:buNone/>
            </a:pPr>
            <a:endParaRPr lang="en-GB" sz="1200" i="1" dirty="0"/>
          </a:p>
          <a:p>
            <a:r>
              <a:rPr lang="en-GB" sz="1800" i="1" dirty="0" err="1"/>
              <a:t>s</a:t>
            </a:r>
            <a:r>
              <a:rPr lang="en-GB" sz="1800" i="1" dirty="0" err="1" smtClean="0"/>
              <a:t>caIing</a:t>
            </a:r>
            <a:r>
              <a:rPr lang="en-GB" sz="1800" dirty="0" smtClean="0"/>
              <a:t> </a:t>
            </a:r>
            <a:r>
              <a:rPr lang="en-GB" sz="1800" dirty="0"/>
              <a:t>(a shift) is computed from this initial Rice </a:t>
            </a:r>
            <a:r>
              <a:rPr lang="en-GB" sz="1800" dirty="0" smtClean="0"/>
              <a:t>value</a:t>
            </a:r>
          </a:p>
          <a:p>
            <a:pPr lvl="1"/>
            <a:r>
              <a:rPr lang="en-GB" sz="1600" dirty="0" smtClean="0"/>
              <a:t>If </a:t>
            </a:r>
            <a:r>
              <a:rPr lang="en-GB" sz="1600" i="1" dirty="0" smtClean="0"/>
              <a:t>rice</a:t>
            </a:r>
            <a:r>
              <a:rPr lang="en-GB" sz="1600" dirty="0" smtClean="0"/>
              <a:t> is less than 3, </a:t>
            </a:r>
            <a:r>
              <a:rPr lang="en-GB" sz="1600" i="1" dirty="0" smtClean="0"/>
              <a:t>scaling</a:t>
            </a:r>
            <a:r>
              <a:rPr lang="en-GB" sz="1600" dirty="0" smtClean="0"/>
              <a:t> is 0 and coding will be same as VVC v1</a:t>
            </a:r>
            <a:endParaRPr lang="en-GB" sz="1600" dirty="0"/>
          </a:p>
          <a:p>
            <a:pPr marL="914400" lvl="2" indent="0">
              <a:buNone/>
            </a:pPr>
            <a:r>
              <a:rPr lang="en-CA" sz="1400" i="1" dirty="0" smtClean="0"/>
              <a:t>scaling </a:t>
            </a:r>
            <a:r>
              <a:rPr lang="en-CA" sz="1400" i="1" dirty="0"/>
              <a:t>= Max( 0, rice – 2 ) </a:t>
            </a:r>
            <a:endParaRPr lang="en-CA" sz="1400" i="1" dirty="0" smtClean="0"/>
          </a:p>
          <a:p>
            <a:pPr marL="914400" lvl="2" indent="0">
              <a:buNone/>
            </a:pPr>
            <a:endParaRPr lang="en-CA" sz="1200" i="1" dirty="0"/>
          </a:p>
          <a:p>
            <a:r>
              <a:rPr lang="en-CA" sz="1800" dirty="0" smtClean="0"/>
              <a:t>Compute the scaled and clipped sum of 5 previously coded local coefficients</a:t>
            </a:r>
          </a:p>
          <a:p>
            <a:pPr lvl="1"/>
            <a:r>
              <a:rPr lang="en-CA" sz="1600" dirty="0" smtClean="0"/>
              <a:t>Identical to VVC v1 but with added scaling </a:t>
            </a:r>
          </a:p>
          <a:p>
            <a:pPr marL="914400" lvl="2" indent="0">
              <a:buNone/>
            </a:pPr>
            <a:r>
              <a:rPr lang="en-GB" sz="1400" i="1" dirty="0" err="1">
                <a:latin typeface="Arial" panose="020B0604020202020204" pitchFamily="34" charset="0"/>
              </a:rPr>
              <a:t>locSumAbs</a:t>
            </a:r>
            <a:r>
              <a:rPr lang="en-GB" sz="1400" i="1" dirty="0">
                <a:latin typeface="Arial" panose="020B0604020202020204" pitchFamily="34" charset="0"/>
              </a:rPr>
              <a:t> = </a:t>
            </a:r>
            <a:r>
              <a:rPr lang="en-GB" sz="1400" i="1" dirty="0" smtClean="0">
                <a:latin typeface="Arial" panose="020B0604020202020204" pitchFamily="34" charset="0"/>
              </a:rPr>
              <a:t>Min( Max( </a:t>
            </a:r>
            <a:r>
              <a:rPr lang="en-GB" sz="1400" i="1" dirty="0" err="1">
                <a:latin typeface="Arial" panose="020B0604020202020204" pitchFamily="34" charset="0"/>
              </a:rPr>
              <a:t>locSumAbs</a:t>
            </a:r>
            <a:r>
              <a:rPr lang="en-GB" sz="1400" i="1" dirty="0">
                <a:latin typeface="Arial" panose="020B0604020202020204" pitchFamily="34" charset="0"/>
              </a:rPr>
              <a:t> − </a:t>
            </a:r>
            <a:r>
              <a:rPr lang="en-GB" sz="1400" i="1" dirty="0" err="1">
                <a:latin typeface="Arial" panose="020B0604020202020204" pitchFamily="34" charset="0"/>
              </a:rPr>
              <a:t>baseLevel</a:t>
            </a:r>
            <a:r>
              <a:rPr lang="en-GB" sz="1400" i="1" dirty="0">
                <a:latin typeface="Arial" panose="020B0604020202020204" pitchFamily="34" charset="0"/>
              </a:rPr>
              <a:t> * </a:t>
            </a:r>
            <a:r>
              <a:rPr lang="en-GB" sz="1400" i="1" dirty="0" smtClean="0">
                <a:latin typeface="Arial" panose="020B0604020202020204" pitchFamily="34" charset="0"/>
              </a:rPr>
              <a:t>5, 0 ) </a:t>
            </a:r>
            <a:r>
              <a:rPr lang="en-GB" sz="1400" i="1" dirty="0">
                <a:latin typeface="Arial" panose="020B0604020202020204" pitchFamily="34" charset="0"/>
              </a:rPr>
              <a:t>&gt;&gt; </a:t>
            </a:r>
            <a:r>
              <a:rPr lang="en-GB" sz="1400" i="1" dirty="0" smtClean="0">
                <a:latin typeface="Arial" panose="020B0604020202020204" pitchFamily="34" charset="0"/>
              </a:rPr>
              <a:t>scaling, 31)</a:t>
            </a:r>
            <a:endParaRPr lang="en-GB" sz="1400" i="1" dirty="0" smtClean="0">
              <a:latin typeface="Arial" panose="020B0604020202020204" pitchFamily="34" charset="0"/>
            </a:endParaRPr>
          </a:p>
          <a:p>
            <a:pPr lvl="1"/>
            <a:r>
              <a:rPr lang="en-GB" sz="1600" dirty="0" smtClean="0">
                <a:latin typeface="Arial" panose="020B0604020202020204" pitchFamily="34" charset="0"/>
              </a:rPr>
              <a:t>Note for TSRC, 5 previously coded local coefficients to the top left are used</a:t>
            </a:r>
          </a:p>
          <a:p>
            <a:pPr marL="914400" lvl="2" indent="0">
              <a:buNone/>
            </a:pPr>
            <a:endParaRPr lang="en-GB" sz="1400" i="1" dirty="0" smtClean="0">
              <a:latin typeface="Arial" panose="020B0604020202020204" pitchFamily="34" charset="0"/>
            </a:endParaRPr>
          </a:p>
          <a:p>
            <a:r>
              <a:rPr lang="en-CA" sz="1800" dirty="0" smtClean="0"/>
              <a:t>Select the Rice parameter</a:t>
            </a:r>
            <a:endParaRPr lang="en-CA" sz="1800" dirty="0"/>
          </a:p>
          <a:p>
            <a:pPr lvl="1"/>
            <a:r>
              <a:rPr lang="en-CA" sz="1600" dirty="0" smtClean="0"/>
              <a:t>VVC </a:t>
            </a:r>
            <a:r>
              <a:rPr lang="en-CA" sz="1600" dirty="0"/>
              <a:t>v1 </a:t>
            </a:r>
            <a:r>
              <a:rPr lang="en-CA" sz="1600" dirty="0" smtClean="0"/>
              <a:t>with addition of scaling to normalize result</a:t>
            </a:r>
            <a:endParaRPr lang="en-CA" sz="1600" dirty="0"/>
          </a:p>
          <a:p>
            <a:pPr marL="914400" lvl="2" indent="0">
              <a:buNone/>
            </a:pPr>
            <a:r>
              <a:rPr lang="en-GB" sz="1400" i="1" dirty="0" smtClean="0"/>
              <a:t>rice </a:t>
            </a:r>
            <a:r>
              <a:rPr lang="en-GB" sz="1400" i="1" dirty="0"/>
              <a:t>= </a:t>
            </a:r>
            <a:r>
              <a:rPr lang="en-GB" sz="1400" i="1" dirty="0" err="1"/>
              <a:t>g_auiGoRiceParsCoeff</a:t>
            </a:r>
            <a:r>
              <a:rPr lang="en-GB" sz="1400" i="1" dirty="0"/>
              <a:t>[</a:t>
            </a:r>
            <a:r>
              <a:rPr lang="en-GB" sz="1400" i="1" dirty="0" err="1"/>
              <a:t>idx</a:t>
            </a:r>
            <a:r>
              <a:rPr lang="en-GB" sz="1400" i="1" dirty="0"/>
              <a:t>] + </a:t>
            </a:r>
            <a:r>
              <a:rPr lang="en-GB" sz="1400" i="1" dirty="0" smtClean="0"/>
              <a:t>scaling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 smtClean="0"/>
              <a:t>JVET-T0072</a:t>
            </a:r>
            <a:endParaRPr lang="ja-JP" alt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508C27EC-4F0C-4D49-8B47-F42373D5B294}" type="datetime1">
              <a:rPr lang="ja-JP" altLang="en-US" smtClean="0"/>
              <a:t>2020/10/8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5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94656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396001"/>
            <a:ext cx="7164000" cy="557850"/>
          </a:xfrm>
        </p:spPr>
        <p:txBody>
          <a:bodyPr/>
          <a:lstStyle/>
          <a:p>
            <a:r>
              <a:rPr lang="en-GB" sz="2400" dirty="0" smtClean="0"/>
              <a:t>Simplification</a:t>
            </a:r>
            <a:endParaRPr lang="en-GB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5998" y="1224000"/>
            <a:ext cx="8460497" cy="5157328"/>
          </a:xfrm>
        </p:spPr>
        <p:txBody>
          <a:bodyPr/>
          <a:lstStyle/>
          <a:p>
            <a:r>
              <a:rPr lang="en-GB" sz="1800" dirty="0" smtClean="0"/>
              <a:t>The modification as described might introduce a latency </a:t>
            </a:r>
          </a:p>
          <a:p>
            <a:pPr lvl="1"/>
            <a:r>
              <a:rPr lang="en-GB" sz="1600" dirty="0" smtClean="0"/>
              <a:t>The coding of a coefficient depends on the state of a counter which may be updated by the previously coded coefficient</a:t>
            </a:r>
          </a:p>
          <a:p>
            <a:pPr lvl="1"/>
            <a:r>
              <a:rPr lang="en-GB" sz="1600" dirty="0" smtClean="0"/>
              <a:t>Prevents parallelization of coefficients coding</a:t>
            </a:r>
          </a:p>
          <a:p>
            <a:pPr lvl="1"/>
            <a:endParaRPr lang="en-GB" sz="1600" dirty="0"/>
          </a:p>
          <a:p>
            <a:r>
              <a:rPr lang="en-GB" sz="1800" dirty="0" smtClean="0"/>
              <a:t>Suggested fix is to copy the state of </a:t>
            </a:r>
            <a:r>
              <a:rPr lang="en-GB" sz="1800" i="1" dirty="0" err="1" smtClean="0"/>
              <a:t>riceCount</a:t>
            </a:r>
            <a:r>
              <a:rPr lang="en-GB" sz="1800" dirty="0" smtClean="0"/>
              <a:t> at the beginning of a sub-block</a:t>
            </a:r>
          </a:p>
          <a:p>
            <a:pPr lvl="1"/>
            <a:r>
              <a:rPr lang="en-GB" sz="1600" dirty="0" smtClean="0"/>
              <a:t>Use this copy when evaluating the value of </a:t>
            </a:r>
            <a:r>
              <a:rPr lang="en-GB" sz="1600" i="1" dirty="0" smtClean="0"/>
              <a:t>rice</a:t>
            </a:r>
          </a:p>
          <a:p>
            <a:pPr lvl="1"/>
            <a:r>
              <a:rPr lang="en-GB" sz="1600" dirty="0" smtClean="0"/>
              <a:t>Still increment / decrement </a:t>
            </a:r>
            <a:r>
              <a:rPr lang="en-GB" sz="1600" i="1" dirty="0" err="1" smtClean="0"/>
              <a:t>riceCount</a:t>
            </a:r>
            <a:r>
              <a:rPr lang="en-GB" sz="1600" dirty="0" smtClean="0"/>
              <a:t> when required</a:t>
            </a:r>
          </a:p>
          <a:p>
            <a:pPr lvl="1"/>
            <a:endParaRPr lang="en-GB" sz="1600" dirty="0" smtClean="0"/>
          </a:p>
          <a:p>
            <a:r>
              <a:rPr lang="en-GB" sz="1800" dirty="0" smtClean="0"/>
              <a:t>An alternative formulation of the simplification could be considered which uses the copied value for coding but not in the estimation phase.</a:t>
            </a:r>
          </a:p>
          <a:p>
            <a:endParaRPr lang="en-GB" sz="1800" dirty="0" smtClean="0"/>
          </a:p>
          <a:p>
            <a:r>
              <a:rPr lang="en-GB" sz="1800" dirty="0" smtClean="0"/>
              <a:t>Results for the simplification are included in the contribution</a:t>
            </a:r>
            <a:endParaRPr lang="en-GB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 smtClean="0"/>
              <a:t>JVET-T0072</a:t>
            </a:r>
            <a:endParaRPr lang="ja-JP" alt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508C27EC-4F0C-4D49-8B47-F42373D5B294}" type="datetime1">
              <a:rPr lang="ja-JP" altLang="en-US" smtClean="0"/>
              <a:t>2020/10/8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6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40019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396001"/>
            <a:ext cx="7164000" cy="557850"/>
          </a:xfrm>
        </p:spPr>
        <p:txBody>
          <a:bodyPr/>
          <a:lstStyle/>
          <a:p>
            <a:r>
              <a:rPr lang="en-GB" sz="2400" dirty="0" smtClean="0"/>
              <a:t>Results – 12 and 16 bit vs VTM-10.0</a:t>
            </a:r>
            <a:endParaRPr lang="en-GB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 smtClean="0"/>
              <a:t>JVET-T0072</a:t>
            </a:r>
            <a:endParaRPr lang="ja-JP" alt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508C27EC-4F0C-4D49-8B47-F42373D5B294}" type="datetime1">
              <a:rPr lang="ja-JP" altLang="en-US" smtClean="0"/>
              <a:t>2020/10/8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7</a:t>
            </a:fld>
            <a:endParaRPr lang="en-US" altLang="ja-JP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90368327"/>
              </p:ext>
            </p:extLst>
          </p:nvPr>
        </p:nvGraphicFramePr>
        <p:xfrm>
          <a:off x="467544" y="1488029"/>
          <a:ext cx="4076727" cy="1609725"/>
        </p:xfrm>
        <a:graphic>
          <a:graphicData uri="http://schemas.openxmlformats.org/drawingml/2006/table">
            <a:tbl>
              <a:tblPr/>
              <a:tblGrid>
                <a:gridCol w="707487">
                  <a:extLst>
                    <a:ext uri="{9D8B030D-6E8A-4147-A177-3AD203B41FA5}">
                      <a16:colId xmlns:a16="http://schemas.microsoft.com/office/drawing/2014/main" val="2488503721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087583429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854035711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597609377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766446793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85263716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AI-12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932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VTM-10.0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71643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86955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-3.60%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37491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PQ444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07266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PQ422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12056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57214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94802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3337147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4720367"/>
              </p:ext>
            </p:extLst>
          </p:nvPr>
        </p:nvGraphicFramePr>
        <p:xfrm>
          <a:off x="4788024" y="1488029"/>
          <a:ext cx="4003650" cy="1609725"/>
        </p:xfrm>
        <a:graphic>
          <a:graphicData uri="http://schemas.openxmlformats.org/drawingml/2006/table">
            <a:tbl>
              <a:tblPr/>
              <a:tblGrid>
                <a:gridCol w="634410">
                  <a:extLst>
                    <a:ext uri="{9D8B030D-6E8A-4147-A177-3AD203B41FA5}">
                      <a16:colId xmlns:a16="http://schemas.microsoft.com/office/drawing/2014/main" val="331719554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497576896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945992346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099864450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346931226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47139262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AI-16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02629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VTM-10.0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62690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98211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-26.56%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-20.73%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96855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94071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8599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5510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55971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-26.56%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-20.73%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322212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441377" y="5339877"/>
            <a:ext cx="72714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 smtClean="0"/>
              <a:t>Under test conditions defined in JVET-T0047 with extended precision disabled</a:t>
            </a:r>
            <a:endParaRPr lang="en-GB" sz="1600" dirty="0"/>
          </a:p>
        </p:txBody>
      </p:sp>
      <p:sp>
        <p:nvSpPr>
          <p:cNvPr id="13" name="TextBox 12"/>
          <p:cNvSpPr txBox="1"/>
          <p:nvPr/>
        </p:nvSpPr>
        <p:spPr>
          <a:xfrm>
            <a:off x="421498" y="5678431"/>
            <a:ext cx="62486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 smtClean="0"/>
              <a:t>Timings for SVT unreliable due to background operations on cluster</a:t>
            </a:r>
            <a:endParaRPr lang="en-GB" sz="1600" dirty="0"/>
          </a:p>
        </p:txBody>
      </p:sp>
      <p:sp>
        <p:nvSpPr>
          <p:cNvPr id="15" name="TextBox 14"/>
          <p:cNvSpPr txBox="1"/>
          <p:nvPr/>
        </p:nvSpPr>
        <p:spPr>
          <a:xfrm>
            <a:off x="576000" y="3861048"/>
            <a:ext cx="571182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 smtClean="0"/>
              <a:t>Gains over VTM-10.0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600" dirty="0" smtClean="0"/>
              <a:t>12-bit (where VTM-10.0 typically outperforms HM-16.22)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600" dirty="0" smtClean="0"/>
              <a:t>16 bit (where HM-16.22 typically outperforms VTM-10.0)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428516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396001"/>
            <a:ext cx="7164000" cy="557850"/>
          </a:xfrm>
        </p:spPr>
        <p:txBody>
          <a:bodyPr/>
          <a:lstStyle/>
          <a:p>
            <a:r>
              <a:rPr lang="en-GB" sz="2400" dirty="0" smtClean="0"/>
              <a:t>Results – 10 bit CTC and low QP</a:t>
            </a:r>
            <a:endParaRPr lang="en-GB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 smtClean="0"/>
              <a:t>JVET-T0072</a:t>
            </a:r>
            <a:endParaRPr lang="ja-JP" alt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508C27EC-4F0C-4D49-8B47-F42373D5B294}" type="datetime1">
              <a:rPr lang="ja-JP" altLang="en-US" smtClean="0"/>
              <a:t>2020/10/8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8</a:t>
            </a:fld>
            <a:endParaRPr lang="en-US" altLang="ja-JP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0909129"/>
              </p:ext>
            </p:extLst>
          </p:nvPr>
        </p:nvGraphicFramePr>
        <p:xfrm>
          <a:off x="1936549" y="3659362"/>
          <a:ext cx="4406902" cy="1781175"/>
        </p:xfrm>
        <a:graphic>
          <a:graphicData uri="http://schemas.openxmlformats.org/drawingml/2006/table">
            <a:tbl>
              <a:tblPr/>
              <a:tblGrid>
                <a:gridCol w="1037662">
                  <a:extLst>
                    <a:ext uri="{9D8B030D-6E8A-4147-A177-3AD203B41FA5}">
                      <a16:colId xmlns:a16="http://schemas.microsoft.com/office/drawing/2014/main" val="3261060067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837084948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234525515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932937223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531674289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96361845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 - low QP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636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VTM10.0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6419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4179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37580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67492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7745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87833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00511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40721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81931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5625971"/>
                  </a:ext>
                </a:extLst>
              </a:tr>
            </a:tbl>
          </a:graphicData>
        </a:graphic>
      </p:graphicFrame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51393062"/>
              </p:ext>
            </p:extLst>
          </p:nvPr>
        </p:nvGraphicFramePr>
        <p:xfrm>
          <a:off x="1618001" y="1231804"/>
          <a:ext cx="5079997" cy="1781175"/>
        </p:xfrm>
        <a:graphic>
          <a:graphicData uri="http://schemas.openxmlformats.org/drawingml/2006/table">
            <a:tbl>
              <a:tblPr/>
              <a:tblGrid>
                <a:gridCol w="1037509">
                  <a:extLst>
                    <a:ext uri="{9D8B030D-6E8A-4147-A177-3AD203B41FA5}">
                      <a16:colId xmlns:a16="http://schemas.microsoft.com/office/drawing/2014/main" val="3799424907"/>
                    </a:ext>
                  </a:extLst>
                </a:gridCol>
                <a:gridCol w="673748">
                  <a:extLst>
                    <a:ext uri="{9D8B030D-6E8A-4147-A177-3AD203B41FA5}">
                      <a16:colId xmlns:a16="http://schemas.microsoft.com/office/drawing/2014/main" val="1704533358"/>
                    </a:ext>
                  </a:extLst>
                </a:gridCol>
                <a:gridCol w="673748">
                  <a:extLst>
                    <a:ext uri="{9D8B030D-6E8A-4147-A177-3AD203B41FA5}">
                      <a16:colId xmlns:a16="http://schemas.microsoft.com/office/drawing/2014/main" val="981578166"/>
                    </a:ext>
                  </a:extLst>
                </a:gridCol>
                <a:gridCol w="673748">
                  <a:extLst>
                    <a:ext uri="{9D8B030D-6E8A-4147-A177-3AD203B41FA5}">
                      <a16:colId xmlns:a16="http://schemas.microsoft.com/office/drawing/2014/main" val="1589255295"/>
                    </a:ext>
                  </a:extLst>
                </a:gridCol>
                <a:gridCol w="673748">
                  <a:extLst>
                    <a:ext uri="{9D8B030D-6E8A-4147-A177-3AD203B41FA5}">
                      <a16:colId xmlns:a16="http://schemas.microsoft.com/office/drawing/2014/main" val="3623780824"/>
                    </a:ext>
                  </a:extLst>
                </a:gridCol>
                <a:gridCol w="673748">
                  <a:extLst>
                    <a:ext uri="{9D8B030D-6E8A-4147-A177-3AD203B41FA5}">
                      <a16:colId xmlns:a16="http://schemas.microsoft.com/office/drawing/2014/main" val="3942899803"/>
                    </a:ext>
                  </a:extLst>
                </a:gridCol>
                <a:gridCol w="673748">
                  <a:extLst>
                    <a:ext uri="{9D8B030D-6E8A-4147-A177-3AD203B41FA5}">
                      <a16:colId xmlns:a16="http://schemas.microsoft.com/office/drawing/2014/main" val="395178777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 - CTC 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82558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VTM10.0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85192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7134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50118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45265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31250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37095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43549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25973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2433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088810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877022" y="3121655"/>
            <a:ext cx="45619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 smtClean="0"/>
              <a:t>For CTC the effect of the modification is minimal</a:t>
            </a:r>
            <a:endParaRPr lang="en-GB" sz="1600" dirty="0"/>
          </a:p>
        </p:txBody>
      </p:sp>
      <p:sp>
        <p:nvSpPr>
          <p:cNvPr id="13" name="Rectangle 12"/>
          <p:cNvSpPr/>
          <p:nvPr/>
        </p:nvSpPr>
        <p:spPr>
          <a:xfrm>
            <a:off x="1945523" y="5639690"/>
            <a:ext cx="44249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dirty="0"/>
              <a:t>For </a:t>
            </a:r>
            <a:r>
              <a:rPr lang="en-GB" sz="1600" dirty="0" smtClean="0"/>
              <a:t>low QP there are gains for screen content 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1732327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396001"/>
            <a:ext cx="7164000" cy="557850"/>
          </a:xfrm>
        </p:spPr>
        <p:txBody>
          <a:bodyPr/>
          <a:lstStyle/>
          <a:p>
            <a:r>
              <a:rPr lang="en-GB" sz="2400" dirty="0" smtClean="0"/>
              <a:t>Results – 8 / 10 bit lossless</a:t>
            </a:r>
            <a:endParaRPr lang="en-GB" sz="240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43763629"/>
              </p:ext>
            </p:extLst>
          </p:nvPr>
        </p:nvGraphicFramePr>
        <p:xfrm>
          <a:off x="829225" y="1052736"/>
          <a:ext cx="3302000" cy="2569210"/>
        </p:xfrm>
        <a:graphic>
          <a:graphicData uri="http://schemas.openxmlformats.org/drawingml/2006/table">
            <a:tbl>
              <a:tblPr/>
              <a:tblGrid>
                <a:gridCol w="865264">
                  <a:extLst>
                    <a:ext uri="{9D8B030D-6E8A-4147-A177-3AD203B41FA5}">
                      <a16:colId xmlns:a16="http://schemas.microsoft.com/office/drawing/2014/main" val="3734816429"/>
                    </a:ext>
                  </a:extLst>
                </a:gridCol>
                <a:gridCol w="814366">
                  <a:extLst>
                    <a:ext uri="{9D8B030D-6E8A-4147-A177-3AD203B41FA5}">
                      <a16:colId xmlns:a16="http://schemas.microsoft.com/office/drawing/2014/main" val="3680485253"/>
                    </a:ext>
                  </a:extLst>
                </a:gridCol>
                <a:gridCol w="811185">
                  <a:extLst>
                    <a:ext uri="{9D8B030D-6E8A-4147-A177-3AD203B41FA5}">
                      <a16:colId xmlns:a16="http://schemas.microsoft.com/office/drawing/2014/main" val="1627558564"/>
                    </a:ext>
                  </a:extLst>
                </a:gridCol>
                <a:gridCol w="811185">
                  <a:extLst>
                    <a:ext uri="{9D8B030D-6E8A-4147-A177-3AD203B41FA5}">
                      <a16:colId xmlns:a16="http://schemas.microsoft.com/office/drawing/2014/main" val="2660821174"/>
                    </a:ext>
                  </a:extLst>
                </a:gridCol>
              </a:tblGrid>
              <a:tr h="183515">
                <a:tc rowSpan="3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  <a:r>
                        <a:rPr lang="en-GB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YUV420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</a:t>
                      </a:r>
                      <a:r>
                        <a:rPr lang="en-GB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Intra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0111444"/>
                  </a:ext>
                </a:extLst>
              </a:tr>
              <a:tr h="18351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9423605"/>
                  </a:ext>
                </a:extLst>
              </a:tr>
              <a:tr h="18351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VTM-10.0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T0072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0679289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7350436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4912533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2974843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6804635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8460620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1224590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3317915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-4.65%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308678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1127357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6351812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8335348"/>
                  </a:ext>
                </a:extLst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 smtClean="0"/>
              <a:t>JVET-T0072</a:t>
            </a:r>
            <a:endParaRPr lang="ja-JP" alt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508C27EC-4F0C-4D49-8B47-F42373D5B294}" type="datetime1">
              <a:rPr lang="ja-JP" altLang="en-US" smtClean="0"/>
              <a:t>2020/10/8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9</a:t>
            </a:fld>
            <a:endParaRPr lang="en-US" altLang="ja-JP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3608332"/>
              </p:ext>
            </p:extLst>
          </p:nvPr>
        </p:nvGraphicFramePr>
        <p:xfrm>
          <a:off x="4572000" y="1063892"/>
          <a:ext cx="3289300" cy="2018665"/>
        </p:xfrm>
        <a:graphic>
          <a:graphicData uri="http://schemas.openxmlformats.org/drawingml/2006/table">
            <a:tbl>
              <a:tblPr/>
              <a:tblGrid>
                <a:gridCol w="852546">
                  <a:extLst>
                    <a:ext uri="{9D8B030D-6E8A-4147-A177-3AD203B41FA5}">
                      <a16:colId xmlns:a16="http://schemas.microsoft.com/office/drawing/2014/main" val="631850373"/>
                    </a:ext>
                  </a:extLst>
                </a:gridCol>
                <a:gridCol w="814372">
                  <a:extLst>
                    <a:ext uri="{9D8B030D-6E8A-4147-A177-3AD203B41FA5}">
                      <a16:colId xmlns:a16="http://schemas.microsoft.com/office/drawing/2014/main" val="3432778588"/>
                    </a:ext>
                  </a:extLst>
                </a:gridCol>
                <a:gridCol w="811191">
                  <a:extLst>
                    <a:ext uri="{9D8B030D-6E8A-4147-A177-3AD203B41FA5}">
                      <a16:colId xmlns:a16="http://schemas.microsoft.com/office/drawing/2014/main" val="1381848682"/>
                    </a:ext>
                  </a:extLst>
                </a:gridCol>
                <a:gridCol w="811191">
                  <a:extLst>
                    <a:ext uri="{9D8B030D-6E8A-4147-A177-3AD203B41FA5}">
                      <a16:colId xmlns:a16="http://schemas.microsoft.com/office/drawing/2014/main" val="1906094910"/>
                    </a:ext>
                  </a:extLst>
                </a:gridCol>
              </a:tblGrid>
              <a:tr h="18351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RGB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1183427"/>
                  </a:ext>
                </a:extLst>
              </a:tr>
              <a:tr h="18351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0727633"/>
                  </a:ext>
                </a:extLst>
              </a:tr>
              <a:tr h="18351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VTM-10.0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T0072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7951550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21.7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4837156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7942280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2023181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165586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7700138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3023770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542982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0028042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0206703"/>
              </p:ext>
            </p:extLst>
          </p:nvPr>
        </p:nvGraphicFramePr>
        <p:xfrm>
          <a:off x="4572000" y="3501008"/>
          <a:ext cx="3289300" cy="2018665"/>
        </p:xfrm>
        <a:graphic>
          <a:graphicData uri="http://schemas.openxmlformats.org/drawingml/2006/table">
            <a:tbl>
              <a:tblPr/>
              <a:tblGrid>
                <a:gridCol w="852546">
                  <a:extLst>
                    <a:ext uri="{9D8B030D-6E8A-4147-A177-3AD203B41FA5}">
                      <a16:colId xmlns:a16="http://schemas.microsoft.com/office/drawing/2014/main" val="738650798"/>
                    </a:ext>
                  </a:extLst>
                </a:gridCol>
                <a:gridCol w="814372">
                  <a:extLst>
                    <a:ext uri="{9D8B030D-6E8A-4147-A177-3AD203B41FA5}">
                      <a16:colId xmlns:a16="http://schemas.microsoft.com/office/drawing/2014/main" val="3986071944"/>
                    </a:ext>
                  </a:extLst>
                </a:gridCol>
                <a:gridCol w="811191">
                  <a:extLst>
                    <a:ext uri="{9D8B030D-6E8A-4147-A177-3AD203B41FA5}">
                      <a16:colId xmlns:a16="http://schemas.microsoft.com/office/drawing/2014/main" val="2047612813"/>
                    </a:ext>
                  </a:extLst>
                </a:gridCol>
                <a:gridCol w="811191">
                  <a:extLst>
                    <a:ext uri="{9D8B030D-6E8A-4147-A177-3AD203B41FA5}">
                      <a16:colId xmlns:a16="http://schemas.microsoft.com/office/drawing/2014/main" val="1664414430"/>
                    </a:ext>
                  </a:extLst>
                </a:gridCol>
              </a:tblGrid>
              <a:tr h="18351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1984166"/>
                  </a:ext>
                </a:extLst>
              </a:tr>
              <a:tr h="18351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4125611"/>
                  </a:ext>
                </a:extLst>
              </a:tr>
              <a:tr h="18351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VTM-10.0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T0072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5818438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1016954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2758065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8123668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8614071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6728999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2783699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3945890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8226361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829225" y="4077072"/>
            <a:ext cx="330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For lossless gains are present for 10 bit sources and screen content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485226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BM_Master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Arial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 kumimoji="1" sz="1600" dirty="0" err="1" smtClean="0"/>
        </a:defPPr>
      </a:lstStyle>
      <a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a:style>
    </a:sp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92C8E60515AA84C98623DCB6CA7EDC5" ma:contentTypeVersion="12" ma:contentTypeDescription="Create a new document." ma:contentTypeScope="" ma:versionID="ef0b59d5a1ef86351136cf4ade810983">
  <xsd:schema xmlns:xsd="http://www.w3.org/2001/XMLSchema" xmlns:xs="http://www.w3.org/2001/XMLSchema" xmlns:p="http://schemas.microsoft.com/office/2006/metadata/properties" xmlns:ns2="7b59c312-58c3-4ce3-9529-3c4467a6efef" xmlns:ns3="d0918fc3-219b-4555-953f-57c11515ad88" targetNamespace="http://schemas.microsoft.com/office/2006/metadata/properties" ma:root="true" ma:fieldsID="3f52d59b037b674bb72eaad497da27a8" ns2:_="" ns3:_="">
    <xsd:import namespace="7b59c312-58c3-4ce3-9529-3c4467a6efef"/>
    <xsd:import namespace="d0918fc3-219b-4555-953f-57c11515ad8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59c312-58c3-4ce3-9529-3c4467a6efe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0918fc3-219b-4555-953f-57c11515ad88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d0918fc3-219b-4555-953f-57c11515ad88">
      <UserInfo>
        <DisplayName>Keating, Steve</DisplayName>
        <AccountId>18</AccountId>
        <AccountType/>
      </UserInfo>
      <UserInfo>
        <DisplayName>Sharman, Karl</DisplayName>
        <AccountId>16</AccountId>
        <AccountType/>
      </UserInfo>
    </SharedWithUser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57F6F4B-A6F1-41AC-B3E8-CDD13306DBC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b59c312-58c3-4ce3-9529-3c4467a6efef"/>
    <ds:schemaRef ds:uri="d0918fc3-219b-4555-953f-57c11515ad8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9324A48-67EB-45E6-83D0-C545651EF581}">
  <ds:schemaRefs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d0918fc3-219b-4555-953f-57c11515ad88"/>
    <ds:schemaRef ds:uri="7b59c312-58c3-4ce3-9529-3c4467a6efef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F875EE72-570E-4F2F-822A-B384F5EF816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1488</Words>
  <Application>Microsoft Office PowerPoint</Application>
  <PresentationFormat>On-screen Show (4:3)</PresentationFormat>
  <Paragraphs>476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2" baseType="lpstr">
      <vt:lpstr>Arial Unicode MS</vt:lpstr>
      <vt:lpstr>メイリオ</vt:lpstr>
      <vt:lpstr>ＭＳ Ｐゴシック</vt:lpstr>
      <vt:lpstr>Arial</vt:lpstr>
      <vt:lpstr>Calibri</vt:lpstr>
      <vt:lpstr>HGPｺﾞｼｯｸE</vt:lpstr>
      <vt:lpstr>HGP行書体</vt:lpstr>
      <vt:lpstr>HGP創英角ｺﾞｼｯｸUB</vt:lpstr>
      <vt:lpstr>Lucida Sans</vt:lpstr>
      <vt:lpstr>ＭＳ Ｐ明朝</vt:lpstr>
      <vt:lpstr>GBM_Master</vt:lpstr>
      <vt:lpstr>Rice parameter selection for high bit depths</vt:lpstr>
      <vt:lpstr>Extending the range of Rice parameters in VVC </vt:lpstr>
      <vt:lpstr>Extending the range of Rice parameters in VVC </vt:lpstr>
      <vt:lpstr>Estimating coefficient size</vt:lpstr>
      <vt:lpstr>Deriving the Rice parameter</vt:lpstr>
      <vt:lpstr>Simplification</vt:lpstr>
      <vt:lpstr>Results – 12 and 16 bit vs VTM-10.0</vt:lpstr>
      <vt:lpstr>Results – 10 bit CTC and low QP</vt:lpstr>
      <vt:lpstr>Results – 8 / 10 bit lossless</vt:lpstr>
      <vt:lpstr>Conclusions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2013-10-18T14:36:38Z</dcterms:created>
  <dcterms:modified xsi:type="dcterms:W3CDTF">2020-10-08T16:07:00Z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0x010100592C8E60515AA84C98623DCB6CA7EDC5</vt:lpwstr>
  </property>
</Properties>
</file>