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6"/>
  </p:notesMasterIdLst>
  <p:handoutMasterIdLst>
    <p:handoutMasterId r:id="rId17"/>
  </p:handoutMasterIdLst>
  <p:sldIdLst>
    <p:sldId id="315" r:id="rId5"/>
    <p:sldId id="321" r:id="rId6"/>
    <p:sldId id="322" r:id="rId7"/>
    <p:sldId id="324" r:id="rId8"/>
    <p:sldId id="325" r:id="rId9"/>
    <p:sldId id="328" r:id="rId10"/>
    <p:sldId id="327" r:id="rId11"/>
    <p:sldId id="330" r:id="rId12"/>
    <p:sldId id="331" r:id="rId13"/>
    <p:sldId id="329" r:id="rId14"/>
    <p:sldId id="320" r:id="rId15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EEB9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03" d="100"/>
          <a:sy n="103" d="100"/>
        </p:scale>
        <p:origin x="2268" y="10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2020/10/7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JVET-T0072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21D5FF0A-B22E-451D-A1F0-F12CAE8E1569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JVET-R0351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50DB6231-1B8D-42FD-8152-4156DA001916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22B22C0E-0753-4F14-8276-9B8BF2E15898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JVET-R0351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altLang="ja-JP" sz="2800" b="1" dirty="0" smtClean="0"/>
              <a:t>Rice parameter selection for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JVET-T0072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Conclusions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GB" sz="1800" dirty="0" smtClean="0"/>
              <a:t>The proposed modification removes a restriction on Rice parameters in VTM-10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The modification extends the range of the existing VVC v1 technique</a:t>
            </a:r>
          </a:p>
          <a:p>
            <a:pPr lvl="1"/>
            <a:r>
              <a:rPr lang="en-GB" sz="1600" dirty="0" smtClean="0"/>
              <a:t>Uses a coefficient estimation technique rather than relying on bit depth</a:t>
            </a:r>
          </a:p>
          <a:p>
            <a:pPr lvl="1"/>
            <a:r>
              <a:rPr lang="en-GB" sz="1600" dirty="0" smtClean="0"/>
              <a:t>When coefficients are small, </a:t>
            </a:r>
            <a:r>
              <a:rPr lang="en-GB" sz="1600" smtClean="0"/>
              <a:t>the </a:t>
            </a:r>
            <a:r>
              <a:rPr lang="en-GB" sz="1600" smtClean="0"/>
              <a:t>coding</a:t>
            </a:r>
            <a:r>
              <a:rPr lang="en-GB" sz="1600" smtClean="0"/>
              <a:t> </a:t>
            </a:r>
            <a:r>
              <a:rPr lang="en-GB" sz="1600" dirty="0" smtClean="0"/>
              <a:t>is the same as </a:t>
            </a:r>
            <a:r>
              <a:rPr lang="en-GB" sz="1600" smtClean="0"/>
              <a:t>the </a:t>
            </a:r>
            <a:r>
              <a:rPr lang="en-GB" sz="1600" smtClean="0"/>
              <a:t>VVC v1</a:t>
            </a:r>
            <a:endParaRPr lang="en-GB" sz="1600" dirty="0" smtClean="0"/>
          </a:p>
          <a:p>
            <a:pPr lvl="1"/>
            <a:r>
              <a:rPr lang="en-GB" sz="1600" dirty="0" smtClean="0"/>
              <a:t>Could further be constrained by a flag at the SPS or PPS level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Offers </a:t>
            </a:r>
            <a:r>
              <a:rPr lang="en-GB" sz="1800" dirty="0" err="1" smtClean="0"/>
              <a:t>bd</a:t>
            </a:r>
            <a:r>
              <a:rPr lang="en-GB" sz="1800" dirty="0" smtClean="0"/>
              <a:t>-rate gains when coefficients are larger</a:t>
            </a:r>
          </a:p>
          <a:p>
            <a:pPr lvl="1"/>
            <a:r>
              <a:rPr lang="en-GB" sz="1600" dirty="0" smtClean="0"/>
              <a:t>12 and 16 bit SDR and HDR</a:t>
            </a:r>
          </a:p>
          <a:p>
            <a:pPr lvl="1"/>
            <a:r>
              <a:rPr lang="en-GB" sz="1600" dirty="0" smtClean="0"/>
              <a:t>10 bit below CTC QPs</a:t>
            </a:r>
          </a:p>
          <a:p>
            <a:pPr lvl="1"/>
            <a:r>
              <a:rPr lang="en-GB" sz="1600" dirty="0" smtClean="0"/>
              <a:t>10 bit lossless</a:t>
            </a:r>
          </a:p>
          <a:p>
            <a:pPr lvl="1"/>
            <a:endParaRPr lang="en-GB" sz="1600" dirty="0"/>
          </a:p>
          <a:p>
            <a:r>
              <a:rPr lang="en-GB" sz="1800" dirty="0" smtClean="0"/>
              <a:t>Has no significant effect on </a:t>
            </a:r>
            <a:r>
              <a:rPr lang="en-GB" sz="1800" dirty="0" err="1" smtClean="0"/>
              <a:t>bd</a:t>
            </a:r>
            <a:r>
              <a:rPr lang="en-GB" sz="1800" dirty="0" smtClean="0"/>
              <a:t>-rate when coefficients are small</a:t>
            </a:r>
          </a:p>
          <a:p>
            <a:pPr lvl="1"/>
            <a:r>
              <a:rPr lang="en-GB" sz="1600" dirty="0" smtClean="0"/>
              <a:t>10 bit CTC</a:t>
            </a:r>
          </a:p>
          <a:p>
            <a:pPr lvl="1"/>
            <a:endParaRPr lang="en-GB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608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Extending the range of Rice parameters in VVC 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1800" dirty="0" smtClean="0"/>
              <a:t>In VVC v1 the range of rice parameters that may be selected is restricted:</a:t>
            </a:r>
          </a:p>
          <a:p>
            <a:pPr lvl="1"/>
            <a:r>
              <a:rPr lang="en-CA" sz="1600" dirty="0" smtClean="0"/>
              <a:t>0 -&gt; 3 for regular residual coding (RRC)</a:t>
            </a:r>
          </a:p>
          <a:p>
            <a:pPr lvl="1"/>
            <a:r>
              <a:rPr lang="en-CA" sz="1600" dirty="0" smtClean="0"/>
              <a:t>1 for transform skip residual coding (TSRC)</a:t>
            </a:r>
          </a:p>
          <a:p>
            <a:pPr lvl="1"/>
            <a:endParaRPr lang="en-CA" sz="1600" dirty="0"/>
          </a:p>
          <a:p>
            <a:r>
              <a:rPr lang="en-CA" sz="1800" dirty="0" smtClean="0"/>
              <a:t>This restriction limits the range of residuals that can be encoded efficiently</a:t>
            </a:r>
          </a:p>
          <a:p>
            <a:pPr lvl="1"/>
            <a:endParaRPr lang="en-CA" sz="1600" dirty="0"/>
          </a:p>
          <a:p>
            <a:r>
              <a:rPr lang="en-CA" sz="1800" dirty="0" smtClean="0"/>
              <a:t>For 8 / 10 bit at standard QPs this range is sufficient</a:t>
            </a:r>
          </a:p>
          <a:p>
            <a:pPr lvl="1"/>
            <a:r>
              <a:rPr lang="en-CA" sz="1600" dirty="0" smtClean="0"/>
              <a:t>Not optimal for </a:t>
            </a:r>
            <a:r>
              <a:rPr lang="en-CA" sz="1600" dirty="0" smtClean="0"/>
              <a:t>some 10 bit content at low QPs and </a:t>
            </a:r>
            <a:r>
              <a:rPr lang="en-CA" sz="1600" dirty="0" smtClean="0"/>
              <a:t>lossless</a:t>
            </a:r>
            <a:endParaRPr lang="en-CA" sz="1600" dirty="0" smtClean="0"/>
          </a:p>
          <a:p>
            <a:pPr lvl="1"/>
            <a:endParaRPr lang="en-CA" sz="1600" dirty="0"/>
          </a:p>
          <a:p>
            <a:r>
              <a:rPr lang="en-CA" sz="1800" dirty="0" smtClean="0"/>
              <a:t>For high bit depths the coding becomes more inefficient</a:t>
            </a:r>
          </a:p>
          <a:p>
            <a:pPr lvl="1"/>
            <a:r>
              <a:rPr lang="en-CA" sz="1600" dirty="0" smtClean="0"/>
              <a:t>Dependent on </a:t>
            </a:r>
            <a:r>
              <a:rPr lang="en-CA" sz="1600" dirty="0" smtClean="0"/>
              <a:t>magnitude of residuals</a:t>
            </a:r>
            <a:endParaRPr lang="en-CA" sz="1600" dirty="0" smtClean="0"/>
          </a:p>
          <a:p>
            <a:pPr lvl="2"/>
            <a:r>
              <a:rPr lang="en-CA" sz="1400" dirty="0" smtClean="0"/>
              <a:t>Different types of content e.g. HDR and SDR may have different average </a:t>
            </a:r>
            <a:r>
              <a:rPr lang="en-CA" sz="1400" dirty="0" smtClean="0"/>
              <a:t>residuals</a:t>
            </a:r>
          </a:p>
          <a:p>
            <a:pPr lvl="3"/>
            <a:r>
              <a:rPr lang="en-CA" sz="1200" dirty="0" smtClean="0"/>
              <a:t>Due to tone curves</a:t>
            </a:r>
            <a:endParaRPr lang="en-CA" sz="1200" dirty="0" smtClean="0"/>
          </a:p>
          <a:p>
            <a:pPr lvl="2"/>
            <a:r>
              <a:rPr lang="en-CA" sz="1400" dirty="0"/>
              <a:t>C</a:t>
            </a:r>
            <a:r>
              <a:rPr lang="en-CA" sz="1400" dirty="0" smtClean="0"/>
              <a:t>ontent </a:t>
            </a:r>
            <a:r>
              <a:rPr lang="en-CA" sz="1400" dirty="0" smtClean="0"/>
              <a:t>may not be full </a:t>
            </a:r>
            <a:r>
              <a:rPr lang="en-CA" sz="1400" dirty="0" smtClean="0"/>
              <a:t>range (e.g. medical)</a:t>
            </a:r>
          </a:p>
          <a:p>
            <a:pPr lvl="3"/>
            <a:r>
              <a:rPr lang="en-CA" sz="1200" dirty="0" smtClean="0"/>
              <a:t>All zeros in MSBs</a:t>
            </a:r>
            <a:endParaRPr lang="en-CA" sz="1000" dirty="0" smtClean="0"/>
          </a:p>
          <a:p>
            <a:pPr lvl="1"/>
            <a:endParaRPr lang="en-CA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Extending the range of Rice parameters in VVC 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157328"/>
          </a:xfrm>
        </p:spPr>
        <p:txBody>
          <a:bodyPr/>
          <a:lstStyle/>
          <a:p>
            <a:r>
              <a:rPr lang="en-CA" sz="1800" dirty="0" smtClean="0"/>
              <a:t>Outline of </a:t>
            </a:r>
            <a:r>
              <a:rPr lang="en-CA" sz="1800" dirty="0" smtClean="0"/>
              <a:t>modification</a:t>
            </a:r>
            <a:endParaRPr lang="en-CA" sz="1800" dirty="0" smtClean="0"/>
          </a:p>
          <a:p>
            <a:pPr lvl="1"/>
            <a:r>
              <a:rPr lang="en-CA" sz="1600" dirty="0" smtClean="0"/>
              <a:t>Derive initial Rice parameter by estimating coefficient size </a:t>
            </a:r>
          </a:p>
          <a:p>
            <a:pPr lvl="1"/>
            <a:r>
              <a:rPr lang="en-CA" sz="1600" dirty="0" smtClean="0"/>
              <a:t>Compute scaled sum of local coefficient values</a:t>
            </a:r>
          </a:p>
          <a:p>
            <a:pPr lvl="2"/>
            <a:r>
              <a:rPr lang="en-CA" sz="1400" dirty="0" smtClean="0"/>
              <a:t>Scaling based on derived Rice parameter</a:t>
            </a:r>
          </a:p>
          <a:p>
            <a:pPr lvl="1"/>
            <a:r>
              <a:rPr lang="en-CA" sz="1600" dirty="0" smtClean="0"/>
              <a:t>Select a final Rice parameter using combination of scaled sum and the initial Rice parameter</a:t>
            </a:r>
          </a:p>
          <a:p>
            <a:pPr lvl="1"/>
            <a:endParaRPr lang="en-CA" sz="1600" dirty="0" smtClean="0"/>
          </a:p>
          <a:p>
            <a:r>
              <a:rPr lang="en-CA" sz="1800" dirty="0" smtClean="0"/>
              <a:t>Attributes of new algorithm</a:t>
            </a:r>
            <a:endParaRPr lang="en-CA" sz="1800" dirty="0"/>
          </a:p>
          <a:p>
            <a:pPr lvl="1"/>
            <a:r>
              <a:rPr lang="en-CA" sz="1600" dirty="0" smtClean="0"/>
              <a:t>Adaptive</a:t>
            </a:r>
          </a:p>
          <a:p>
            <a:pPr lvl="2"/>
            <a:r>
              <a:rPr lang="en-CA" sz="1400" dirty="0" smtClean="0"/>
              <a:t>Global - uses previously coded residual coefficients in slice</a:t>
            </a:r>
          </a:p>
          <a:p>
            <a:pPr lvl="2"/>
            <a:r>
              <a:rPr lang="en-CA" sz="1400" dirty="0" smtClean="0"/>
              <a:t>Local – uses adjacent coefficient values</a:t>
            </a:r>
          </a:p>
          <a:p>
            <a:pPr lvl="1"/>
            <a:r>
              <a:rPr lang="en-CA" sz="1600" dirty="0" smtClean="0"/>
              <a:t>No reliance on bit depth</a:t>
            </a:r>
          </a:p>
          <a:p>
            <a:pPr lvl="2"/>
            <a:r>
              <a:rPr lang="en-CA" sz="1400" dirty="0" smtClean="0"/>
              <a:t>No assumptions made on expected coefficient sizes</a:t>
            </a:r>
            <a:endParaRPr lang="en-CA" sz="1400" dirty="0"/>
          </a:p>
          <a:p>
            <a:pPr lvl="1"/>
            <a:r>
              <a:rPr lang="en-CA" sz="1600" dirty="0" smtClean="0"/>
              <a:t>Allows wider range of Rice parameter</a:t>
            </a:r>
            <a:endParaRPr lang="en-CA" sz="1600" dirty="0"/>
          </a:p>
          <a:p>
            <a:pPr lvl="1"/>
            <a:r>
              <a:rPr lang="en-CA" sz="1600" dirty="0" smtClean="0"/>
              <a:t>An extension of </a:t>
            </a:r>
            <a:r>
              <a:rPr lang="en-CA" sz="1600" dirty="0" smtClean="0"/>
              <a:t>VVC </a:t>
            </a:r>
            <a:r>
              <a:rPr lang="en-CA" sz="1600" dirty="0" smtClean="0"/>
              <a:t>v1 </a:t>
            </a:r>
            <a:r>
              <a:rPr lang="en-CA" sz="1600" dirty="0" smtClean="0"/>
              <a:t>technique</a:t>
            </a:r>
            <a:endParaRPr lang="en-CA" sz="1600" dirty="0" smtClean="0"/>
          </a:p>
          <a:p>
            <a:pPr lvl="2"/>
            <a:r>
              <a:rPr lang="en-CA" sz="1400" dirty="0" smtClean="0"/>
              <a:t>8 / 10 bit coding efficiency maintained</a:t>
            </a:r>
            <a:endParaRPr lang="en-CA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7270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Estimating coefficient size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CA" sz="1800" dirty="0" smtClean="0"/>
              <a:t>Based on method from HEVC for computing rice value using array of counters</a:t>
            </a:r>
          </a:p>
          <a:p>
            <a:pPr lvl="1"/>
            <a:r>
              <a:rPr lang="en-CA" sz="1600" dirty="0" smtClean="0"/>
              <a:t>Each counter can be mapped to a Rice parameter which represents latest estimate</a:t>
            </a:r>
          </a:p>
          <a:p>
            <a:pPr lvl="1"/>
            <a:r>
              <a:rPr lang="en-CA" sz="1600" dirty="0" smtClean="0"/>
              <a:t>For </a:t>
            </a:r>
            <a:r>
              <a:rPr lang="en-CA" sz="1600" dirty="0" smtClean="0"/>
              <a:t>each non-zero coefficient </a:t>
            </a:r>
            <a:r>
              <a:rPr lang="en-CA" sz="1600" dirty="0" smtClean="0"/>
              <a:t>coded one counter is updated as follows:</a:t>
            </a:r>
          </a:p>
          <a:p>
            <a:pPr lvl="1"/>
            <a:endParaRPr lang="en-CA" sz="1600" dirty="0" smtClean="0"/>
          </a:p>
          <a:p>
            <a:pPr marL="800100" lvl="2" indent="0">
              <a:buNone/>
            </a:pPr>
            <a:r>
              <a:rPr lang="en-GB" sz="1200" i="1" dirty="0"/>
              <a:t>if (abs(value) &gt; 0) {    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</a:t>
            </a:r>
            <a:r>
              <a:rPr lang="en-GB" sz="1200" i="1" dirty="0" err="1" smtClean="0"/>
              <a:t>idx</a:t>
            </a:r>
            <a:r>
              <a:rPr lang="en-GB" sz="1200" i="1" dirty="0" smtClean="0"/>
              <a:t> </a:t>
            </a:r>
            <a:r>
              <a:rPr lang="en-GB" sz="1200" i="1" dirty="0"/>
              <a:t>= </a:t>
            </a:r>
            <a:r>
              <a:rPr lang="en-GB" sz="1200" i="1" dirty="0" err="1"/>
              <a:t>calcIndex</a:t>
            </a:r>
            <a:r>
              <a:rPr lang="en-GB" sz="1200" i="1" dirty="0"/>
              <a:t>(</a:t>
            </a:r>
            <a:r>
              <a:rPr lang="en-GB" sz="1200" i="1" dirty="0" err="1"/>
              <a:t>isTS</a:t>
            </a:r>
            <a:r>
              <a:rPr lang="en-GB" sz="1200" i="1" dirty="0"/>
              <a:t>, </a:t>
            </a:r>
            <a:r>
              <a:rPr lang="en-GB" sz="1200" i="1" dirty="0" err="1"/>
              <a:t>scanPos</a:t>
            </a:r>
            <a:r>
              <a:rPr lang="en-GB" sz="1200" i="1" dirty="0"/>
              <a:t>);    	</a:t>
            </a:r>
            <a:r>
              <a:rPr lang="en-GB" sz="1200" i="1" dirty="0" smtClean="0"/>
              <a:t>      // index into the counters based on coefficient position and type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/>
              <a:t> </a:t>
            </a:r>
            <a:r>
              <a:rPr lang="en-GB" sz="1200" i="1" dirty="0" smtClean="0"/>
              <a:t>   count </a:t>
            </a:r>
            <a:r>
              <a:rPr lang="en-GB" sz="1200" i="1" dirty="0"/>
              <a:t>= </a:t>
            </a:r>
            <a:r>
              <a:rPr lang="en-GB" sz="1200" i="1" dirty="0" err="1"/>
              <a:t>riceCount</a:t>
            </a:r>
            <a:r>
              <a:rPr lang="en-GB" sz="1200" i="1" dirty="0"/>
              <a:t>[component][</a:t>
            </a:r>
            <a:r>
              <a:rPr lang="en-GB" sz="1200" i="1" dirty="0" err="1"/>
              <a:t>idx</a:t>
            </a:r>
            <a:r>
              <a:rPr lang="en-GB" sz="1200" i="1" dirty="0"/>
              <a:t>];	</a:t>
            </a:r>
            <a:r>
              <a:rPr lang="en-GB" sz="1200" i="1" dirty="0" smtClean="0"/>
              <a:t>  </a:t>
            </a:r>
            <a:r>
              <a:rPr lang="en-GB" sz="1200" i="1" dirty="0"/>
              <a:t> </a:t>
            </a:r>
            <a:r>
              <a:rPr lang="en-GB" sz="1200" i="1" dirty="0" smtClean="0"/>
              <a:t>   // </a:t>
            </a:r>
            <a:r>
              <a:rPr lang="en-GB" sz="1200" i="1" dirty="0" err="1"/>
              <a:t>riceCount</a:t>
            </a:r>
            <a:r>
              <a:rPr lang="en-GB" sz="1200" i="1" dirty="0"/>
              <a:t> is </a:t>
            </a:r>
            <a:r>
              <a:rPr lang="en-GB" sz="1200" i="1" dirty="0" smtClean="0"/>
              <a:t>the counter array, </a:t>
            </a:r>
            <a:r>
              <a:rPr lang="en-GB" sz="1200" i="1" dirty="0"/>
              <a:t>reset to 0 for each slice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rice </a:t>
            </a:r>
            <a:r>
              <a:rPr lang="en-GB" sz="1200" i="1" dirty="0"/>
              <a:t>= count &gt;&gt; 4</a:t>
            </a:r>
            <a:r>
              <a:rPr lang="en-GB" sz="1200" i="1" dirty="0" smtClean="0"/>
              <a:t>;</a:t>
            </a:r>
            <a:r>
              <a:rPr lang="en-GB" sz="1200" i="1" dirty="0"/>
              <a:t>	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/>
              <a:t> </a:t>
            </a:r>
            <a:r>
              <a:rPr lang="en-GB" sz="1200" i="1" dirty="0" smtClean="0"/>
              <a:t>   if </a:t>
            </a:r>
            <a:r>
              <a:rPr lang="en-GB" sz="1200" i="1" dirty="0"/>
              <a:t>(abs(value) &gt;= (3 &lt;&lt; rice)) </a:t>
            </a:r>
            <a:r>
              <a:rPr lang="en-GB" sz="1200" i="1" dirty="0" smtClean="0"/>
              <a:t>{     </a:t>
            </a:r>
            <a:r>
              <a:rPr lang="en-GB" sz="1200" i="1" dirty="0"/>
              <a:t>	</a:t>
            </a:r>
            <a:r>
              <a:rPr lang="en-GB" sz="1200" i="1" dirty="0" smtClean="0"/>
              <a:t>      // </a:t>
            </a:r>
            <a:r>
              <a:rPr lang="en-GB" sz="1200" i="1" dirty="0"/>
              <a:t>value larger than expected </a:t>
            </a:r>
            <a:r>
              <a:rPr lang="en-GB" sz="1200" i="1" dirty="0" smtClean="0"/>
              <a:t>range so increase count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    count </a:t>
            </a:r>
            <a:r>
              <a:rPr lang="en-GB" sz="1200" i="1" dirty="0"/>
              <a:t>+= 4</a:t>
            </a:r>
            <a:r>
              <a:rPr lang="en-GB" sz="1200" i="1" dirty="0" smtClean="0"/>
              <a:t>;    </a:t>
            </a:r>
            <a:r>
              <a:rPr lang="en-GB" sz="1200" i="1" dirty="0"/>
              <a:t>					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/>
              <a:t> </a:t>
            </a:r>
            <a:r>
              <a:rPr lang="en-GB" sz="1200" i="1" dirty="0" smtClean="0"/>
              <a:t>   } </a:t>
            </a:r>
            <a:r>
              <a:rPr lang="en-GB" sz="1200" i="1" dirty="0"/>
              <a:t>else if ((abs(value) &lt;&lt; 1) &lt; (1 &lt;&lt; rice)) {    </a:t>
            </a:r>
            <a:r>
              <a:rPr lang="en-GB" sz="1200" i="1" dirty="0" smtClean="0"/>
              <a:t>// </a:t>
            </a:r>
            <a:r>
              <a:rPr lang="en-GB" sz="1200" i="1" dirty="0"/>
              <a:t>value smaller than expected </a:t>
            </a:r>
            <a:r>
              <a:rPr lang="en-GB" sz="1200" i="1" dirty="0" smtClean="0"/>
              <a:t>range so decrease count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    count </a:t>
            </a:r>
            <a:r>
              <a:rPr lang="en-GB" sz="1200" i="1" dirty="0"/>
              <a:t>= </a:t>
            </a:r>
            <a:r>
              <a:rPr lang="en-GB" sz="1200" i="1" dirty="0" smtClean="0"/>
              <a:t>Max(0</a:t>
            </a:r>
            <a:r>
              <a:rPr lang="en-GB" sz="1200" i="1" dirty="0"/>
              <a:t>, count - </a:t>
            </a:r>
            <a:r>
              <a:rPr lang="en-GB" sz="1200" i="1" dirty="0" smtClean="0"/>
              <a:t>1);</a:t>
            </a:r>
            <a:r>
              <a:rPr lang="en-GB" sz="1200" i="1" dirty="0"/>
              <a:t>		</a:t>
            </a:r>
            <a:r>
              <a:rPr lang="en-GB" sz="1200" i="1" dirty="0" smtClean="0"/>
              <a:t>    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    }  </a:t>
            </a:r>
            <a:endParaRPr lang="en-GB" sz="1200" dirty="0"/>
          </a:p>
          <a:p>
            <a:pPr marL="800100" lvl="2" indent="0">
              <a:buNone/>
            </a:pPr>
            <a:r>
              <a:rPr lang="en-GB" sz="1200" i="1" dirty="0" smtClean="0"/>
              <a:t>}</a:t>
            </a:r>
          </a:p>
          <a:p>
            <a:pPr marL="571500" lvl="1" indent="-171450"/>
            <a:endParaRPr lang="en-GB" sz="1400" i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252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Deriving the Rice parameter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GB" sz="1800" dirty="0"/>
              <a:t>Initial rice value is computed for every coded coefficient</a:t>
            </a:r>
          </a:p>
          <a:p>
            <a:pPr marL="57150" indent="0">
              <a:buNone/>
            </a:pPr>
            <a:r>
              <a:rPr lang="en-GB" sz="1200" i="1" dirty="0"/>
              <a:t>	</a:t>
            </a:r>
            <a:r>
              <a:rPr lang="en-GB" sz="1400" i="1" dirty="0"/>
              <a:t>rice = </a:t>
            </a:r>
            <a:r>
              <a:rPr lang="en-GB" sz="1400" i="1" dirty="0" err="1"/>
              <a:t>riceCount</a:t>
            </a:r>
            <a:r>
              <a:rPr lang="en-GB" sz="1400" i="1" dirty="0"/>
              <a:t>[component][</a:t>
            </a:r>
            <a:r>
              <a:rPr lang="en-GB" sz="1400" i="1" dirty="0" err="1"/>
              <a:t>idx</a:t>
            </a:r>
            <a:r>
              <a:rPr lang="en-GB" sz="1400" i="1" dirty="0"/>
              <a:t>] &gt;&gt; 4</a:t>
            </a:r>
            <a:r>
              <a:rPr lang="en-GB" sz="1400" i="1" dirty="0" smtClean="0"/>
              <a:t>;</a:t>
            </a:r>
          </a:p>
          <a:p>
            <a:pPr marL="57150" indent="0">
              <a:buNone/>
            </a:pPr>
            <a:endParaRPr lang="en-GB" sz="1200" i="1" dirty="0"/>
          </a:p>
          <a:p>
            <a:r>
              <a:rPr lang="en-GB" sz="1800" i="1" dirty="0" err="1"/>
              <a:t>s</a:t>
            </a:r>
            <a:r>
              <a:rPr lang="en-GB" sz="1800" i="1" dirty="0" err="1" smtClean="0"/>
              <a:t>caIing</a:t>
            </a:r>
            <a:r>
              <a:rPr lang="en-GB" sz="1800" dirty="0" smtClean="0"/>
              <a:t> </a:t>
            </a:r>
            <a:r>
              <a:rPr lang="en-GB" sz="1800" dirty="0"/>
              <a:t>(a shift) is computed from this initial Rice </a:t>
            </a:r>
            <a:r>
              <a:rPr lang="en-GB" sz="1800" dirty="0" smtClean="0"/>
              <a:t>value</a:t>
            </a:r>
          </a:p>
          <a:p>
            <a:pPr lvl="1"/>
            <a:r>
              <a:rPr lang="en-GB" sz="1600" dirty="0" smtClean="0"/>
              <a:t>If </a:t>
            </a:r>
            <a:r>
              <a:rPr lang="en-GB" sz="1600" i="1" dirty="0" smtClean="0"/>
              <a:t>rice</a:t>
            </a:r>
            <a:r>
              <a:rPr lang="en-GB" sz="1600" dirty="0" smtClean="0"/>
              <a:t> is less than 3, </a:t>
            </a:r>
            <a:r>
              <a:rPr lang="en-GB" sz="1600" i="1" dirty="0" smtClean="0"/>
              <a:t>scaling</a:t>
            </a:r>
            <a:r>
              <a:rPr lang="en-GB" sz="1600" dirty="0" smtClean="0"/>
              <a:t> is 0 and coding will be same as VVC v1</a:t>
            </a:r>
            <a:endParaRPr lang="en-GB" sz="1600" dirty="0"/>
          </a:p>
          <a:p>
            <a:pPr marL="914400" lvl="2" indent="0">
              <a:buNone/>
            </a:pPr>
            <a:r>
              <a:rPr lang="en-CA" sz="1400" i="1" dirty="0" smtClean="0"/>
              <a:t>scaling </a:t>
            </a:r>
            <a:r>
              <a:rPr lang="en-CA" sz="1400" i="1" dirty="0"/>
              <a:t>= Max( 0, rice – 2 ) </a:t>
            </a:r>
            <a:endParaRPr lang="en-CA" sz="1400" i="1" dirty="0" smtClean="0"/>
          </a:p>
          <a:p>
            <a:pPr marL="914400" lvl="2" indent="0">
              <a:buNone/>
            </a:pPr>
            <a:endParaRPr lang="en-CA" sz="1200" i="1" dirty="0"/>
          </a:p>
          <a:p>
            <a:r>
              <a:rPr lang="en-CA" sz="1800" dirty="0" smtClean="0"/>
              <a:t>Compute the scaled and clipped sum of 5 previously coded local coefficients</a:t>
            </a:r>
          </a:p>
          <a:p>
            <a:pPr lvl="1"/>
            <a:r>
              <a:rPr lang="en-CA" sz="1600" dirty="0" smtClean="0"/>
              <a:t>Identical to VVC v1 but with added scaling </a:t>
            </a:r>
          </a:p>
          <a:p>
            <a:pPr marL="914400" lvl="2" indent="0">
              <a:buNone/>
            </a:pPr>
            <a:r>
              <a:rPr lang="en-GB" sz="1400" i="1" dirty="0" err="1">
                <a:latin typeface="Arial" panose="020B0604020202020204" pitchFamily="34" charset="0"/>
              </a:rPr>
              <a:t>locSumAbs</a:t>
            </a:r>
            <a:r>
              <a:rPr lang="en-GB" sz="1400" i="1" dirty="0">
                <a:latin typeface="Arial" panose="020B0604020202020204" pitchFamily="34" charset="0"/>
              </a:rPr>
              <a:t> = Clip3( 0, 31, ( </a:t>
            </a:r>
            <a:r>
              <a:rPr lang="en-GB" sz="1400" i="1" dirty="0" err="1">
                <a:latin typeface="Arial" panose="020B0604020202020204" pitchFamily="34" charset="0"/>
              </a:rPr>
              <a:t>locSumAbs</a:t>
            </a:r>
            <a:r>
              <a:rPr lang="en-GB" sz="1400" i="1" dirty="0">
                <a:latin typeface="Arial" panose="020B0604020202020204" pitchFamily="34" charset="0"/>
              </a:rPr>
              <a:t> − </a:t>
            </a:r>
            <a:r>
              <a:rPr lang="en-GB" sz="1400" i="1" dirty="0" err="1">
                <a:latin typeface="Arial" panose="020B0604020202020204" pitchFamily="34" charset="0"/>
              </a:rPr>
              <a:t>baseLevel</a:t>
            </a:r>
            <a:r>
              <a:rPr lang="en-GB" sz="1400" i="1" dirty="0">
                <a:latin typeface="Arial" panose="020B0604020202020204" pitchFamily="34" charset="0"/>
              </a:rPr>
              <a:t> * 5 ) &gt;&gt; </a:t>
            </a:r>
            <a:r>
              <a:rPr lang="en-GB" sz="1400" i="1" dirty="0" smtClean="0">
                <a:latin typeface="Arial" panose="020B0604020202020204" pitchFamily="34" charset="0"/>
              </a:rPr>
              <a:t>scaling )</a:t>
            </a:r>
          </a:p>
          <a:p>
            <a:pPr lvl="1"/>
            <a:r>
              <a:rPr lang="en-GB" sz="1600" dirty="0" smtClean="0">
                <a:latin typeface="Arial" panose="020B0604020202020204" pitchFamily="34" charset="0"/>
              </a:rPr>
              <a:t>Note for TSRC, 5 previously coded local coefficients to the top left are used</a:t>
            </a:r>
          </a:p>
          <a:p>
            <a:pPr marL="914400" lvl="2" indent="0">
              <a:buNone/>
            </a:pPr>
            <a:endParaRPr lang="en-GB" sz="1400" i="1" dirty="0" smtClean="0">
              <a:latin typeface="Arial" panose="020B0604020202020204" pitchFamily="34" charset="0"/>
            </a:endParaRPr>
          </a:p>
          <a:p>
            <a:r>
              <a:rPr lang="en-CA" sz="1800" dirty="0" smtClean="0"/>
              <a:t>Select the Rice parameter</a:t>
            </a:r>
            <a:endParaRPr lang="en-CA" sz="1800" dirty="0"/>
          </a:p>
          <a:p>
            <a:pPr lvl="1"/>
            <a:r>
              <a:rPr lang="en-CA" sz="1600" dirty="0" smtClean="0"/>
              <a:t>VVC </a:t>
            </a:r>
            <a:r>
              <a:rPr lang="en-CA" sz="1600" dirty="0"/>
              <a:t>v1 </a:t>
            </a:r>
            <a:r>
              <a:rPr lang="en-CA" sz="1600" dirty="0" smtClean="0"/>
              <a:t>with </a:t>
            </a:r>
            <a:r>
              <a:rPr lang="en-CA" sz="1600" dirty="0" smtClean="0"/>
              <a:t>addition of scaling to </a:t>
            </a:r>
            <a:r>
              <a:rPr lang="en-CA" sz="1600" dirty="0" smtClean="0"/>
              <a:t>normalize </a:t>
            </a:r>
            <a:r>
              <a:rPr lang="en-CA" sz="1600" dirty="0" smtClean="0"/>
              <a:t>result</a:t>
            </a:r>
            <a:endParaRPr lang="en-CA" sz="1600" dirty="0"/>
          </a:p>
          <a:p>
            <a:pPr marL="914400" lvl="2" indent="0">
              <a:buNone/>
            </a:pPr>
            <a:r>
              <a:rPr lang="en-GB" sz="1400" i="1" dirty="0" smtClean="0"/>
              <a:t>rice </a:t>
            </a:r>
            <a:r>
              <a:rPr lang="en-GB" sz="1400" i="1" dirty="0"/>
              <a:t>= </a:t>
            </a:r>
            <a:r>
              <a:rPr lang="en-GB" sz="1400" i="1" dirty="0" err="1"/>
              <a:t>g_auiGoRiceParsCoeff</a:t>
            </a:r>
            <a:r>
              <a:rPr lang="en-GB" sz="1400" i="1" dirty="0"/>
              <a:t>[</a:t>
            </a:r>
            <a:r>
              <a:rPr lang="en-GB" sz="1400" i="1" dirty="0" err="1"/>
              <a:t>idx</a:t>
            </a:r>
            <a:r>
              <a:rPr lang="en-GB" sz="1400" i="1" dirty="0"/>
              <a:t>] + </a:t>
            </a:r>
            <a:r>
              <a:rPr lang="en-GB" sz="1400" i="1" dirty="0" smtClean="0"/>
              <a:t>scaling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465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Simplification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157328"/>
          </a:xfrm>
        </p:spPr>
        <p:txBody>
          <a:bodyPr/>
          <a:lstStyle/>
          <a:p>
            <a:r>
              <a:rPr lang="en-GB" sz="1800" dirty="0" smtClean="0"/>
              <a:t>The </a:t>
            </a:r>
            <a:r>
              <a:rPr lang="en-GB" sz="1800" dirty="0" smtClean="0"/>
              <a:t>modification as described might </a:t>
            </a:r>
            <a:r>
              <a:rPr lang="en-GB" sz="1800" dirty="0" smtClean="0"/>
              <a:t>introduce a latency </a:t>
            </a:r>
          </a:p>
          <a:p>
            <a:pPr lvl="1"/>
            <a:r>
              <a:rPr lang="en-GB" sz="1600" dirty="0" smtClean="0"/>
              <a:t>The coding of a coefficient depends on the state of a counter which </a:t>
            </a:r>
            <a:r>
              <a:rPr lang="en-GB" sz="1600" dirty="0" smtClean="0"/>
              <a:t>may be</a:t>
            </a:r>
            <a:r>
              <a:rPr lang="en-GB" sz="1600" dirty="0" smtClean="0"/>
              <a:t> </a:t>
            </a:r>
            <a:r>
              <a:rPr lang="en-GB" sz="1600" dirty="0" smtClean="0"/>
              <a:t>updated by the previously coded coefficient</a:t>
            </a:r>
          </a:p>
          <a:p>
            <a:pPr lvl="1"/>
            <a:r>
              <a:rPr lang="en-GB" sz="1600" dirty="0" smtClean="0"/>
              <a:t>Prevents </a:t>
            </a:r>
            <a:r>
              <a:rPr lang="en-GB" sz="1600" dirty="0" smtClean="0"/>
              <a:t>parallelization of coefficients coding</a:t>
            </a:r>
            <a:endParaRPr lang="en-GB" sz="1600" dirty="0" smtClean="0"/>
          </a:p>
          <a:p>
            <a:pPr lvl="1"/>
            <a:endParaRPr lang="en-GB" sz="1600" dirty="0"/>
          </a:p>
          <a:p>
            <a:r>
              <a:rPr lang="en-GB" sz="1800" dirty="0" smtClean="0"/>
              <a:t>Suggested fix is to copy the state of </a:t>
            </a:r>
            <a:r>
              <a:rPr lang="en-GB" sz="1800" i="1" dirty="0" err="1" smtClean="0"/>
              <a:t>riceCount</a:t>
            </a:r>
            <a:r>
              <a:rPr lang="en-GB" sz="1800" dirty="0" smtClean="0"/>
              <a:t> at the beginning of a sub-block</a:t>
            </a:r>
          </a:p>
          <a:p>
            <a:pPr lvl="1"/>
            <a:r>
              <a:rPr lang="en-GB" sz="1600" dirty="0" smtClean="0"/>
              <a:t>Use this copy when evaluating the value of </a:t>
            </a:r>
            <a:r>
              <a:rPr lang="en-GB" sz="1600" i="1" dirty="0" smtClean="0"/>
              <a:t>rice</a:t>
            </a:r>
          </a:p>
          <a:p>
            <a:pPr lvl="1"/>
            <a:r>
              <a:rPr lang="en-GB" sz="1600" dirty="0" smtClean="0"/>
              <a:t>Still increment / decrement </a:t>
            </a:r>
            <a:r>
              <a:rPr lang="en-GB" sz="1600" i="1" dirty="0" err="1" smtClean="0"/>
              <a:t>riceCount</a:t>
            </a:r>
            <a:r>
              <a:rPr lang="en-GB" sz="1600" dirty="0" smtClean="0"/>
              <a:t> when required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An alternative formulation of the simplification could be considered which uses the copied value for coding but not in the estimation phase.</a:t>
            </a:r>
          </a:p>
          <a:p>
            <a:endParaRPr lang="en-GB" sz="1800" dirty="0" smtClean="0"/>
          </a:p>
          <a:p>
            <a:r>
              <a:rPr lang="en-GB" sz="1800" dirty="0" smtClean="0"/>
              <a:t>Results for the simplification are included in the contribution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01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Results – 12 and 16 bit vs VTM-10.0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368327"/>
              </p:ext>
            </p:extLst>
          </p:nvPr>
        </p:nvGraphicFramePr>
        <p:xfrm>
          <a:off x="467544" y="1488029"/>
          <a:ext cx="4076727" cy="1609725"/>
        </p:xfrm>
        <a:graphic>
          <a:graphicData uri="http://schemas.openxmlformats.org/drawingml/2006/table">
            <a:tbl>
              <a:tblPr/>
              <a:tblGrid>
                <a:gridCol w="707487">
                  <a:extLst>
                    <a:ext uri="{9D8B030D-6E8A-4147-A177-3AD203B41FA5}">
                      <a16:colId xmlns:a16="http://schemas.microsoft.com/office/drawing/2014/main" val="248850372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8758342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85403571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59760937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76644679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526371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AI-12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32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164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695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749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726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205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214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480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33714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720367"/>
              </p:ext>
            </p:extLst>
          </p:nvPr>
        </p:nvGraphicFramePr>
        <p:xfrm>
          <a:off x="4788024" y="1488029"/>
          <a:ext cx="4003650" cy="1609725"/>
        </p:xfrm>
        <a:graphic>
          <a:graphicData uri="http://schemas.openxmlformats.org/drawingml/2006/table">
            <a:tbl>
              <a:tblPr/>
              <a:tblGrid>
                <a:gridCol w="634410">
                  <a:extLst>
                    <a:ext uri="{9D8B030D-6E8A-4147-A177-3AD203B41FA5}">
                      <a16:colId xmlns:a16="http://schemas.microsoft.com/office/drawing/2014/main" val="33171955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9757689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4599234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998644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469312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713926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AI-16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2629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69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821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685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407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59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51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597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2221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41377" y="5339877"/>
            <a:ext cx="72714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Under test conditions defined in JVET-T0047 with extended precision disabled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21498" y="5678431"/>
            <a:ext cx="624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Timings for SVT unreliable due to background operations on cluster</a:t>
            </a:r>
            <a:endParaRPr lang="en-GB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576000" y="3861048"/>
            <a:ext cx="5711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Gains over VTM-10.0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12-bit (where VTM-10.0 typically outperforms HM-16.22)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16 bit (where HM-16.22 typically outperforms VTM-10.0)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2851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Results – 10 bit CTC and low QP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909129"/>
              </p:ext>
            </p:extLst>
          </p:nvPr>
        </p:nvGraphicFramePr>
        <p:xfrm>
          <a:off x="1936549" y="3659362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26106006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83708494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3452551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329372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53167428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636184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- low QP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3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41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17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758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749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774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783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051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072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193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625971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393062"/>
              </p:ext>
            </p:extLst>
          </p:nvPr>
        </p:nvGraphicFramePr>
        <p:xfrm>
          <a:off x="1618001" y="1231804"/>
          <a:ext cx="5079997" cy="1781175"/>
        </p:xfrm>
        <a:graphic>
          <a:graphicData uri="http://schemas.openxmlformats.org/drawingml/2006/table">
            <a:tbl>
              <a:tblPr/>
              <a:tblGrid>
                <a:gridCol w="1037509">
                  <a:extLst>
                    <a:ext uri="{9D8B030D-6E8A-4147-A177-3AD203B41FA5}">
                      <a16:colId xmlns:a16="http://schemas.microsoft.com/office/drawing/2014/main" val="3799424907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704533358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981578166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589255295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62378082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942899803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95178777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- CTC 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25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519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13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01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526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125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709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354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597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43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8881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77022" y="3121655"/>
            <a:ext cx="45619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For CTC the effect of the modification is minimal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1945523" y="5639690"/>
            <a:ext cx="4424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For </a:t>
            </a:r>
            <a:r>
              <a:rPr lang="en-GB" sz="1600" dirty="0" smtClean="0"/>
              <a:t>low QP there are </a:t>
            </a:r>
            <a:r>
              <a:rPr lang="en-GB" sz="1600" dirty="0" smtClean="0"/>
              <a:t>gains </a:t>
            </a:r>
            <a:r>
              <a:rPr lang="en-GB" sz="1600" dirty="0" smtClean="0"/>
              <a:t>for screen content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3232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400" dirty="0" smtClean="0"/>
              <a:t>Results – 8 / 10 bit lossless</a:t>
            </a:r>
            <a:endParaRPr lang="en-GB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3763629"/>
              </p:ext>
            </p:extLst>
          </p:nvPr>
        </p:nvGraphicFramePr>
        <p:xfrm>
          <a:off x="829225" y="1052736"/>
          <a:ext cx="3302000" cy="2569210"/>
        </p:xfrm>
        <a:graphic>
          <a:graphicData uri="http://schemas.openxmlformats.org/drawingml/2006/table">
            <a:tbl>
              <a:tblPr/>
              <a:tblGrid>
                <a:gridCol w="865264">
                  <a:extLst>
                    <a:ext uri="{9D8B030D-6E8A-4147-A177-3AD203B41FA5}">
                      <a16:colId xmlns:a16="http://schemas.microsoft.com/office/drawing/2014/main" val="3734816429"/>
                    </a:ext>
                  </a:extLst>
                </a:gridCol>
                <a:gridCol w="814366">
                  <a:extLst>
                    <a:ext uri="{9D8B030D-6E8A-4147-A177-3AD203B41FA5}">
                      <a16:colId xmlns:a16="http://schemas.microsoft.com/office/drawing/2014/main" val="3680485253"/>
                    </a:ext>
                  </a:extLst>
                </a:gridCol>
                <a:gridCol w="811185">
                  <a:extLst>
                    <a:ext uri="{9D8B030D-6E8A-4147-A177-3AD203B41FA5}">
                      <a16:colId xmlns:a16="http://schemas.microsoft.com/office/drawing/2014/main" val="1627558564"/>
                    </a:ext>
                  </a:extLst>
                </a:gridCol>
                <a:gridCol w="811185">
                  <a:extLst>
                    <a:ext uri="{9D8B030D-6E8A-4147-A177-3AD203B41FA5}">
                      <a16:colId xmlns:a16="http://schemas.microsoft.com/office/drawing/2014/main" val="2660821174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YUV420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Intra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111444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423605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VTM-10.0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T0072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67928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35043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91253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97484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80463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46062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22459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31791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0867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12735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35181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335348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JVET-T0072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608332"/>
              </p:ext>
            </p:extLst>
          </p:nvPr>
        </p:nvGraphicFramePr>
        <p:xfrm>
          <a:off x="4572000" y="1063892"/>
          <a:ext cx="3289300" cy="2018665"/>
        </p:xfrm>
        <a:graphic>
          <a:graphicData uri="http://schemas.openxmlformats.org/drawingml/2006/table">
            <a:tbl>
              <a:tblPr/>
              <a:tblGrid>
                <a:gridCol w="852546">
                  <a:extLst>
                    <a:ext uri="{9D8B030D-6E8A-4147-A177-3AD203B41FA5}">
                      <a16:colId xmlns:a16="http://schemas.microsoft.com/office/drawing/2014/main" val="631850373"/>
                    </a:ext>
                  </a:extLst>
                </a:gridCol>
                <a:gridCol w="814372">
                  <a:extLst>
                    <a:ext uri="{9D8B030D-6E8A-4147-A177-3AD203B41FA5}">
                      <a16:colId xmlns:a16="http://schemas.microsoft.com/office/drawing/2014/main" val="3432778588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1381848682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1906094910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183427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727633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VTM-10.0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T0072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95155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83715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94228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02318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6558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70013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02377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54298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02804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06703"/>
              </p:ext>
            </p:extLst>
          </p:nvPr>
        </p:nvGraphicFramePr>
        <p:xfrm>
          <a:off x="4572000" y="3501008"/>
          <a:ext cx="3289300" cy="2018665"/>
        </p:xfrm>
        <a:graphic>
          <a:graphicData uri="http://schemas.openxmlformats.org/drawingml/2006/table">
            <a:tbl>
              <a:tblPr/>
              <a:tblGrid>
                <a:gridCol w="852546">
                  <a:extLst>
                    <a:ext uri="{9D8B030D-6E8A-4147-A177-3AD203B41FA5}">
                      <a16:colId xmlns:a16="http://schemas.microsoft.com/office/drawing/2014/main" val="738650798"/>
                    </a:ext>
                  </a:extLst>
                </a:gridCol>
                <a:gridCol w="814372">
                  <a:extLst>
                    <a:ext uri="{9D8B030D-6E8A-4147-A177-3AD203B41FA5}">
                      <a16:colId xmlns:a16="http://schemas.microsoft.com/office/drawing/2014/main" val="3986071944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2047612813"/>
                    </a:ext>
                  </a:extLst>
                </a:gridCol>
                <a:gridCol w="811191">
                  <a:extLst>
                    <a:ext uri="{9D8B030D-6E8A-4147-A177-3AD203B41FA5}">
                      <a16:colId xmlns:a16="http://schemas.microsoft.com/office/drawing/2014/main" val="1664414430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984166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125611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VTM-10.0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T0072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81843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01695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75806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12366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61407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72899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8369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94589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22636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9225" y="4077072"/>
            <a:ext cx="330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For lossless </a:t>
            </a:r>
            <a:r>
              <a:rPr lang="en-GB" sz="1600" dirty="0" smtClean="0"/>
              <a:t>gains </a:t>
            </a:r>
            <a:r>
              <a:rPr lang="en-GB" sz="1600" dirty="0" smtClean="0"/>
              <a:t>are present for 10 bit sources and screen content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52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2" ma:contentTypeDescription="Create a new document." ma:contentTypeScope="" ma:versionID="ef0b59d5a1ef86351136cf4ade810983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3f52d59b037b674bb72eaad497da27a8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918fc3-219b-4555-953f-57c11515ad88">
      <UserInfo>
        <DisplayName>Keating, Steve</DisplayName>
        <AccountId>18</AccountId>
        <AccountType/>
      </UserInfo>
      <UserInfo>
        <DisplayName>Sharman, Karl</DisplayName>
        <AccountId>16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57F6F4B-A6F1-41AC-B3E8-CDD13306DB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75EE72-570E-4F2F-822A-B384F5EF81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324A48-67EB-45E6-83D0-C545651EF58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d0918fc3-219b-4555-953f-57c11515ad88"/>
    <ds:schemaRef ds:uri="7b59c312-58c3-4ce3-9529-3c4467a6efef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1477</Words>
  <Application>Microsoft Office PowerPoint</Application>
  <PresentationFormat>On-screen Show (4:3)</PresentationFormat>
  <Paragraphs>474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 Unicode MS</vt:lpstr>
      <vt:lpstr>メイリオ</vt:lpstr>
      <vt:lpstr>ＭＳ Ｐゴシック</vt:lpstr>
      <vt:lpstr>Arial</vt:lpstr>
      <vt:lpstr>Calibri</vt:lpstr>
      <vt:lpstr>HGPｺﾞｼｯｸE</vt:lpstr>
      <vt:lpstr>HGP行書体</vt:lpstr>
      <vt:lpstr>HGP創英角ｺﾞｼｯｸUB</vt:lpstr>
      <vt:lpstr>Lucida Sans</vt:lpstr>
      <vt:lpstr>ＭＳ Ｐ明朝</vt:lpstr>
      <vt:lpstr>GBM_Master</vt:lpstr>
      <vt:lpstr>Rice parameter selection for high bit depths</vt:lpstr>
      <vt:lpstr>Extending the range of Rice parameters in VVC </vt:lpstr>
      <vt:lpstr>Extending the range of Rice parameters in VVC </vt:lpstr>
      <vt:lpstr>Estimating coefficient size</vt:lpstr>
      <vt:lpstr>Deriving the Rice parameter</vt:lpstr>
      <vt:lpstr>Simplification</vt:lpstr>
      <vt:lpstr>Results – 12 and 16 bit vs VTM-10.0</vt:lpstr>
      <vt:lpstr>Results – 10 bit CTC and low QP</vt:lpstr>
      <vt:lpstr>Results – 8 / 10 bit lossless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2020-10-07T20:04:37Z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