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0" r:id="rId1"/>
    <p:sldMasterId id="2147483686" r:id="rId2"/>
    <p:sldMasterId id="2147483699" r:id="rId3"/>
  </p:sldMasterIdLst>
  <p:notesMasterIdLst>
    <p:notesMasterId r:id="rId18"/>
  </p:notesMasterIdLst>
  <p:sldIdLst>
    <p:sldId id="297" r:id="rId4"/>
    <p:sldId id="322" r:id="rId5"/>
    <p:sldId id="385" r:id="rId6"/>
    <p:sldId id="386" r:id="rId7"/>
    <p:sldId id="314" r:id="rId8"/>
    <p:sldId id="343" r:id="rId9"/>
    <p:sldId id="369" r:id="rId10"/>
    <p:sldId id="387" r:id="rId11"/>
    <p:sldId id="368" r:id="rId12"/>
    <p:sldId id="378" r:id="rId13"/>
    <p:sldId id="388" r:id="rId14"/>
    <p:sldId id="383" r:id="rId15"/>
    <p:sldId id="321" r:id="rId16"/>
    <p:sldId id="389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CC"/>
    <a:srgbClr val="E6E6E6"/>
    <a:srgbClr val="CCFFCC"/>
    <a:srgbClr val="4E98A1"/>
    <a:srgbClr val="61B296"/>
    <a:srgbClr val="00A29A"/>
    <a:srgbClr val="A06E50"/>
    <a:srgbClr val="E0D8B8"/>
    <a:srgbClr val="E88F59"/>
    <a:srgbClr val="5EBF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664" autoAdjust="0"/>
    <p:restoredTop sz="88734" autoAdjust="0"/>
  </p:normalViewPr>
  <p:slideViewPr>
    <p:cSldViewPr snapToGrid="0">
      <p:cViewPr varScale="1">
        <p:scale>
          <a:sx n="99" d="100"/>
          <a:sy n="99" d="100"/>
        </p:scale>
        <p:origin x="220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5A4F1E-735B-4FF1-A16D-9FDED66B2D05}" type="datetimeFigureOut">
              <a:rPr lang="zh-CN" altLang="en-US" smtClean="0"/>
              <a:t>2020/10/7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17902E-D8E0-43CA-8D01-F80FAFC9725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2433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2800" b="1" kern="1200" spc="-10" dirty="0">
              <a:solidFill>
                <a:srgbClr val="7F7F7F"/>
              </a:solidFill>
              <a:latin typeface="+mj-lt"/>
              <a:ea typeface="微软雅黑" panose="020B0503020204020204" pitchFamily="34" charset="-122"/>
              <a:cs typeface="Microsoft Sans Serif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9036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323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17902E-D8E0-43CA-8D01-F80FAFC9725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87893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3881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39673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1413" y="754063"/>
            <a:ext cx="4391025" cy="3294062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8B5FCF-4191-41F4-8760-6E650014A5E4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1232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8489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8404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3357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7764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2965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baseline="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E17902E-D8E0-43CA-8D01-F80FAFC9725F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994864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RDO </a:t>
            </a:r>
            <a:r>
              <a:rPr lang="zh-CN" altLang="en-US" dirty="0"/>
              <a:t>修改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17902E-D8E0-43CA-8D01-F80FAFC9725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4655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5"/>
          <p:cNvGrpSpPr>
            <a:grpSpLocks/>
          </p:cNvGrpSpPr>
          <p:nvPr userDrawn="1"/>
        </p:nvGrpSpPr>
        <p:grpSpPr bwMode="auto">
          <a:xfrm>
            <a:off x="5150008" y="2341920"/>
            <a:ext cx="2432447" cy="863600"/>
            <a:chOff x="515938" y="457200"/>
            <a:chExt cx="3243262" cy="863600"/>
          </a:xfrm>
        </p:grpSpPr>
        <p:pic>
          <p:nvPicPr>
            <p:cNvPr id="9" name="Picture 2" descr="C:\Users\gpfeng\Desktop\图片1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" name="Picture 10" descr="http://bbs.whu.edu.cn/wForum/bbscon.php?bid=38&amp;id=340316&amp;ap=32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85690" y="3359150"/>
            <a:ext cx="5996765" cy="574508"/>
          </a:xfrm>
        </p:spPr>
        <p:txBody>
          <a:bodyPr anchor="b"/>
          <a:lstStyle>
            <a:lvl1pPr algn="r">
              <a:defRPr sz="32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85690" y="3954885"/>
            <a:ext cx="5996765" cy="350965"/>
          </a:xfrm>
        </p:spPr>
        <p:txBody>
          <a:bodyPr/>
          <a:lstStyle>
            <a:lvl1pPr marL="0" indent="0" algn="r">
              <a:buNone/>
              <a:defRPr sz="20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7B5B91-C5BD-4354-AC2B-44EE9357A5BE}" type="datetime1">
              <a:rPr lang="zh-CN" altLang="en-US" smtClean="0"/>
              <a:t>2020/10/7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A2DEFB-A5C2-4D1D-8877-3D5996A6A9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13" hasCustomPrompt="1"/>
          </p:nvPr>
        </p:nvSpPr>
        <p:spPr>
          <a:xfrm>
            <a:off x="1585691" y="4333914"/>
            <a:ext cx="6002962" cy="394778"/>
          </a:xfrm>
        </p:spPr>
        <p:txBody>
          <a:bodyPr/>
          <a:lstStyle>
            <a:lvl1pPr marL="0" indent="0" algn="r">
              <a:buNone/>
              <a:defRPr lang="zh-CN" altLang="en-US" sz="1800" kern="120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单击此处编辑母版文本样式单位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4" hasCustomPrompt="1"/>
          </p:nvPr>
        </p:nvSpPr>
        <p:spPr>
          <a:xfrm>
            <a:off x="4718056" y="4772411"/>
            <a:ext cx="2870750" cy="388937"/>
          </a:xfrm>
        </p:spPr>
        <p:txBody>
          <a:bodyPr/>
          <a:lstStyle>
            <a:lvl1pPr marL="0" indent="0" algn="r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zh-CN" altLang="en-US" sz="2000" b="1" kern="1200" smtClean="0">
                <a:solidFill>
                  <a:srgbClr val="00808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</a:lstStyle>
          <a:p>
            <a:pPr lvl="0"/>
            <a:r>
              <a:rPr lang="zh-CN" altLang="en-US" dirty="0"/>
              <a:t>单击此处编辑母版文本样式姓名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5" hasCustomPrompt="1"/>
          </p:nvPr>
        </p:nvSpPr>
        <p:spPr>
          <a:xfrm>
            <a:off x="4718056" y="5194441"/>
            <a:ext cx="2870597" cy="491653"/>
          </a:xfrm>
        </p:spPr>
        <p:txBody>
          <a:bodyPr/>
          <a:lstStyle>
            <a:lvl1pPr marL="0" indent="0" algn="r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zh-CN" altLang="en-US" sz="1800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</a:lstStyle>
          <a:p>
            <a:pPr lvl="0"/>
            <a:r>
              <a:rPr lang="zh-CN" altLang="en-US"/>
              <a:t>单击此处编辑母版文本样式邮箱</a:t>
            </a:r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0" y="6423072"/>
            <a:ext cx="9144000" cy="442536"/>
            <a:chOff x="-23530" y="2893388"/>
            <a:chExt cx="3348000" cy="442536"/>
          </a:xfrm>
        </p:grpSpPr>
        <p:sp>
          <p:nvSpPr>
            <p:cNvPr id="17" name="矩形 16"/>
            <p:cNvSpPr/>
            <p:nvPr/>
          </p:nvSpPr>
          <p:spPr>
            <a:xfrm>
              <a:off x="-23530" y="2893388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9" name="矩形 18"/>
            <p:cNvSpPr/>
            <p:nvPr userDrawn="1"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38837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5230851"/>
            <a:ext cx="9144000" cy="1638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F44EA0-2807-454B-BB98-311B5E791D10}" type="datetime1">
              <a:rPr lang="zh-CN" altLang="en-US" smtClean="0"/>
              <a:t>2020/10/7</a:t>
            </a:fld>
            <a:endParaRPr lang="zh-CN" alt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6404976" y="3091759"/>
            <a:ext cx="2723075" cy="931705"/>
            <a:chOff x="-23530" y="2881356"/>
            <a:chExt cx="3348000" cy="931705"/>
          </a:xfrm>
        </p:grpSpPr>
        <p:sp>
          <p:nvSpPr>
            <p:cNvPr id="11" name="矩形 10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-23530" y="3358492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16779" y="3091759"/>
            <a:ext cx="487105" cy="931705"/>
            <a:chOff x="-23530" y="2881356"/>
            <a:chExt cx="3348000" cy="931705"/>
          </a:xfrm>
        </p:grpSpPr>
        <p:sp>
          <p:nvSpPr>
            <p:cNvPr id="16" name="矩形 15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-23530" y="3358492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sp>
        <p:nvSpPr>
          <p:cNvPr id="21" name="文本占位符 20"/>
          <p:cNvSpPr>
            <a:spLocks noGrp="1"/>
          </p:cNvSpPr>
          <p:nvPr>
            <p:ph type="body" sz="quarter" idx="13" hasCustomPrompt="1"/>
          </p:nvPr>
        </p:nvSpPr>
        <p:spPr>
          <a:xfrm>
            <a:off x="573919" y="3175239"/>
            <a:ext cx="5716949" cy="832542"/>
          </a:xfrm>
        </p:spPr>
        <p:txBody>
          <a:bodyPr/>
          <a:lstStyle>
            <a:lvl1pPr marL="0" indent="0">
              <a:buNone/>
              <a:defRPr lang="zh-CN" altLang="en-US" sz="4400" b="1" kern="1200" spc="-10" dirty="0" smtClean="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</a:lstStyle>
          <a:p>
            <a:pPr lvl="0"/>
            <a:r>
              <a:rPr lang="zh-CN" altLang="en-US" dirty="0"/>
              <a:t>单击此处编辑母版结束语样式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4" hasCustomPrompt="1"/>
          </p:nvPr>
        </p:nvSpPr>
        <p:spPr>
          <a:xfrm>
            <a:off x="573920" y="4212288"/>
            <a:ext cx="3454323" cy="1873250"/>
          </a:xfrm>
        </p:spPr>
        <p:txBody>
          <a:bodyPr/>
          <a:lstStyle>
            <a:lvl1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14204340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结束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F44EA0-2807-454B-BB98-311B5E791D10}" type="datetime1">
              <a:rPr lang="zh-CN" altLang="en-US" smtClean="0"/>
              <a:t>2020/10/7</a:t>
            </a:fld>
            <a:endParaRPr lang="zh-CN" alt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6404976" y="3091759"/>
            <a:ext cx="2723075" cy="931705"/>
            <a:chOff x="-23530" y="2881356"/>
            <a:chExt cx="3348000" cy="931705"/>
          </a:xfrm>
        </p:grpSpPr>
        <p:sp>
          <p:nvSpPr>
            <p:cNvPr id="11" name="矩形 10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-23530" y="3358492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16779" y="3091759"/>
            <a:ext cx="487105" cy="931705"/>
            <a:chOff x="-23530" y="2881356"/>
            <a:chExt cx="3348000" cy="931705"/>
          </a:xfrm>
        </p:grpSpPr>
        <p:sp>
          <p:nvSpPr>
            <p:cNvPr id="16" name="矩形 15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-23530" y="3358492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sp>
        <p:nvSpPr>
          <p:cNvPr id="21" name="文本占位符 20"/>
          <p:cNvSpPr>
            <a:spLocks noGrp="1"/>
          </p:cNvSpPr>
          <p:nvPr>
            <p:ph type="body" sz="quarter" idx="13" hasCustomPrompt="1"/>
          </p:nvPr>
        </p:nvSpPr>
        <p:spPr>
          <a:xfrm>
            <a:off x="573919" y="3175239"/>
            <a:ext cx="5716949" cy="832542"/>
          </a:xfrm>
        </p:spPr>
        <p:txBody>
          <a:bodyPr/>
          <a:lstStyle>
            <a:lvl1pPr marL="0" indent="0">
              <a:buNone/>
              <a:defRPr lang="zh-CN" altLang="en-US" sz="4400" b="1" kern="1200" spc="-10" dirty="0" smtClean="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</a:lstStyle>
          <a:p>
            <a:pPr lvl="0"/>
            <a:r>
              <a:rPr lang="zh-CN" altLang="en-US" dirty="0"/>
              <a:t>单击此处编辑母版结束语样式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4" hasCustomPrompt="1"/>
          </p:nvPr>
        </p:nvSpPr>
        <p:spPr>
          <a:xfrm>
            <a:off x="573920" y="4212288"/>
            <a:ext cx="3454323" cy="1873250"/>
          </a:xfrm>
        </p:spPr>
        <p:txBody>
          <a:bodyPr/>
          <a:lstStyle>
            <a:lvl1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8823115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703FACF-BF4E-4065-B5E0-68A0C8537569}" type="datetime1">
              <a:rPr lang="zh-CN" altLang="en-US" smtClean="0"/>
              <a:t>2020/10/7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29"/>
          <p:cNvSpPr txBox="1"/>
          <p:nvPr userDrawn="1"/>
        </p:nvSpPr>
        <p:spPr>
          <a:xfrm>
            <a:off x="438799" y="5173303"/>
            <a:ext cx="2409500" cy="389842"/>
          </a:xfrm>
          <a:prstGeom prst="rect">
            <a:avLst/>
          </a:prstGeom>
          <a:noFill/>
        </p:spPr>
        <p:txBody>
          <a:bodyPr lIns="81272" tIns="40636" rIns="81272" bIns="40636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2000" b="1" spc="50" dirty="0">
                <a:ln w="11430"/>
                <a:solidFill>
                  <a:schemeClr val="bg1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iip.whu.edu.cn</a:t>
            </a:r>
            <a:endParaRPr lang="zh-CN" altLang="en-US" sz="2000" b="1" spc="50" dirty="0">
              <a:ln w="11430"/>
              <a:solidFill>
                <a:schemeClr val="bg1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3" hasCustomPrompt="1"/>
          </p:nvPr>
        </p:nvSpPr>
        <p:spPr>
          <a:xfrm>
            <a:off x="783537" y="4204527"/>
            <a:ext cx="7731813" cy="951254"/>
          </a:xfrm>
          <a:scene3d>
            <a:camera prst="orthographicFront"/>
            <a:lightRig rig="soft" dir="t"/>
          </a:scene3d>
          <a:sp3d>
            <a:bevelT w="25400" h="55880"/>
          </a:sp3d>
        </p:spPr>
        <p:txBody>
          <a:bodyPr>
            <a:sp3d extrusionH="25400" contourW="25400" prstMaterial="matte">
              <a:bevelT w="25400" h="55880" prst="artDeco"/>
              <a:contourClr>
                <a:schemeClr val="accent6">
                  <a:lumMod val="20000"/>
                  <a:lumOff val="80000"/>
                </a:schemeClr>
              </a:contourClr>
            </a:sp3d>
          </a:bodyPr>
          <a:lstStyle>
            <a:lvl1pPr marL="0" indent="0" algn="l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zh-CN" altLang="en-US" sz="6000" b="1" kern="1200" spc="50" smtClean="0">
                <a:ln w="11430">
                  <a:solidFill>
                    <a:schemeClr val="bg1"/>
                  </a:solidFill>
                </a:ln>
                <a:solidFill>
                  <a:srgbClr val="FFC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itchFamily="34" charset="0"/>
              </a:defRPr>
            </a:lvl1pPr>
          </a:lstStyle>
          <a:p>
            <a:pPr lvl="0"/>
            <a:r>
              <a:rPr lang="zh-CN" altLang="en-US"/>
              <a:t>单击此处编辑母版结束语样式</a:t>
            </a:r>
          </a:p>
        </p:txBody>
      </p:sp>
    </p:spTree>
    <p:extLst>
      <p:ext uri="{BB962C8B-B14F-4D97-AF65-F5344CB8AC3E}">
        <p14:creationId xmlns:p14="http://schemas.microsoft.com/office/powerpoint/2010/main" val="25883641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D7153-82CF-4CA2-B20F-ABFEA33F86DA}" type="datetime1">
              <a:rPr lang="zh-CN" altLang="en-US" smtClean="0"/>
              <a:t>2020/10/7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87402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93C3B8-C936-4E74-BC03-719B67BA504D}" type="datetime1">
              <a:rPr lang="zh-CN" altLang="en-US" smtClean="0"/>
              <a:t>2020/10/7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DC148FA-BED7-4EAF-9956-7153BE430E94}"/>
              </a:ext>
            </a:extLst>
          </p:cNvPr>
          <p:cNvSpPr/>
          <p:nvPr userDrawn="1"/>
        </p:nvSpPr>
        <p:spPr>
          <a:xfrm>
            <a:off x="-2525" y="6414686"/>
            <a:ext cx="9146525" cy="268535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Nexa Light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EA0B656-9E80-4054-82BB-4C766E903A6E}"/>
              </a:ext>
            </a:extLst>
          </p:cNvPr>
          <p:cNvSpPr txBox="1"/>
          <p:nvPr userDrawn="1"/>
        </p:nvSpPr>
        <p:spPr>
          <a:xfrm>
            <a:off x="740134" y="6388144"/>
            <a:ext cx="50511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00A29A"/>
                </a:solidFill>
                <a:effectLst/>
                <a:uLnTx/>
                <a:uFillTx/>
                <a:latin typeface="Times New Roman" panose="02020603050405020304" pitchFamily="18" charset="0"/>
                <a:ea typeface="微软雅黑 Light" panose="020B0502040204020203" pitchFamily="34" charset="-122"/>
                <a:cs typeface="Times New Roman" panose="02020603050405020304" pitchFamily="18" charset="0"/>
              </a:rPr>
              <a:t>Wuhan University &amp; Tencent</a:t>
            </a: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00A29A"/>
              </a:solidFill>
              <a:effectLst/>
              <a:uLnTx/>
              <a:uFillTx/>
              <a:latin typeface="Times New Roman" panose="02020603050405020304" pitchFamily="18" charset="0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72918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45260-B116-4D31-9E9B-0A0B0A2E0DF9}" type="datetime1">
              <a:rPr lang="zh-CN" altLang="en-US" smtClean="0"/>
              <a:t>2020/10/7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96165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9960D-BC05-462C-88E7-816FFC5E1B32}" type="datetime1">
              <a:rPr lang="zh-CN" altLang="en-US" smtClean="0"/>
              <a:t>2020/10/7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18853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A726E-5C79-46D0-8AF9-2152EFD6D122}" type="datetime1">
              <a:rPr lang="zh-CN" altLang="en-US" smtClean="0"/>
              <a:t>2020/10/7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2873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0B6765-66CB-4970-B6D2-E2E287AFE83E}" type="datetime1">
              <a:rPr lang="zh-CN" altLang="en-US" smtClean="0"/>
              <a:t>2020/10/7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6874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D93A55-8099-4E46-9ED2-61C85F6D80CD}" type="datetime1">
              <a:rPr lang="zh-CN" altLang="en-US" smtClean="0"/>
              <a:t>2020/10/7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9752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3008" y="556912"/>
            <a:ext cx="6754543" cy="491232"/>
          </a:xfrm>
        </p:spPr>
        <p:txBody>
          <a:bodyPr/>
          <a:lstStyle>
            <a:lvl1pPr marL="12699"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3200" kern="1200" spc="-10">
                <a:solidFill>
                  <a:srgbClr val="80808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icrosoft Sans Serif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3008" y="1825625"/>
            <a:ext cx="8202343" cy="4351338"/>
          </a:xfrm>
        </p:spPr>
        <p:txBody>
          <a:bodyPr/>
          <a:lstStyle>
            <a:lvl1pPr marL="355600" indent="-355600">
              <a:defRPr/>
            </a:lvl1pPr>
            <a:lvl2pPr marL="808038" indent="-350838">
              <a:defRPr/>
            </a:lvl2pPr>
            <a:lvl3pPr marL="1252538" indent="-338138">
              <a:defRPr/>
            </a:lvl3pPr>
            <a:lvl4pPr marL="1704975" indent="-333375">
              <a:defRPr/>
            </a:lvl4pPr>
            <a:lvl5pPr marL="2147888" indent="-319088"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1F5554-ADEA-4DAF-B29B-7426ECCF6198}" type="datetime1">
              <a:rPr lang="zh-CN" altLang="en-US" smtClean="0"/>
              <a:t>2020/10/7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057900" y="6356350"/>
            <a:ext cx="2457450" cy="365125"/>
          </a:xfrm>
          <a:ln/>
        </p:spPr>
        <p:txBody>
          <a:bodyPr/>
          <a:lstStyle>
            <a:lvl1pPr>
              <a:defRPr>
                <a:solidFill>
                  <a:srgbClr val="00A29A"/>
                </a:solidFill>
              </a:defRPr>
            </a:lvl1pPr>
          </a:lstStyle>
          <a:p>
            <a:pPr>
              <a:defRPr/>
            </a:pPr>
            <a:fld id="{7D7E7755-B975-45CC-867A-8719B831BEBA}" type="slidenum">
              <a:rPr lang="zh-CN" altLang="en-US" smtClean="0"/>
              <a:pPr>
                <a:defRPr/>
              </a:pPr>
              <a:t>‹#›</a:t>
            </a:fld>
            <a:endParaRPr lang="zh-CN" altLang="en-US" b="1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3" hasCustomPrompt="1"/>
          </p:nvPr>
        </p:nvSpPr>
        <p:spPr>
          <a:xfrm>
            <a:off x="358294" y="1095770"/>
            <a:ext cx="5295900" cy="502263"/>
          </a:xfrm>
        </p:spPr>
        <p:txBody>
          <a:bodyPr/>
          <a:lstStyle>
            <a:lvl1pPr marL="0" indent="0">
              <a:buNone/>
              <a:defRPr lang="zh-CN" altLang="en-US" sz="2800" b="1" kern="1200" spc="-5" smtClean="0">
                <a:solidFill>
                  <a:srgbClr val="5EBFB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icrosoft Sans Serif"/>
              </a:defRPr>
            </a:lvl1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35319787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D7ED57-D033-41D2-92F2-36D1A2F7B7EB}" type="datetime1">
              <a:rPr lang="zh-CN" altLang="en-US" smtClean="0"/>
              <a:t>2020/10/7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9858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AFB4AD-46FE-48F2-BA28-57E1526BEFBB}" type="datetime1">
              <a:rPr lang="zh-CN" altLang="en-US" smtClean="0"/>
              <a:t>2020/10/7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170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78BDE-F5C5-4139-A71F-C11541F55762}" type="datetime1">
              <a:rPr lang="zh-CN" altLang="en-US" smtClean="0"/>
              <a:t>2020/10/7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26657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5DF55E-BE55-4E47-8B26-266BFFFF52EE}" type="datetime1">
              <a:rPr lang="zh-CN" altLang="en-US" smtClean="0"/>
              <a:t>2020/10/7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81047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77685" y="3359150"/>
            <a:ext cx="5996765" cy="574508"/>
          </a:xfrm>
        </p:spPr>
        <p:txBody>
          <a:bodyPr anchor="b"/>
          <a:lstStyle>
            <a:lvl1pPr algn="r">
              <a:defRPr sz="32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7685" y="3954885"/>
            <a:ext cx="5996765" cy="350965"/>
          </a:xfrm>
        </p:spPr>
        <p:txBody>
          <a:bodyPr/>
          <a:lstStyle>
            <a:lvl1pPr marL="0" indent="0" algn="r">
              <a:buNone/>
              <a:defRPr sz="20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9ADDF6-7F06-49B0-BCB8-74A514402A5C}" type="datetime1">
              <a:rPr lang="zh-CN" altLang="en-US" smtClean="0"/>
              <a:t>2020/10/7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A2DEFB-A5C2-4D1D-8877-3D5996A6A9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13" hasCustomPrompt="1"/>
          </p:nvPr>
        </p:nvSpPr>
        <p:spPr>
          <a:xfrm>
            <a:off x="1077686" y="4333914"/>
            <a:ext cx="6002962" cy="466274"/>
          </a:xfrm>
        </p:spPr>
        <p:txBody>
          <a:bodyPr/>
          <a:lstStyle>
            <a:lvl1pPr marL="0" indent="0" algn="r">
              <a:buNone/>
              <a:defRPr lang="zh-CN" altLang="en-US" sz="1800" kern="120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 单位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4" hasCustomPrompt="1"/>
          </p:nvPr>
        </p:nvSpPr>
        <p:spPr>
          <a:xfrm>
            <a:off x="4210051" y="4861186"/>
            <a:ext cx="2870750" cy="388937"/>
          </a:xfrm>
        </p:spPr>
        <p:txBody>
          <a:bodyPr/>
          <a:lstStyle>
            <a:lvl1pPr marL="0" indent="0" algn="r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</a:lstStyle>
          <a:p>
            <a:pPr lvl="0"/>
            <a:r>
              <a:rPr lang="zh-CN" altLang="en-US" dirty="0"/>
              <a:t>单击此处编辑母版文本样式 姓名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5" hasCustomPrompt="1"/>
          </p:nvPr>
        </p:nvSpPr>
        <p:spPr>
          <a:xfrm>
            <a:off x="4210051" y="5283216"/>
            <a:ext cx="2870597" cy="491653"/>
          </a:xfrm>
        </p:spPr>
        <p:txBody>
          <a:bodyPr/>
          <a:lstStyle>
            <a:lvl1pPr marL="0" indent="0" algn="r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zh-CN" altLang="en-US" sz="1800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</a:lstStyle>
          <a:p>
            <a:pPr lvl="0"/>
            <a:r>
              <a:rPr lang="zh-CN" altLang="en-US" dirty="0"/>
              <a:t>单击此处编辑母版文本样式 邮箱</a:t>
            </a:r>
          </a:p>
        </p:txBody>
      </p:sp>
      <p:grpSp>
        <p:nvGrpSpPr>
          <p:cNvPr id="21" name="组合 5">
            <a:extLst>
              <a:ext uri="{FF2B5EF4-FFF2-40B4-BE49-F238E27FC236}">
                <a16:creationId xmlns:a16="http://schemas.microsoft.com/office/drawing/2014/main" id="{EC921301-207F-43D5-8920-63AABDCDBE32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628650" y="1558129"/>
            <a:ext cx="3348059" cy="891505"/>
            <a:chOff x="515938" y="457200"/>
            <a:chExt cx="3243262" cy="863600"/>
          </a:xfrm>
        </p:grpSpPr>
        <p:pic>
          <p:nvPicPr>
            <p:cNvPr id="23" name="Picture 2" descr="C:\Users\gpfeng\Desktop\图片1.jpg">
              <a:extLst>
                <a:ext uri="{FF2B5EF4-FFF2-40B4-BE49-F238E27FC236}">
                  <a16:creationId xmlns:a16="http://schemas.microsoft.com/office/drawing/2014/main" id="{0D31342E-C858-48F4-A0B2-32A3151C15A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10" descr="http://bbs.whu.edu.cn/wForum/bbscon.php?bid=38&amp;id=340316&amp;ap=320">
              <a:extLst>
                <a:ext uri="{FF2B5EF4-FFF2-40B4-BE49-F238E27FC236}">
                  <a16:creationId xmlns:a16="http://schemas.microsoft.com/office/drawing/2014/main" id="{CFC24F39-28BA-4E6E-BE9B-DF7A558880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id="{CC9F086A-CA62-4FD3-B9D5-3DB18B9FDB4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879" y="1783491"/>
            <a:ext cx="3374342" cy="450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32779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77685" y="3359150"/>
            <a:ext cx="5996765" cy="574508"/>
          </a:xfrm>
        </p:spPr>
        <p:txBody>
          <a:bodyPr anchor="b"/>
          <a:lstStyle>
            <a:lvl1pPr algn="r">
              <a:defRPr sz="32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077685" y="3954885"/>
            <a:ext cx="5996765" cy="350965"/>
          </a:xfrm>
        </p:spPr>
        <p:txBody>
          <a:bodyPr/>
          <a:lstStyle>
            <a:lvl1pPr marL="0" indent="0" algn="r">
              <a:buNone/>
              <a:defRPr sz="20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9ADDF6-7F06-49B0-BCB8-74A514402A5C}" type="datetime1">
              <a:rPr lang="zh-CN" altLang="en-US" smtClean="0"/>
              <a:t>2020/10/7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A2DEFB-A5C2-4D1D-8877-3D5996A6A9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5230851"/>
            <a:ext cx="9144000" cy="1638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文本占位符 17"/>
          <p:cNvSpPr>
            <a:spLocks noGrp="1"/>
          </p:cNvSpPr>
          <p:nvPr>
            <p:ph type="body" sz="quarter" idx="13" hasCustomPrompt="1"/>
          </p:nvPr>
        </p:nvSpPr>
        <p:spPr>
          <a:xfrm>
            <a:off x="1077686" y="4333914"/>
            <a:ext cx="6002962" cy="466274"/>
          </a:xfrm>
        </p:spPr>
        <p:txBody>
          <a:bodyPr/>
          <a:lstStyle>
            <a:lvl1pPr marL="0" indent="0" algn="r">
              <a:buNone/>
              <a:defRPr lang="zh-CN" altLang="en-US" sz="1800" kern="120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lvl1pPr>
            <a:lvl2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 单位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4" hasCustomPrompt="1"/>
          </p:nvPr>
        </p:nvSpPr>
        <p:spPr>
          <a:xfrm>
            <a:off x="4210051" y="4861186"/>
            <a:ext cx="2870750" cy="388937"/>
          </a:xfrm>
        </p:spPr>
        <p:txBody>
          <a:bodyPr/>
          <a:lstStyle>
            <a:lvl1pPr marL="0" indent="0" algn="r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sz="2000" b="1" kern="1200" smtClean="0">
                <a:solidFill>
                  <a:srgbClr val="7030A0"/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</a:lstStyle>
          <a:p>
            <a:pPr lvl="0"/>
            <a:r>
              <a:rPr lang="zh-CN" altLang="en-US" dirty="0"/>
              <a:t>单击此处编辑母版文本样式 姓名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5" hasCustomPrompt="1"/>
          </p:nvPr>
        </p:nvSpPr>
        <p:spPr>
          <a:xfrm>
            <a:off x="4210051" y="5283216"/>
            <a:ext cx="2870597" cy="491653"/>
          </a:xfrm>
        </p:spPr>
        <p:txBody>
          <a:bodyPr/>
          <a:lstStyle>
            <a:lvl1pPr marL="0" indent="0" algn="r" rtl="0" eaLnBrk="1" fontAlgn="base" hangingPunct="1">
              <a:spcBef>
                <a:spcPct val="0"/>
              </a:spcBef>
              <a:spcAft>
                <a:spcPct val="0"/>
              </a:spcAft>
              <a:buNone/>
              <a:defRPr lang="zh-CN" altLang="en-US" sz="1800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1pPr>
            <a:lvl2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2pPr>
            <a:lvl3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3pPr>
            <a:lvl4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 smtClean="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4pPr>
            <a:lvl5pPr algn="r" rtl="0" eaLnBrk="1" fontAlgn="base" hangingPunct="1">
              <a:spcBef>
                <a:spcPct val="0"/>
              </a:spcBef>
              <a:spcAft>
                <a:spcPct val="0"/>
              </a:spcAft>
              <a:defRPr lang="zh-CN" altLang="en-US" b="1" kern="1200">
                <a:solidFill>
                  <a:schemeClr val="bg1">
                    <a:lumMod val="50000"/>
                  </a:schemeClr>
                </a:solidFill>
                <a:latin typeface="微软雅黑" pitchFamily="34" charset="-122"/>
                <a:ea typeface="微软雅黑" pitchFamily="34" charset="-122"/>
                <a:cs typeface="+mn-cs"/>
              </a:defRPr>
            </a:lvl5pPr>
          </a:lstStyle>
          <a:p>
            <a:pPr lvl="0"/>
            <a:r>
              <a:rPr lang="zh-CN" altLang="en-US" dirty="0"/>
              <a:t>单击此处编辑母版文本样式 邮箱</a:t>
            </a:r>
          </a:p>
        </p:txBody>
      </p:sp>
      <p:grpSp>
        <p:nvGrpSpPr>
          <p:cNvPr id="21" name="组合 5">
            <a:extLst>
              <a:ext uri="{FF2B5EF4-FFF2-40B4-BE49-F238E27FC236}">
                <a16:creationId xmlns:a16="http://schemas.microsoft.com/office/drawing/2014/main" id="{EC921301-207F-43D5-8920-63AABDCDBE32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628650" y="1558129"/>
            <a:ext cx="3348059" cy="891505"/>
            <a:chOff x="515938" y="457200"/>
            <a:chExt cx="3243262" cy="863600"/>
          </a:xfrm>
        </p:grpSpPr>
        <p:pic>
          <p:nvPicPr>
            <p:cNvPr id="23" name="Picture 2" descr="C:\Users\gpfeng\Desktop\图片1.jpg">
              <a:extLst>
                <a:ext uri="{FF2B5EF4-FFF2-40B4-BE49-F238E27FC236}">
                  <a16:creationId xmlns:a16="http://schemas.microsoft.com/office/drawing/2014/main" id="{0D31342E-C858-48F4-A0B2-32A3151C15A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4" name="Picture 10" descr="http://bbs.whu.edu.cn/wForum/bbscon.php?bid=38&amp;id=340316&amp;ap=320">
              <a:extLst>
                <a:ext uri="{FF2B5EF4-FFF2-40B4-BE49-F238E27FC236}">
                  <a16:creationId xmlns:a16="http://schemas.microsoft.com/office/drawing/2014/main" id="{CFC24F39-28BA-4E6E-BE9B-DF7A558880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5" name="图片 24">
            <a:extLst>
              <a:ext uri="{FF2B5EF4-FFF2-40B4-BE49-F238E27FC236}">
                <a16:creationId xmlns:a16="http://schemas.microsoft.com/office/drawing/2014/main" id="{CC9F086A-CA62-4FD3-B9D5-3DB18B9FDB4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879" y="1783491"/>
            <a:ext cx="3374342" cy="450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89373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0950" y="288588"/>
            <a:ext cx="6519056" cy="624522"/>
          </a:xfrm>
        </p:spPr>
        <p:txBody>
          <a:bodyPr>
            <a:noAutofit/>
          </a:bodyPr>
          <a:lstStyle>
            <a:lvl1pPr>
              <a:defRPr sz="2800">
                <a:latin typeface="+mj-lt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2020/10/7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  <p:sp>
        <p:nvSpPr>
          <p:cNvPr id="65" name="灯片编号占位符 3"/>
          <p:cNvSpPr txBox="1">
            <a:spLocks/>
          </p:cNvSpPr>
          <p:nvPr userDrawn="1"/>
        </p:nvSpPr>
        <p:spPr bwMode="auto">
          <a:xfrm>
            <a:off x="6829424" y="1"/>
            <a:ext cx="20574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r" defTabSz="914400" rtl="0" eaLnBrk="1" latinLnBrk="0" hangingPunct="1">
              <a:defRPr sz="1400" kern="1200" smtClean="0">
                <a:solidFill>
                  <a:srgbClr val="00A29A"/>
                </a:solidFill>
                <a:latin typeface="+mn-lt"/>
                <a:ea typeface="宋体" pitchFamily="2" charset="-122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B5EE56F-5D5A-4077-9A17-BAECC4DE3062}" type="slidenum">
              <a:rPr lang="zh-CN" altLang="en-US" sz="1400" smtClean="0"/>
              <a:pPr/>
              <a:t>‹#›</a:t>
            </a:fld>
            <a:endParaRPr lang="zh-CN" altLang="en-US" sz="1400"/>
          </a:p>
        </p:txBody>
      </p:sp>
      <p:sp>
        <p:nvSpPr>
          <p:cNvPr id="66" name="矩形 65"/>
          <p:cNvSpPr/>
          <p:nvPr userDrawn="1"/>
        </p:nvSpPr>
        <p:spPr>
          <a:xfrm>
            <a:off x="700772" y="992462"/>
            <a:ext cx="380585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/>
              <a:t>In-Loop Filter in HM16.16</a:t>
            </a:r>
          </a:p>
        </p:txBody>
      </p:sp>
      <p:sp>
        <p:nvSpPr>
          <p:cNvPr id="67" name="矩形 66"/>
          <p:cNvSpPr/>
          <p:nvPr userDrawn="1"/>
        </p:nvSpPr>
        <p:spPr>
          <a:xfrm>
            <a:off x="1" y="289336"/>
            <a:ext cx="485774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EBFB8"/>
              </a:solidFill>
              <a:effectLst/>
              <a:uLnTx/>
              <a:uFillTx/>
              <a:latin typeface="+mj-lt"/>
              <a:cs typeface="+mn-cs"/>
            </a:endParaRPr>
          </a:p>
        </p:txBody>
      </p:sp>
      <p:sp>
        <p:nvSpPr>
          <p:cNvPr id="69" name="矩形 68"/>
          <p:cNvSpPr/>
          <p:nvPr userDrawn="1"/>
        </p:nvSpPr>
        <p:spPr>
          <a:xfrm>
            <a:off x="556212" y="288588"/>
            <a:ext cx="114300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EBFB8"/>
              </a:solidFill>
              <a:effectLst/>
              <a:uLnTx/>
              <a:uFillTx/>
              <a:latin typeface="+mj-lt"/>
              <a:cs typeface="+mn-cs"/>
            </a:endParaRPr>
          </a:p>
        </p:txBody>
      </p:sp>
      <p:grpSp>
        <p:nvGrpSpPr>
          <p:cNvPr id="70" name="组合 69"/>
          <p:cNvGrpSpPr/>
          <p:nvPr userDrawn="1"/>
        </p:nvGrpSpPr>
        <p:grpSpPr>
          <a:xfrm>
            <a:off x="1108400" y="1785175"/>
            <a:ext cx="6898279" cy="4579215"/>
            <a:chOff x="275124" y="86554"/>
            <a:chExt cx="7473050" cy="3720569"/>
          </a:xfrm>
        </p:grpSpPr>
        <p:sp>
          <p:nvSpPr>
            <p:cNvPr id="71" name="Rectangle 65"/>
            <p:cNvSpPr>
              <a:spLocks noChangeArrowheads="1"/>
            </p:cNvSpPr>
            <p:nvPr/>
          </p:nvSpPr>
          <p:spPr bwMode="auto">
            <a:xfrm>
              <a:off x="2943291" y="981075"/>
              <a:ext cx="1123046" cy="1590675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流程图: 或者 71"/>
            <p:cNvSpPr/>
            <p:nvPr/>
          </p:nvSpPr>
          <p:spPr>
            <a:xfrm>
              <a:off x="4803869" y="1979070"/>
              <a:ext cx="322687" cy="322687"/>
            </a:xfrm>
            <a:prstGeom prst="flowChartOr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Rectangle 61"/>
            <p:cNvSpPr>
              <a:spLocks noChangeArrowheads="1"/>
            </p:cNvSpPr>
            <p:nvPr/>
          </p:nvSpPr>
          <p:spPr bwMode="auto">
            <a:xfrm>
              <a:off x="4487432" y="308545"/>
              <a:ext cx="957600" cy="518400"/>
            </a:xfrm>
            <a:prstGeom prst="rect">
              <a:avLst/>
            </a:prstGeom>
            <a:solidFill>
              <a:srgbClr val="E0D8B8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Trans./</a:t>
              </a:r>
              <a:br>
                <a:rPr lang="en-US" altLang="zh-CN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US" altLang="zh-CN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Quant</a:t>
              </a:r>
            </a:p>
          </p:txBody>
        </p:sp>
        <p:sp>
          <p:nvSpPr>
            <p:cNvPr id="74" name="Rectangle 11"/>
            <p:cNvSpPr>
              <a:spLocks noChangeArrowheads="1"/>
            </p:cNvSpPr>
            <p:nvPr/>
          </p:nvSpPr>
          <p:spPr bwMode="auto">
            <a:xfrm>
              <a:off x="4487432" y="1182193"/>
              <a:ext cx="956172" cy="518400"/>
            </a:xfrm>
            <a:prstGeom prst="rect">
              <a:avLst/>
            </a:prstGeom>
            <a:solidFill>
              <a:srgbClr val="E0D8B8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5981688" y="1182193"/>
              <a:ext cx="957600" cy="518400"/>
            </a:xfrm>
            <a:prstGeom prst="rect">
              <a:avLst/>
            </a:prstGeom>
            <a:solidFill>
              <a:srgbClr val="A06E50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Entropy</a:t>
              </a:r>
            </a:p>
            <a:p>
              <a:pPr algn="ctr"/>
              <a:r>
                <a:rPr lang="en-US" altLang="zh-CN" sz="1400" b="1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Coder</a:t>
              </a:r>
            </a:p>
          </p:txBody>
        </p:sp>
        <p:cxnSp>
          <p:nvCxnSpPr>
            <p:cNvPr id="76" name="直接箭头连接符 75"/>
            <p:cNvCxnSpPr>
              <a:endCxn id="77" idx="2"/>
            </p:cNvCxnSpPr>
            <p:nvPr/>
          </p:nvCxnSpPr>
          <p:spPr bwMode="auto">
            <a:xfrm>
              <a:off x="2253253" y="567745"/>
              <a:ext cx="1094017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77" name="流程图: 或者 76"/>
            <p:cNvSpPr/>
            <p:nvPr/>
          </p:nvSpPr>
          <p:spPr>
            <a:xfrm>
              <a:off x="3347270" y="406401"/>
              <a:ext cx="322687" cy="322687"/>
            </a:xfrm>
            <a:prstGeom prst="flowChartOr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78" name="直接箭头连接符 77"/>
            <p:cNvCxnSpPr>
              <a:stCxn id="77" idx="6"/>
              <a:endCxn id="73" idx="1"/>
            </p:cNvCxnSpPr>
            <p:nvPr/>
          </p:nvCxnSpPr>
          <p:spPr bwMode="auto">
            <a:xfrm>
              <a:off x="3669957" y="567745"/>
              <a:ext cx="817475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9" name="直接箭头连接符 78"/>
            <p:cNvCxnSpPr>
              <a:stCxn id="73" idx="2"/>
              <a:endCxn id="74" idx="0"/>
            </p:cNvCxnSpPr>
            <p:nvPr/>
          </p:nvCxnSpPr>
          <p:spPr bwMode="auto">
            <a:xfrm flipH="1">
              <a:off x="4965518" y="826945"/>
              <a:ext cx="714" cy="355248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0" name="直接箭头连接符 79"/>
            <p:cNvCxnSpPr>
              <a:stCxn id="74" idx="2"/>
              <a:endCxn id="72" idx="0"/>
            </p:cNvCxnSpPr>
            <p:nvPr/>
          </p:nvCxnSpPr>
          <p:spPr bwMode="auto">
            <a:xfrm flipH="1">
              <a:off x="4965213" y="1700593"/>
              <a:ext cx="305" cy="278477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1" name="肘形连接符 80"/>
            <p:cNvCxnSpPr>
              <a:stCxn id="73" idx="3"/>
              <a:endCxn id="75" idx="0"/>
            </p:cNvCxnSpPr>
            <p:nvPr/>
          </p:nvCxnSpPr>
          <p:spPr bwMode="auto">
            <a:xfrm>
              <a:off x="5445032" y="567745"/>
              <a:ext cx="1015456" cy="614448"/>
            </a:xfrm>
            <a:prstGeom prst="bentConnector2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ysDash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2" name="直接箭头连接符 81"/>
            <p:cNvCxnSpPr>
              <a:stCxn id="71" idx="0"/>
              <a:endCxn id="77" idx="4"/>
            </p:cNvCxnSpPr>
            <p:nvPr/>
          </p:nvCxnSpPr>
          <p:spPr bwMode="auto">
            <a:xfrm flipV="1">
              <a:off x="3504814" y="729088"/>
              <a:ext cx="3800" cy="251987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83" name="Rectangle 65"/>
            <p:cNvSpPr>
              <a:spLocks noChangeArrowheads="1"/>
            </p:cNvSpPr>
            <p:nvPr/>
          </p:nvSpPr>
          <p:spPr bwMode="auto">
            <a:xfrm>
              <a:off x="3098629" y="1162701"/>
              <a:ext cx="846000" cy="554525"/>
            </a:xfrm>
            <a:prstGeom prst="rect">
              <a:avLst/>
            </a:prstGeom>
            <a:solidFill>
              <a:srgbClr val="61B296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4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84" name="肘形连接符 83"/>
            <p:cNvCxnSpPr>
              <a:stCxn id="117" idx="3"/>
              <a:endCxn id="75" idx="2"/>
            </p:cNvCxnSpPr>
            <p:nvPr/>
          </p:nvCxnSpPr>
          <p:spPr bwMode="auto">
            <a:xfrm flipV="1">
              <a:off x="5443604" y="1700593"/>
              <a:ext cx="1016884" cy="1499211"/>
            </a:xfrm>
            <a:prstGeom prst="bentConnector2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ysDash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grpSp>
          <p:nvGrpSpPr>
            <p:cNvPr id="85" name="组合 84"/>
            <p:cNvGrpSpPr/>
            <p:nvPr/>
          </p:nvGrpSpPr>
          <p:grpSpPr>
            <a:xfrm>
              <a:off x="2943291" y="2847870"/>
              <a:ext cx="2500313" cy="703868"/>
              <a:chOff x="2943291" y="2847870"/>
              <a:chExt cx="2500313" cy="703868"/>
            </a:xfrm>
          </p:grpSpPr>
          <p:sp>
            <p:nvSpPr>
              <p:cNvPr id="117" name="Rectangle 66"/>
              <p:cNvSpPr>
                <a:spLocks noChangeArrowheads="1"/>
              </p:cNvSpPr>
              <p:nvPr/>
            </p:nvSpPr>
            <p:spPr bwMode="auto">
              <a:xfrm>
                <a:off x="2943291" y="2847870"/>
                <a:ext cx="2500313" cy="703868"/>
              </a:xfrm>
              <a:prstGeom prst="rect">
                <a:avLst/>
              </a:prstGeom>
              <a:solidFill>
                <a:schemeClr val="bg1"/>
              </a:solidFill>
              <a:ln w="25400">
                <a:solidFill>
                  <a:srgbClr val="FF0000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2000" b="1" dirty="0">
                  <a:solidFill>
                    <a:schemeClr val="tx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118" name="组合 117"/>
              <p:cNvGrpSpPr/>
              <p:nvPr/>
            </p:nvGrpSpPr>
            <p:grpSpPr>
              <a:xfrm>
                <a:off x="3116513" y="2970513"/>
                <a:ext cx="2153868" cy="458582"/>
                <a:chOff x="3112758" y="2984353"/>
                <a:chExt cx="2153868" cy="458582"/>
              </a:xfrm>
            </p:grpSpPr>
            <p:sp>
              <p:nvSpPr>
                <p:cNvPr id="119" name="Rectangle 66"/>
                <p:cNvSpPr>
                  <a:spLocks noChangeArrowheads="1"/>
                </p:cNvSpPr>
                <p:nvPr/>
              </p:nvSpPr>
              <p:spPr bwMode="auto">
                <a:xfrm>
                  <a:off x="3112758" y="2984353"/>
                  <a:ext cx="594000" cy="458582"/>
                </a:xfrm>
                <a:prstGeom prst="rect">
                  <a:avLst/>
                </a:prstGeom>
                <a:solidFill>
                  <a:srgbClr val="4E98A1"/>
                </a:solidFill>
                <a:ln w="2540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1400" b="1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SAO</a:t>
                  </a:r>
                </a:p>
              </p:txBody>
            </p:sp>
            <p:sp>
              <p:nvSpPr>
                <p:cNvPr id="120" name="Rectangle 66"/>
                <p:cNvSpPr>
                  <a:spLocks noChangeArrowheads="1"/>
                </p:cNvSpPr>
                <p:nvPr/>
              </p:nvSpPr>
              <p:spPr bwMode="auto">
                <a:xfrm>
                  <a:off x="4672626" y="2992251"/>
                  <a:ext cx="594000" cy="442787"/>
                </a:xfrm>
                <a:prstGeom prst="rect">
                  <a:avLst/>
                </a:prstGeom>
                <a:solidFill>
                  <a:srgbClr val="4E98A1"/>
                </a:solidFill>
                <a:ln w="25400">
                  <a:solidFill>
                    <a:schemeClr val="tx1"/>
                  </a:solidFill>
                  <a:prstDash val="solid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1400" b="1" dirty="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rPr>
                    <a:t>DBF</a:t>
                  </a:r>
                </a:p>
              </p:txBody>
            </p:sp>
            <p:cxnSp>
              <p:nvCxnSpPr>
                <p:cNvPr id="121" name="直接箭头连接符 120"/>
                <p:cNvCxnSpPr>
                  <a:stCxn id="120" idx="1"/>
                  <a:endCxn id="119" idx="3"/>
                </p:cNvCxnSpPr>
                <p:nvPr/>
              </p:nvCxnSpPr>
              <p:spPr bwMode="auto">
                <a:xfrm flipH="1" flipV="1">
                  <a:off x="3706758" y="3213644"/>
                  <a:ext cx="965869" cy="1"/>
                </a:xfrm>
                <a:prstGeom prst="straightConnector1">
                  <a:avLst/>
                </a:prstGeom>
                <a:solidFill>
                  <a:schemeClr val="accent1"/>
                </a:solidFill>
                <a:ln w="22225" cap="flat" cmpd="sng" algn="ctr">
                  <a:solidFill>
                    <a:schemeClr val="tx1"/>
                  </a:solidFill>
                  <a:prstDash val="solid"/>
                  <a:bevel/>
                  <a:headEnd type="none" w="med" len="med"/>
                  <a:tailEnd type="triangle"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cxnSp>
          </p:grpSp>
        </p:grpSp>
        <p:cxnSp>
          <p:nvCxnSpPr>
            <p:cNvPr id="86" name="直接箭头连接符 85"/>
            <p:cNvCxnSpPr>
              <a:stCxn id="72" idx="4"/>
              <a:endCxn id="120" idx="0"/>
            </p:cNvCxnSpPr>
            <p:nvPr/>
          </p:nvCxnSpPr>
          <p:spPr bwMode="auto">
            <a:xfrm>
              <a:off x="4965213" y="2301757"/>
              <a:ext cx="8168" cy="676654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87" name="Rectangle 65"/>
            <p:cNvSpPr>
              <a:spLocks noChangeArrowheads="1"/>
            </p:cNvSpPr>
            <p:nvPr/>
          </p:nvSpPr>
          <p:spPr bwMode="auto">
            <a:xfrm>
              <a:off x="3090555" y="1860743"/>
              <a:ext cx="846000" cy="554525"/>
            </a:xfrm>
            <a:prstGeom prst="rect">
              <a:avLst/>
            </a:prstGeom>
            <a:solidFill>
              <a:srgbClr val="61B296"/>
            </a:solidFill>
            <a:ln w="25400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zh-CN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88" name="直接箭头连接符 87"/>
            <p:cNvCxnSpPr>
              <a:endCxn id="72" idx="2"/>
            </p:cNvCxnSpPr>
            <p:nvPr/>
          </p:nvCxnSpPr>
          <p:spPr bwMode="auto">
            <a:xfrm>
              <a:off x="4082117" y="2140414"/>
              <a:ext cx="721752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9" name="肘形连接符 88"/>
            <p:cNvCxnSpPr>
              <a:stCxn id="117" idx="1"/>
              <a:endCxn id="113" idx="2"/>
            </p:cNvCxnSpPr>
            <p:nvPr/>
          </p:nvCxnSpPr>
          <p:spPr bwMode="auto">
            <a:xfrm rot="10800000">
              <a:off x="1718169" y="2452774"/>
              <a:ext cx="1225123" cy="747031"/>
            </a:xfrm>
            <a:prstGeom prst="bentConnector2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0" name="直接箭头连接符 89"/>
            <p:cNvCxnSpPr>
              <a:stCxn id="113" idx="3"/>
              <a:endCxn id="87" idx="1"/>
            </p:cNvCxnSpPr>
            <p:nvPr/>
          </p:nvCxnSpPr>
          <p:spPr bwMode="auto">
            <a:xfrm flipV="1">
              <a:off x="2263437" y="2138006"/>
              <a:ext cx="827118" cy="8053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1" name="直接箭头连接符 90"/>
            <p:cNvCxnSpPr>
              <a:stCxn id="75" idx="3"/>
            </p:cNvCxnSpPr>
            <p:nvPr/>
          </p:nvCxnSpPr>
          <p:spPr bwMode="auto">
            <a:xfrm flipV="1">
              <a:off x="6939288" y="1439963"/>
              <a:ext cx="536656" cy="143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olid"/>
              <a:bevel/>
              <a:headEnd type="none" w="med" len="med"/>
              <a:tailEnd type="triangle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92" name="文本框 91"/>
            <p:cNvSpPr txBox="1"/>
            <p:nvPr/>
          </p:nvSpPr>
          <p:spPr>
            <a:xfrm>
              <a:off x="279399" y="257249"/>
              <a:ext cx="792222" cy="425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Input</a:t>
              </a:r>
            </a:p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frames</a:t>
              </a:r>
            </a:p>
          </p:txBody>
        </p:sp>
        <p:sp>
          <p:nvSpPr>
            <p:cNvPr id="93" name="文本框 92"/>
            <p:cNvSpPr txBox="1"/>
            <p:nvPr/>
          </p:nvSpPr>
          <p:spPr>
            <a:xfrm>
              <a:off x="275124" y="1813387"/>
              <a:ext cx="814798" cy="425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Recon.</a:t>
              </a:r>
            </a:p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frames</a:t>
              </a:r>
            </a:p>
          </p:txBody>
        </p:sp>
        <p:sp>
          <p:nvSpPr>
            <p:cNvPr id="94" name="矩形 93"/>
            <p:cNvSpPr/>
            <p:nvPr/>
          </p:nvSpPr>
          <p:spPr>
            <a:xfrm>
              <a:off x="6633711" y="1682582"/>
              <a:ext cx="1114463" cy="2063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5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Bitstreams</a:t>
              </a:r>
              <a:endParaRPr lang="en-US" altLang="zh-CN" sz="105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3017553" y="1882830"/>
              <a:ext cx="983489" cy="6001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Inter</a:t>
              </a:r>
            </a:p>
            <a:p>
              <a:pPr algn="ctr"/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Predictor</a:t>
              </a:r>
            </a:p>
          </p:txBody>
        </p:sp>
        <p:sp>
          <p:nvSpPr>
            <p:cNvPr id="96" name="矩形 95"/>
            <p:cNvSpPr/>
            <p:nvPr/>
          </p:nvSpPr>
          <p:spPr>
            <a:xfrm>
              <a:off x="3034858" y="1188002"/>
              <a:ext cx="983489" cy="6001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Intra</a:t>
              </a:r>
            </a:p>
            <a:p>
              <a:pPr algn="ctr"/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Predictor</a:t>
              </a:r>
            </a:p>
          </p:txBody>
        </p:sp>
        <p:sp>
          <p:nvSpPr>
            <p:cNvPr id="97" name="矩形 96"/>
            <p:cNvSpPr/>
            <p:nvPr/>
          </p:nvSpPr>
          <p:spPr>
            <a:xfrm>
              <a:off x="4438067" y="1178353"/>
              <a:ext cx="1098246" cy="42511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Inv. Trans.</a:t>
              </a:r>
            </a:p>
            <a:p>
              <a:pPr algn="ctr"/>
              <a:r>
                <a:rPr lang="en-US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&amp; Quant</a:t>
              </a:r>
              <a:r>
                <a:rPr lang="de-DE" altLang="zh-CN" sz="1400" b="1" dirty="0"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endParaRPr lang="en-US" altLang="zh-CN" sz="14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2292318" y="86554"/>
              <a:ext cx="998873" cy="4251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Split into </a:t>
              </a:r>
            </a:p>
            <a:p>
              <a:pPr algn="ctr"/>
              <a:r>
                <a:rPr lang="en-US" altLang="zh-CN" sz="1400" dirty="0">
                  <a:latin typeface="Arial" panose="020B0604020202020204" pitchFamily="34" charset="0"/>
                  <a:cs typeface="Arial" panose="020B0604020202020204" pitchFamily="34" charset="0"/>
                </a:rPr>
                <a:t>CTUs</a:t>
              </a: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3106469" y="195593"/>
              <a:ext cx="252895" cy="30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3151595" y="575042"/>
              <a:ext cx="329754" cy="3250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latin typeface="Arial" panose="020B0604020202020204" pitchFamily="34" charset="0"/>
                  <a:cs typeface="Arial" panose="020B0604020202020204" pitchFamily="34" charset="0"/>
                </a:rPr>
                <a:t>-</a:t>
              </a: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4579117" y="1806565"/>
              <a:ext cx="252895" cy="30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02" name="文本框 101"/>
            <p:cNvSpPr txBox="1"/>
            <p:nvPr/>
          </p:nvSpPr>
          <p:spPr>
            <a:xfrm>
              <a:off x="4998229" y="1689336"/>
              <a:ext cx="252895" cy="3000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800" dirty="0">
                  <a:latin typeface="Arial" panose="020B0604020202020204" pitchFamily="34" charset="0"/>
                  <a:cs typeface="Arial" panose="020B0604020202020204" pitchFamily="34" charset="0"/>
                </a:rPr>
                <a:t>+</a:t>
              </a: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3626847" y="3582064"/>
              <a:ext cx="1259358" cy="2250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In-loop filters</a:t>
              </a: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3047982" y="2576767"/>
              <a:ext cx="931148" cy="22505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Predictor</a:t>
              </a:r>
            </a:p>
          </p:txBody>
        </p:sp>
        <p:grpSp>
          <p:nvGrpSpPr>
            <p:cNvPr id="105" name="组合 104"/>
            <p:cNvGrpSpPr/>
            <p:nvPr/>
          </p:nvGrpSpPr>
          <p:grpSpPr>
            <a:xfrm>
              <a:off x="1064621" y="195593"/>
              <a:ext cx="1197443" cy="708845"/>
              <a:chOff x="6460" y="3169823"/>
              <a:chExt cx="1197443" cy="708845"/>
            </a:xfrm>
          </p:grpSpPr>
          <p:pic>
            <p:nvPicPr>
              <p:cNvPr id="114" name="图片 113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60" y="3169823"/>
                <a:ext cx="1090539" cy="613428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/>
            </p:spPr>
          </p:pic>
          <p:pic>
            <p:nvPicPr>
              <p:cNvPr id="115" name="图片 114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2332" y="3212769"/>
                <a:ext cx="1090539" cy="613428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/>
            </p:spPr>
          </p:pic>
          <p:pic>
            <p:nvPicPr>
              <p:cNvPr id="116" name="图片 115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3364" y="3265240"/>
                <a:ext cx="1090539" cy="613428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/>
            </p:spPr>
          </p:pic>
        </p:grpSp>
        <p:grpSp>
          <p:nvGrpSpPr>
            <p:cNvPr id="106" name="组合 105"/>
            <p:cNvGrpSpPr/>
            <p:nvPr/>
          </p:nvGrpSpPr>
          <p:grpSpPr>
            <a:xfrm>
              <a:off x="1065994" y="1743928"/>
              <a:ext cx="1197443" cy="708845"/>
              <a:chOff x="6460" y="3169823"/>
              <a:chExt cx="1197443" cy="708845"/>
            </a:xfrm>
          </p:grpSpPr>
          <p:pic>
            <p:nvPicPr>
              <p:cNvPr id="111" name="图片 110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460" y="3169823"/>
                <a:ext cx="1090539" cy="613428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/>
            </p:spPr>
          </p:pic>
          <p:pic>
            <p:nvPicPr>
              <p:cNvPr id="112" name="图片 111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2332" y="3212769"/>
                <a:ext cx="1090539" cy="613428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/>
            </p:spPr>
          </p:pic>
          <p:pic>
            <p:nvPicPr>
              <p:cNvPr id="113" name="图片 112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3364" y="3265240"/>
                <a:ext cx="1090539" cy="613428"/>
              </a:xfrm>
              <a:prstGeom prst="rect">
                <a:avLst/>
              </a:prstGeom>
              <a:ln w="12700">
                <a:solidFill>
                  <a:schemeClr val="tx1"/>
                </a:solidFill>
              </a:ln>
              <a:effectLst/>
            </p:spPr>
          </p:pic>
        </p:grpSp>
        <p:cxnSp>
          <p:nvCxnSpPr>
            <p:cNvPr id="107" name="直接箭头连接符 106"/>
            <p:cNvCxnSpPr/>
            <p:nvPr/>
          </p:nvCxnSpPr>
          <p:spPr bwMode="auto">
            <a:xfrm>
              <a:off x="4066337" y="2384256"/>
              <a:ext cx="2394151" cy="0"/>
            </a:xfrm>
            <a:prstGeom prst="straightConnector1">
              <a:avLst/>
            </a:prstGeom>
            <a:solidFill>
              <a:schemeClr val="accent1"/>
            </a:solidFill>
            <a:ln w="22225" cap="flat" cmpd="sng" algn="ctr">
              <a:solidFill>
                <a:schemeClr val="tx1"/>
              </a:solidFill>
              <a:prstDash val="sysDash"/>
              <a:bevel/>
              <a:headEnd type="none" w="med" len="med"/>
              <a:tailEnd type="oval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08" name="矩形 107"/>
            <p:cNvSpPr/>
            <p:nvPr/>
          </p:nvSpPr>
          <p:spPr>
            <a:xfrm>
              <a:off x="5432675" y="296870"/>
              <a:ext cx="1635376" cy="2063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50" b="1" dirty="0">
                  <a:latin typeface="Arial" panose="020B0604020202020204" pitchFamily="34" charset="0"/>
                  <a:cs typeface="Arial" panose="020B0604020202020204" pitchFamily="34" charset="0"/>
                </a:rPr>
                <a:t>Trans. / Quant </a:t>
              </a:r>
              <a:r>
                <a:rPr lang="en-US" altLang="zh-CN" sz="1050" b="1" dirty="0" err="1">
                  <a:latin typeface="Arial" panose="020B0604020202020204" pitchFamily="34" charset="0"/>
                  <a:cs typeface="Arial" panose="020B0604020202020204" pitchFamily="34" charset="0"/>
                </a:rPr>
                <a:t>Coeff</a:t>
              </a:r>
              <a:r>
                <a:rPr lang="en-US" altLang="zh-CN" sz="1050" b="1" dirty="0">
                  <a:latin typeface="Arial" panose="020B0604020202020204" pitchFamily="34" charset="0"/>
                  <a:cs typeface="Arial" panose="020B0604020202020204" pitchFamily="34" charset="0"/>
                </a:rPr>
                <a:t>. </a:t>
              </a:r>
            </a:p>
          </p:txBody>
        </p:sp>
        <p:sp>
          <p:nvSpPr>
            <p:cNvPr id="109" name="矩形 108"/>
            <p:cNvSpPr/>
            <p:nvPr/>
          </p:nvSpPr>
          <p:spPr>
            <a:xfrm>
              <a:off x="4993356" y="2142016"/>
              <a:ext cx="1482912" cy="20630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50" b="1" dirty="0">
                  <a:latin typeface="Arial" panose="020B0604020202020204" pitchFamily="34" charset="0"/>
                  <a:cs typeface="Arial" panose="020B0604020202020204" pitchFamily="34" charset="0"/>
                </a:rPr>
                <a:t>Prediction Data</a:t>
              </a:r>
            </a:p>
          </p:txBody>
        </p:sp>
        <p:sp>
          <p:nvSpPr>
            <p:cNvPr id="110" name="矩形 109"/>
            <p:cNvSpPr/>
            <p:nvPr/>
          </p:nvSpPr>
          <p:spPr>
            <a:xfrm>
              <a:off x="5388578" y="3198691"/>
              <a:ext cx="1186220" cy="3375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50" b="1" dirty="0">
                  <a:latin typeface="Arial" panose="020B0604020202020204" pitchFamily="34" charset="0"/>
                  <a:cs typeface="Arial" panose="020B0604020202020204" pitchFamily="34" charset="0"/>
                </a:rPr>
                <a:t>Filter Ctrl. Data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4148824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2020/10/7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20321865"/>
      </p:ext>
    </p:extLst>
  </p:cSld>
  <p:clrMapOvr>
    <a:masterClrMapping/>
  </p:clrMapOvr>
  <p:hf hdr="0" ftr="0" dt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2020/10/7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7451152"/>
      </p:ext>
    </p:extLst>
  </p:cSld>
  <p:clrMapOvr>
    <a:masterClrMapping/>
  </p:clrMapOvr>
  <p:hf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D250E4D-A183-4351-9FD7-B71D4B4D23B7}" type="datetime1">
              <a:rPr lang="zh-CN" altLang="en-US" smtClean="0"/>
              <a:t>2020/10/7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9665BFA-A120-4C1D-96CD-A5593B62160A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3992E2B-AE10-45C6-9734-5DEBF93FE819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1B5F8845-DAED-4586-A93E-95F09A105FEE}"/>
              </a:ext>
            </a:extLst>
          </p:cNvPr>
          <p:cNvGrpSpPr/>
          <p:nvPr userDrawn="1"/>
        </p:nvGrpSpPr>
        <p:grpSpPr>
          <a:xfrm>
            <a:off x="0" y="6422053"/>
            <a:ext cx="9144000" cy="454568"/>
            <a:chOff x="-23530" y="2881356"/>
            <a:chExt cx="3348000" cy="454568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AF2769B9-C98C-4B3C-B3EC-FE2A4B87E9D1}"/>
                </a:ext>
              </a:extLst>
            </p:cNvPr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01963FBA-8649-4E0E-848C-346FC3102C2F}"/>
                </a:ext>
              </a:extLst>
            </p:cNvPr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607D16DA-96DB-4601-B084-9D3D5B50D479}"/>
              </a:ext>
            </a:extLst>
          </p:cNvPr>
          <p:cNvSpPr txBox="1"/>
          <p:nvPr userDrawn="1"/>
        </p:nvSpPr>
        <p:spPr>
          <a:xfrm>
            <a:off x="556995" y="6389602"/>
            <a:ext cx="4810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智能感知交互实验室 </a:t>
            </a:r>
            <a:r>
              <a:rPr lang="en-US" altLang="zh-CN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en-US" altLang="zh-CN" sz="1400" baseline="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Laboratory for Intelligence Interaction and Perception</a:t>
            </a:r>
            <a:endParaRPr lang="zh-CN" altLang="en-US" sz="1400" dirty="0">
              <a:solidFill>
                <a:srgbClr val="00A29A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68484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3887" y="1222059"/>
            <a:ext cx="7316153" cy="2852737"/>
          </a:xfrm>
        </p:spPr>
        <p:txBody>
          <a:bodyPr anchor="b"/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3200" b="1" kern="1200" spc="-1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</a:lstStyle>
          <a:p>
            <a:r>
              <a:rPr lang="zh-CN" altLang="en-US" dirty="0"/>
              <a:t>母版节标题样式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23887" y="4101784"/>
            <a:ext cx="7316153" cy="1500187"/>
          </a:xfrm>
        </p:spPr>
        <p:txBody>
          <a:bodyPr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Font typeface="Arial" charset="0"/>
              <a:buNone/>
              <a:defRPr lang="zh-CN" altLang="en-US" sz="2000" b="1" kern="1200" spc="-10" dirty="0" smtClean="0">
                <a:solidFill>
                  <a:srgbClr val="5EBFB8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250E4D-A183-4351-9FD7-B71D4B4D23B7}" type="datetime1">
              <a:rPr lang="zh-CN" altLang="en-US" smtClean="0"/>
              <a:t>2020/10/7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665BFA-A120-4C1D-96CD-A5593B6216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grpSp>
        <p:nvGrpSpPr>
          <p:cNvPr id="9" name="组合 8"/>
          <p:cNvGrpSpPr/>
          <p:nvPr userDrawn="1"/>
        </p:nvGrpSpPr>
        <p:grpSpPr>
          <a:xfrm>
            <a:off x="0" y="6422053"/>
            <a:ext cx="9144000" cy="454568"/>
            <a:chOff x="-23530" y="2881356"/>
            <a:chExt cx="3348000" cy="454568"/>
          </a:xfrm>
        </p:grpSpPr>
        <p:sp>
          <p:nvSpPr>
            <p:cNvPr id="10" name="矩形 9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sp>
        <p:nvSpPr>
          <p:cNvPr id="13" name="文本框 12"/>
          <p:cNvSpPr txBox="1"/>
          <p:nvPr userDrawn="1"/>
        </p:nvSpPr>
        <p:spPr>
          <a:xfrm>
            <a:off x="556995" y="6389602"/>
            <a:ext cx="48107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智能感知交互实验室 </a:t>
            </a:r>
            <a:r>
              <a:rPr lang="en-US" altLang="zh-CN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en-US" altLang="zh-CN" sz="1400" baseline="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Laboratory for Intelligence Interaction and Perception</a:t>
            </a:r>
            <a:endParaRPr lang="zh-CN" altLang="en-US" sz="1400" dirty="0">
              <a:solidFill>
                <a:srgbClr val="00A29A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34832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2020/10/7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91018320"/>
      </p:ext>
    </p:extLst>
  </p:cSld>
  <p:clrMapOvr>
    <a:masterClrMapping/>
  </p:clrMapOvr>
  <p:hf hdr="0" ftr="0" dt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2020/10/7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2098999"/>
      </p:ext>
    </p:extLst>
  </p:cSld>
  <p:clrMapOvr>
    <a:masterClrMapping/>
  </p:clrMapOvr>
  <p:hf hdr="0" ftr="0" dt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2020/10/7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03825873"/>
      </p:ext>
    </p:extLst>
  </p:cSld>
  <p:clrMapOvr>
    <a:masterClrMapping/>
  </p:clrMapOvr>
  <p:hf hdr="0" ftr="0" dt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2020/10/7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8840535"/>
      </p:ext>
    </p:extLst>
  </p:cSld>
  <p:clrMapOvr>
    <a:masterClrMapping/>
  </p:clrMapOvr>
  <p:hf hdr="0" ftr="0" dt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3D5364-7203-4667-80BC-E6C3D0D51549}" type="datetime1">
              <a:rPr lang="zh-CN" altLang="en-US" smtClean="0"/>
              <a:t>2020/10/7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A8B27C-5975-462B-AE23-5E6F6526F2D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03525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E07F25C-2595-4A4A-B87A-3BC8B7B24098}" type="datetime1">
              <a:rPr lang="zh-CN" altLang="en-US" smtClean="0"/>
              <a:t>2020/10/7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CCDAA51-D797-47A5-8AFB-8283C9883E1D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855776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4AFB13-1489-4203-AB47-B2CB34A16F74}" type="datetime1">
              <a:rPr lang="zh-CN" altLang="en-US" smtClean="0"/>
              <a:t>2020/10/7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9BEC49-C82F-4E00-AAA2-9F7179DBD44A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95447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24967AA-BFF2-4910-A52B-14E7A275D154}" type="datetime1">
              <a:rPr lang="zh-CN" altLang="en-US" smtClean="0"/>
              <a:t>2020/10/7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02060"/>
      </p:ext>
    </p:extLst>
  </p:cSld>
  <p:clrMapOvr>
    <a:masterClrMapping/>
  </p:clrMapOvr>
  <p:hf hdr="0" ftr="0" dt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结束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F44EA0-2807-454B-BB98-311B5E791D10}" type="datetime1">
              <a:rPr lang="zh-CN" altLang="en-US" smtClean="0"/>
              <a:t>2020/10/7</a:t>
            </a:fld>
            <a:endParaRPr lang="zh-CN" alt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6404976" y="3091759"/>
            <a:ext cx="2723075" cy="931705"/>
            <a:chOff x="-23530" y="2881356"/>
            <a:chExt cx="3348000" cy="931705"/>
          </a:xfrm>
        </p:grpSpPr>
        <p:sp>
          <p:nvSpPr>
            <p:cNvPr id="11" name="矩形 10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-23530" y="3358492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grpSp>
        <p:nvGrpSpPr>
          <p:cNvPr id="15" name="组合 14"/>
          <p:cNvGrpSpPr/>
          <p:nvPr userDrawn="1"/>
        </p:nvGrpSpPr>
        <p:grpSpPr>
          <a:xfrm>
            <a:off x="16779" y="3091759"/>
            <a:ext cx="487105" cy="931705"/>
            <a:chOff x="-23530" y="2881356"/>
            <a:chExt cx="3348000" cy="931705"/>
          </a:xfrm>
        </p:grpSpPr>
        <p:sp>
          <p:nvSpPr>
            <p:cNvPr id="16" name="矩形 15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-23530" y="3358492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  <p:sp>
        <p:nvSpPr>
          <p:cNvPr id="21" name="文本占位符 20"/>
          <p:cNvSpPr>
            <a:spLocks noGrp="1"/>
          </p:cNvSpPr>
          <p:nvPr>
            <p:ph type="body" sz="quarter" idx="13" hasCustomPrompt="1"/>
          </p:nvPr>
        </p:nvSpPr>
        <p:spPr>
          <a:xfrm>
            <a:off x="573919" y="3175239"/>
            <a:ext cx="5716949" cy="832542"/>
          </a:xfrm>
        </p:spPr>
        <p:txBody>
          <a:bodyPr/>
          <a:lstStyle>
            <a:lvl1pPr marL="0" indent="0">
              <a:buNone/>
              <a:defRPr lang="zh-CN" altLang="en-US" sz="4400" b="1" kern="1200" spc="-10" dirty="0" smtClean="0">
                <a:solidFill>
                  <a:srgbClr val="00808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</a:lstStyle>
          <a:p>
            <a:pPr lvl="0"/>
            <a:r>
              <a:rPr lang="zh-CN" altLang="en-US" dirty="0"/>
              <a:t>单击此处编辑母版结束语样式</a:t>
            </a:r>
          </a:p>
        </p:txBody>
      </p:sp>
      <p:sp>
        <p:nvSpPr>
          <p:cNvPr id="23" name="文本占位符 22"/>
          <p:cNvSpPr>
            <a:spLocks noGrp="1"/>
          </p:cNvSpPr>
          <p:nvPr>
            <p:ph type="body" sz="quarter" idx="14" hasCustomPrompt="1"/>
          </p:nvPr>
        </p:nvSpPr>
        <p:spPr>
          <a:xfrm>
            <a:off x="573920" y="4212288"/>
            <a:ext cx="3454323" cy="1873250"/>
          </a:xfrm>
        </p:spPr>
        <p:txBody>
          <a:bodyPr/>
          <a:lstStyle>
            <a:lvl1pPr marL="0" indent="0" algn="l" rtl="0" eaLnBrk="0" fontAlgn="base" hangingPunct="0">
              <a:spcBef>
                <a:spcPct val="0"/>
              </a:spcBef>
              <a:spcAft>
                <a:spcPct val="0"/>
              </a:spcAft>
              <a:buNone/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kern="1200" spc="-1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Sans Serif"/>
              </a:defRPr>
            </a:lvl5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942294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13007" y="1821186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313507" y="1821186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CC772E-7EF2-481D-8D85-8198389B45CD}" type="datetime1">
              <a:rPr lang="zh-CN" altLang="en-US" smtClean="0"/>
              <a:t>2020/10/7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057900" y="6356350"/>
            <a:ext cx="2457450" cy="365125"/>
          </a:xfrm>
          <a:ln/>
        </p:spPr>
        <p:txBody>
          <a:bodyPr/>
          <a:lstStyle>
            <a:lvl1pPr>
              <a:defRPr>
                <a:solidFill>
                  <a:srgbClr val="00A29A"/>
                </a:solidFill>
              </a:defRPr>
            </a:lvl1pPr>
          </a:lstStyle>
          <a:p>
            <a:pPr>
              <a:defRPr/>
            </a:pPr>
            <a:fld id="{8F72239D-DFFA-492B-B9A5-C018C666730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313008" y="556912"/>
            <a:ext cx="6754543" cy="491232"/>
          </a:xfrm>
        </p:spPr>
        <p:txBody>
          <a:bodyPr/>
          <a:lstStyle>
            <a:lvl1pPr marL="12699"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3200" kern="1200" spc="-10">
                <a:solidFill>
                  <a:srgbClr val="80808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icrosoft Sans Serif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9" name="文本占位符 12"/>
          <p:cNvSpPr>
            <a:spLocks noGrp="1"/>
          </p:cNvSpPr>
          <p:nvPr>
            <p:ph type="body" sz="quarter" idx="13" hasCustomPrompt="1"/>
          </p:nvPr>
        </p:nvSpPr>
        <p:spPr>
          <a:xfrm>
            <a:off x="352958" y="1095770"/>
            <a:ext cx="5295900" cy="502263"/>
          </a:xfrm>
        </p:spPr>
        <p:txBody>
          <a:bodyPr/>
          <a:lstStyle>
            <a:lvl1pPr marL="0" indent="0">
              <a:buNone/>
              <a:defRPr lang="zh-CN" altLang="en-US" sz="2400" kern="1200" spc="-5" smtClean="0">
                <a:solidFill>
                  <a:srgbClr val="5EBFB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icrosoft Sans Serif"/>
              </a:defRPr>
            </a:lvl1pPr>
          </a:lstStyle>
          <a:p>
            <a:pPr lvl="0"/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39035934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908257-8602-40AA-AEBC-614309EEAFDB}" type="datetime1">
              <a:rPr lang="zh-CN" altLang="en-US" smtClean="0"/>
              <a:t>2020/10/7</a:t>
            </a:fld>
            <a:endParaRPr lang="zh-CN" altLang="en-US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057900" y="6356350"/>
            <a:ext cx="2457450" cy="365125"/>
          </a:xfrm>
          <a:ln/>
        </p:spPr>
        <p:txBody>
          <a:bodyPr/>
          <a:lstStyle>
            <a:lvl1pPr>
              <a:defRPr>
                <a:solidFill>
                  <a:srgbClr val="00A29A"/>
                </a:solidFill>
              </a:defRPr>
            </a:lvl1pPr>
          </a:lstStyle>
          <a:p>
            <a:pPr>
              <a:defRPr/>
            </a:pPr>
            <a:fld id="{03FAA3A4-C9C8-446C-81B7-858FBFD2BC19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313008" y="556912"/>
            <a:ext cx="6754543" cy="491232"/>
          </a:xfrm>
        </p:spPr>
        <p:txBody>
          <a:bodyPr/>
          <a:lstStyle>
            <a:lvl1pPr marL="12699" algn="l" rtl="0" eaLnBrk="0" fontAlgn="base" hangingPunct="0">
              <a:spcBef>
                <a:spcPct val="0"/>
              </a:spcBef>
              <a:spcAft>
                <a:spcPct val="0"/>
              </a:spcAft>
              <a:defRPr lang="zh-CN" altLang="en-US" sz="3200" kern="1200" spc="-10">
                <a:solidFill>
                  <a:srgbClr val="80808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icrosoft Sans Serif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7" name="文本占位符 12"/>
          <p:cNvSpPr>
            <a:spLocks noGrp="1"/>
          </p:cNvSpPr>
          <p:nvPr>
            <p:ph type="body" sz="quarter" idx="13" hasCustomPrompt="1"/>
          </p:nvPr>
        </p:nvSpPr>
        <p:spPr>
          <a:xfrm>
            <a:off x="352958" y="1095770"/>
            <a:ext cx="5295900" cy="502263"/>
          </a:xfrm>
        </p:spPr>
        <p:txBody>
          <a:bodyPr/>
          <a:lstStyle>
            <a:lvl1pPr marL="0" indent="0">
              <a:buNone/>
              <a:defRPr lang="zh-CN" altLang="en-US" sz="2600" b="1" kern="1200" spc="-5" smtClean="0">
                <a:solidFill>
                  <a:srgbClr val="5EBFB8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Microsoft Sans Serif"/>
              </a:defRPr>
            </a:lvl1pPr>
          </a:lstStyle>
          <a:p>
            <a:pPr lvl="0"/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2406597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小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E892C20-8FC8-4C64-984A-AF32EF171A79}" type="datetime1">
              <a:rPr lang="zh-CN" altLang="en-US" smtClean="0"/>
              <a:t>2020/10/7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  <p:grpSp>
        <p:nvGrpSpPr>
          <p:cNvPr id="7" name="组合 6"/>
          <p:cNvGrpSpPr/>
          <p:nvPr userDrawn="1"/>
        </p:nvGrpSpPr>
        <p:grpSpPr>
          <a:xfrm>
            <a:off x="3882831" y="993106"/>
            <a:ext cx="1350000" cy="0"/>
            <a:chOff x="5512406" y="946363"/>
            <a:chExt cx="1625132" cy="0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5512406" y="946363"/>
              <a:ext cx="406283" cy="0"/>
            </a:xfrm>
            <a:prstGeom prst="line">
              <a:avLst/>
            </a:prstGeom>
            <a:ln w="47625">
              <a:solidFill>
                <a:srgbClr val="5EBF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5918689" y="946363"/>
              <a:ext cx="406283" cy="0"/>
            </a:xfrm>
            <a:prstGeom prst="line">
              <a:avLst/>
            </a:prstGeom>
            <a:ln w="47625">
              <a:solidFill>
                <a:srgbClr val="5EBF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6324972" y="946363"/>
              <a:ext cx="406283" cy="0"/>
            </a:xfrm>
            <a:prstGeom prst="line">
              <a:avLst/>
            </a:prstGeom>
            <a:ln w="47625">
              <a:solidFill>
                <a:srgbClr val="5EBF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731255" y="946363"/>
              <a:ext cx="406283" cy="0"/>
            </a:xfrm>
            <a:prstGeom prst="line">
              <a:avLst/>
            </a:prstGeom>
            <a:ln w="47625">
              <a:solidFill>
                <a:srgbClr val="5EBFB8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内容占位符 12"/>
          <p:cNvSpPr>
            <a:spLocks noGrp="1"/>
          </p:cNvSpPr>
          <p:nvPr>
            <p:ph sz="quarter" idx="13"/>
          </p:nvPr>
        </p:nvSpPr>
        <p:spPr>
          <a:xfrm>
            <a:off x="628651" y="1366839"/>
            <a:ext cx="7886699" cy="4732337"/>
          </a:xfrm>
        </p:spPr>
        <p:txBody>
          <a:bodyPr/>
          <a:lstStyle>
            <a:lvl1pPr marL="228600" indent="-228600">
              <a:buClr>
                <a:srgbClr val="5EBFB8"/>
              </a:buClr>
              <a:buFont typeface="Wingdings" panose="05000000000000000000" pitchFamily="2" charset="2"/>
              <a:buChar char="n"/>
              <a:defRPr/>
            </a:lvl1pPr>
            <a:lvl2pPr marL="685800" indent="-228600">
              <a:buClr>
                <a:srgbClr val="5EBFB8"/>
              </a:buClr>
              <a:buFont typeface="Wingdings" panose="05000000000000000000" pitchFamily="2" charset="2"/>
              <a:buChar char="n"/>
              <a:defRPr/>
            </a:lvl2pPr>
            <a:lvl3pPr marL="1143000" indent="-228600">
              <a:buClr>
                <a:srgbClr val="5EBFB8"/>
              </a:buClr>
              <a:buFont typeface="Wingdings" panose="05000000000000000000" pitchFamily="2" charset="2"/>
              <a:buChar char="n"/>
              <a:defRPr/>
            </a:lvl3pPr>
            <a:lvl4pPr marL="1600200" indent="-228600">
              <a:buClr>
                <a:srgbClr val="5EBFB8"/>
              </a:buClr>
              <a:buFont typeface="Wingdings" panose="05000000000000000000" pitchFamily="2" charset="2"/>
              <a:buChar char="n"/>
              <a:defRPr/>
            </a:lvl4pPr>
            <a:lvl5pPr marL="2057400" indent="-228600">
              <a:buClr>
                <a:srgbClr val="5EBFB8"/>
              </a:buClr>
              <a:buFont typeface="Wingdings" panose="05000000000000000000" pitchFamily="2" charset="2"/>
              <a:buChar char="n"/>
              <a:defRPr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4" hasCustomPrompt="1"/>
          </p:nvPr>
        </p:nvSpPr>
        <p:spPr>
          <a:xfrm>
            <a:off x="2883418" y="502197"/>
            <a:ext cx="3377163" cy="412999"/>
          </a:xfrm>
        </p:spPr>
        <p:txBody>
          <a:bodyPr/>
          <a:lstStyle>
            <a:lvl1pPr marL="0" indent="0" algn="ctr">
              <a:buNone/>
              <a:defRPr sz="2800"/>
            </a:lvl1pPr>
          </a:lstStyle>
          <a:p>
            <a:pPr lvl="0"/>
            <a:r>
              <a:rPr lang="zh-CN" altLang="en-US"/>
              <a:t>单击此处编辑小节标题文本</a:t>
            </a:r>
          </a:p>
        </p:txBody>
      </p:sp>
    </p:spTree>
    <p:extLst>
      <p:ext uri="{BB962C8B-B14F-4D97-AF65-F5344CB8AC3E}">
        <p14:creationId xmlns:p14="http://schemas.microsoft.com/office/powerpoint/2010/main" val="1108281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3D5364-7203-4667-80BC-E6C3D0D51549}" type="datetime1">
              <a:rPr lang="zh-CN" altLang="en-US" smtClean="0"/>
              <a:t>2020/10/7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A8B27C-5975-462B-AE23-5E6F6526F2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7383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07F25C-2595-4A4A-B87A-3BC8B7B24098}" type="datetime1">
              <a:rPr lang="zh-CN" altLang="en-US" smtClean="0"/>
              <a:t>2020/10/7</a:t>
            </a:fld>
            <a:endParaRPr lang="zh-CN" alt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CDAA51-D797-47A5-8AFB-8283C9883E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226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4AFB13-1489-4203-AB47-B2CB34A16F74}" type="datetime1">
              <a:rPr lang="zh-CN" altLang="en-US" smtClean="0"/>
              <a:t>2020/10/7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9BEC49-C82F-4E00-AAA2-9F7179DBD4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29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6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dirty="0"/>
              <a:t>Click to edit Master title style</a:t>
            </a:r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dirty="0"/>
              <a:t>Click to edit Master text styles</a:t>
            </a:r>
          </a:p>
          <a:p>
            <a:pPr lvl="1"/>
            <a:r>
              <a:rPr lang="zh-CN" altLang="zh-CN" dirty="0"/>
              <a:t>Second level</a:t>
            </a:r>
          </a:p>
          <a:p>
            <a:pPr lvl="2"/>
            <a:r>
              <a:rPr lang="zh-CN" altLang="zh-CN" dirty="0"/>
              <a:t>Third level</a:t>
            </a:r>
          </a:p>
          <a:p>
            <a:pPr lvl="3"/>
            <a:r>
              <a:rPr lang="zh-CN" altLang="zh-CN" dirty="0"/>
              <a:t>Fourth level</a:t>
            </a:r>
          </a:p>
          <a:p>
            <a:pPr lvl="4"/>
            <a:r>
              <a:rPr lang="zh-CN" altLang="zh-CN" dirty="0"/>
              <a:t>Fifth level</a:t>
            </a:r>
          </a:p>
        </p:txBody>
      </p:sp>
      <p:sp>
        <p:nvSpPr>
          <p:cNvPr id="1028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1"/>
            <a:ext cx="24574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fld id="{924967AA-BFF2-4910-A52B-14E7A275D154}" type="datetime1">
              <a:rPr lang="zh-CN" altLang="en-US" smtClean="0"/>
              <a:t>2020/10/7</a:t>
            </a:fld>
            <a:endParaRPr lang="zh-CN" altLang="en-US"/>
          </a:p>
        </p:txBody>
      </p:sp>
      <p:sp>
        <p:nvSpPr>
          <p:cNvPr id="1029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86150" y="6356351"/>
            <a:ext cx="21717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2" name="矩形 21"/>
          <p:cNvSpPr/>
          <p:nvPr userDrawn="1"/>
        </p:nvSpPr>
        <p:spPr>
          <a:xfrm>
            <a:off x="0" y="6427295"/>
            <a:ext cx="9144000" cy="216000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Nexa Light"/>
              <a:cs typeface="+mn-cs"/>
            </a:endParaRPr>
          </a:p>
        </p:txBody>
      </p:sp>
      <p:sp>
        <p:nvSpPr>
          <p:cNvPr id="1030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057900" y="6356351"/>
            <a:ext cx="245745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solidFill>
                  <a:srgbClr val="00A29A"/>
                </a:solidFill>
                <a:ea typeface="宋体" pitchFamily="2" charset="-122"/>
              </a:defRPr>
            </a:lvl1pPr>
          </a:lstStyle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  <p:grpSp>
        <p:nvGrpSpPr>
          <p:cNvPr id="14" name="组合 5"/>
          <p:cNvGrpSpPr>
            <a:grpSpLocks/>
          </p:cNvGrpSpPr>
          <p:nvPr userDrawn="1"/>
        </p:nvGrpSpPr>
        <p:grpSpPr bwMode="auto">
          <a:xfrm>
            <a:off x="7316391" y="323889"/>
            <a:ext cx="1514603" cy="556954"/>
            <a:chOff x="515938" y="457200"/>
            <a:chExt cx="3243262" cy="863600"/>
          </a:xfrm>
        </p:grpSpPr>
        <p:pic>
          <p:nvPicPr>
            <p:cNvPr id="15" name="Picture 2" descr="C:\Users\gpfeng\Desktop\图片1.jpg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10" descr="http://bbs.whu.edu.cn/wForum/bbscon.php?bid=38&amp;id=340316&amp;ap=320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" name="文本框 22"/>
          <p:cNvSpPr txBox="1"/>
          <p:nvPr userDrawn="1"/>
        </p:nvSpPr>
        <p:spPr>
          <a:xfrm>
            <a:off x="556994" y="6388054"/>
            <a:ext cx="5001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智能感知交互实验室 </a:t>
            </a:r>
            <a:r>
              <a:rPr lang="en-US" altLang="zh-CN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en-US" altLang="zh-CN" sz="1400" baseline="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Laboratory for Intelligence Interaction and Perception</a:t>
            </a:r>
            <a:endParaRPr lang="zh-CN" altLang="en-US" sz="1400" dirty="0">
              <a:solidFill>
                <a:srgbClr val="00A29A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7" name="组合 16"/>
          <p:cNvGrpSpPr/>
          <p:nvPr userDrawn="1"/>
        </p:nvGrpSpPr>
        <p:grpSpPr>
          <a:xfrm rot="10800000">
            <a:off x="0" y="582291"/>
            <a:ext cx="231354" cy="901177"/>
            <a:chOff x="-23530" y="2911884"/>
            <a:chExt cx="3348000" cy="901177"/>
          </a:xfrm>
        </p:grpSpPr>
        <p:sp>
          <p:nvSpPr>
            <p:cNvPr id="18" name="矩形 17"/>
            <p:cNvSpPr/>
            <p:nvPr/>
          </p:nvSpPr>
          <p:spPr>
            <a:xfrm>
              <a:off x="-23530" y="2911884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-23530" y="314157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-23530" y="3369509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59245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2" r:id="rId11"/>
    <p:sldLayoutId id="2147483681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lang="zh-CN" altLang="zh-CN" sz="3200" kern="1200" spc="-10" smtClean="0">
          <a:solidFill>
            <a:srgbClr val="808080"/>
          </a:solidFill>
          <a:latin typeface="微软雅黑 Light" panose="020B0502040204020203" pitchFamily="34" charset="-122"/>
          <a:ea typeface="微软雅黑 Light" panose="020B0502040204020203" pitchFamily="34" charset="-122"/>
          <a:cs typeface="Microsoft Sans Serif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5EBFB8"/>
        </a:buClr>
        <a:buFont typeface="Wingdings" panose="05000000000000000000" pitchFamily="2" charset="2"/>
        <a:buChar char="n"/>
        <a:defRPr lang="zh-CN" altLang="zh-CN" sz="2600" kern="1200" spc="-10" smtClean="0">
          <a:solidFill>
            <a:srgbClr val="808080"/>
          </a:solidFill>
          <a:latin typeface="微软雅黑 Light" panose="020B0502040204020203" pitchFamily="34" charset="-122"/>
          <a:ea typeface="微软雅黑 Light" panose="020B0502040204020203" pitchFamily="34" charset="-122"/>
          <a:cs typeface="Microsoft Sans Serif"/>
        </a:defRPr>
      </a:lvl1pPr>
      <a:lvl2pPr marL="6858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5EBFB8"/>
        </a:buClr>
        <a:buFont typeface="Wingdings" panose="05000000000000000000" pitchFamily="2" charset="2"/>
        <a:buChar char="n"/>
        <a:defRPr lang="zh-CN" altLang="zh-CN" sz="2400" kern="1200" spc="-10" smtClean="0">
          <a:solidFill>
            <a:srgbClr val="808080"/>
          </a:solidFill>
          <a:latin typeface="微软雅黑 Light" panose="020B0502040204020203" pitchFamily="34" charset="-122"/>
          <a:ea typeface="微软雅黑 Light" panose="020B0502040204020203" pitchFamily="34" charset="-122"/>
          <a:cs typeface="Microsoft Sans Serif"/>
        </a:defRPr>
      </a:lvl2pPr>
      <a:lvl3pPr marL="11430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5EBFB8"/>
        </a:buClr>
        <a:buFont typeface="Wingdings" panose="05000000000000000000" pitchFamily="2" charset="2"/>
        <a:buChar char="n"/>
        <a:defRPr lang="zh-CN" altLang="zh-CN" sz="2000" kern="1200" spc="-10" smtClean="0">
          <a:solidFill>
            <a:srgbClr val="808080"/>
          </a:solidFill>
          <a:latin typeface="微软雅黑 Light" panose="020B0502040204020203" pitchFamily="34" charset="-122"/>
          <a:ea typeface="微软雅黑 Light" panose="020B0502040204020203" pitchFamily="34" charset="-122"/>
          <a:cs typeface="Microsoft Sans Serif"/>
        </a:defRPr>
      </a:lvl3pPr>
      <a:lvl4pPr marL="16002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5EBFB8"/>
        </a:buClr>
        <a:buFont typeface="Wingdings" panose="05000000000000000000" pitchFamily="2" charset="2"/>
        <a:buChar char="n"/>
        <a:defRPr lang="zh-CN" altLang="zh-CN" sz="1800" kern="1200" spc="-10" smtClean="0">
          <a:solidFill>
            <a:srgbClr val="808080"/>
          </a:solidFill>
          <a:latin typeface="微软雅黑 Light" panose="020B0502040204020203" pitchFamily="34" charset="-122"/>
          <a:ea typeface="微软雅黑 Light" panose="020B0502040204020203" pitchFamily="34" charset="-122"/>
          <a:cs typeface="Microsoft Sans Serif"/>
        </a:defRPr>
      </a:lvl4pPr>
      <a:lvl5pPr marL="2057400" indent="-2286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5EBFB8"/>
        </a:buClr>
        <a:buFont typeface="Wingdings" panose="05000000000000000000" pitchFamily="2" charset="2"/>
        <a:buChar char="n"/>
        <a:defRPr lang="zh-CN" altLang="zh-CN" sz="1600" kern="1200" spc="-10" smtClean="0">
          <a:solidFill>
            <a:srgbClr val="808080"/>
          </a:solidFill>
          <a:latin typeface="微软雅黑 Light" panose="020B0502040204020203" pitchFamily="34" charset="-122"/>
          <a:ea typeface="微软雅黑 Light" panose="020B0502040204020203" pitchFamily="34" charset="-122"/>
          <a:cs typeface="Microsoft Sans Serif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B98F75-D2B3-4297-9B55-6F472F0EF0D3}" type="datetime1">
              <a:rPr lang="zh-CN" altLang="en-US" smtClean="0"/>
              <a:t>2020/10/7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5EE56F-5D5A-4077-9A17-BAECC4DE306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220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712" r:id="rId13"/>
    <p:sldLayoutId id="2147483683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24967AA-BFF2-4910-A52B-14E7A275D154}" type="datetime1">
              <a:rPr lang="zh-CN" altLang="en-US" smtClean="0"/>
              <a:t>2020/10/7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A281492-5497-4E6C-A28B-D1B5E67E4A6E}" type="slidenum">
              <a:rPr lang="zh-CN" altLang="en-US" smtClean="0"/>
              <a:pPr>
                <a:defRPr/>
              </a:pPr>
              <a:t>‹#›</a:t>
            </a:fld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F7912C6-EB99-45EA-BB30-6898C0F19130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8F8F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r">
              <a:defRPr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070993C-C9B9-4E22-9476-E3E63CFB1F47}"/>
              </a:ext>
            </a:extLst>
          </p:cNvPr>
          <p:cNvSpPr/>
          <p:nvPr userDrawn="1"/>
        </p:nvSpPr>
        <p:spPr>
          <a:xfrm>
            <a:off x="0" y="6427295"/>
            <a:ext cx="9144000" cy="216000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Nexa Light"/>
              <a:cs typeface="+mn-cs"/>
            </a:endParaRPr>
          </a:p>
        </p:txBody>
      </p:sp>
      <p:grpSp>
        <p:nvGrpSpPr>
          <p:cNvPr id="9" name="组合 5">
            <a:extLst>
              <a:ext uri="{FF2B5EF4-FFF2-40B4-BE49-F238E27FC236}">
                <a16:creationId xmlns:a16="http://schemas.microsoft.com/office/drawing/2014/main" id="{B59C1DD4-6E81-4CD5-9029-4A6CDA2F5A76}"/>
              </a:ext>
            </a:extLst>
          </p:cNvPr>
          <p:cNvGrpSpPr>
            <a:grpSpLocks/>
          </p:cNvGrpSpPr>
          <p:nvPr userDrawn="1"/>
        </p:nvGrpSpPr>
        <p:grpSpPr bwMode="auto">
          <a:xfrm>
            <a:off x="7316391" y="323889"/>
            <a:ext cx="1514603" cy="556954"/>
            <a:chOff x="515938" y="457200"/>
            <a:chExt cx="3243262" cy="863600"/>
          </a:xfrm>
        </p:grpSpPr>
        <p:pic>
          <p:nvPicPr>
            <p:cNvPr id="10" name="Picture 2" descr="C:\Users\gpfeng\Desktop\图片1.jpg">
              <a:extLst>
                <a:ext uri="{FF2B5EF4-FFF2-40B4-BE49-F238E27FC236}">
                  <a16:creationId xmlns:a16="http://schemas.microsoft.com/office/drawing/2014/main" id="{C58DF262-7CEC-4F69-9E79-E4E6C40B0C7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938" y="457200"/>
              <a:ext cx="868362" cy="863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1" name="Picture 10" descr="http://bbs.whu.edu.cn/wForum/bbscon.php?bid=38&amp;id=340316&amp;ap=320">
              <a:extLst>
                <a:ext uri="{FF2B5EF4-FFF2-40B4-BE49-F238E27FC236}">
                  <a16:creationId xmlns:a16="http://schemas.microsoft.com/office/drawing/2014/main" id="{D096CCF5-4762-4E44-8637-FC205090BA5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0200" y="511175"/>
              <a:ext cx="2159000" cy="738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005B9E78-EE51-44F1-A9FF-B75E7EA3E9AA}"/>
              </a:ext>
            </a:extLst>
          </p:cNvPr>
          <p:cNvSpPr txBox="1"/>
          <p:nvPr userDrawn="1"/>
        </p:nvSpPr>
        <p:spPr>
          <a:xfrm>
            <a:off x="556994" y="6388054"/>
            <a:ext cx="50019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智能感知交互实验室 </a:t>
            </a:r>
            <a:r>
              <a:rPr lang="en-US" altLang="zh-CN" sz="140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/</a:t>
            </a:r>
            <a:r>
              <a:rPr lang="en-US" altLang="zh-CN" sz="1400" baseline="0">
                <a:solidFill>
                  <a:srgbClr val="00A29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Laboratory for Intelligence Interaction and Perception</a:t>
            </a:r>
            <a:endParaRPr lang="zh-CN" altLang="en-US" sz="1400" dirty="0">
              <a:solidFill>
                <a:srgbClr val="00A29A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6813E948-873A-46E5-A6B2-F99D591CE380}"/>
              </a:ext>
            </a:extLst>
          </p:cNvPr>
          <p:cNvGrpSpPr/>
          <p:nvPr userDrawn="1"/>
        </p:nvGrpSpPr>
        <p:grpSpPr>
          <a:xfrm rot="10800000">
            <a:off x="0" y="582291"/>
            <a:ext cx="231354" cy="901177"/>
            <a:chOff x="-23530" y="2911884"/>
            <a:chExt cx="3348000" cy="901177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17A1910D-C5B7-4EEF-9116-D8EE47FE4497}"/>
                </a:ext>
              </a:extLst>
            </p:cNvPr>
            <p:cNvSpPr/>
            <p:nvPr/>
          </p:nvSpPr>
          <p:spPr>
            <a:xfrm>
              <a:off x="-23530" y="2911884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B93763D2-4E94-4E98-A895-61CCA1F7D033}"/>
                </a:ext>
              </a:extLst>
            </p:cNvPr>
            <p:cNvSpPr/>
            <p:nvPr/>
          </p:nvSpPr>
          <p:spPr>
            <a:xfrm>
              <a:off x="-23530" y="314157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07ADCF8D-D99A-4487-8B5F-20FA4152270F}"/>
                </a:ext>
              </a:extLst>
            </p:cNvPr>
            <p:cNvSpPr/>
            <p:nvPr/>
          </p:nvSpPr>
          <p:spPr>
            <a:xfrm>
              <a:off x="-23530" y="3369509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5DA331F7-6D2B-4B6D-A299-BD3773872B9D}"/>
                </a:ext>
              </a:extLst>
            </p:cNvPr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2F2F2"/>
                </a:solidFill>
                <a:effectLst/>
                <a:uLnTx/>
                <a:uFillTx/>
                <a:latin typeface="Nexa Ligh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12658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4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70529" y="3141746"/>
            <a:ext cx="8602941" cy="574508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n-US" altLang="zh-CN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JVET-T0069</a:t>
            </a:r>
            <a:b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AHG11: SSIM based CNN model for in-loop filtering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3"/>
          </p:nvPr>
        </p:nvSpPr>
        <p:spPr>
          <a:xfrm>
            <a:off x="783569" y="3857622"/>
            <a:ext cx="7510667" cy="2042358"/>
          </a:xfrm>
        </p:spPr>
        <p:txBody>
          <a:bodyPr>
            <a:norm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Tong Ouyang, </a:t>
            </a:r>
            <a:r>
              <a:rPr lang="en-US" altLang="zh-CN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Feiyang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Liu, Han Zhu, </a:t>
            </a:r>
            <a:r>
              <a:rPr lang="en-US" altLang="zh-CN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Zhenzhong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Chen</a:t>
            </a:r>
            <a:endParaRPr lang="en-US" altLang="zh-CN" sz="2000" b="0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altLang="zh-CN" sz="2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Wuhan University</a:t>
            </a:r>
          </a:p>
          <a:p>
            <a:pPr algn="ctr"/>
            <a:r>
              <a:rPr lang="en-US" altLang="zh-CN" sz="2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Xiaozhong</a:t>
            </a:r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Xu</a:t>
            </a:r>
            <a:r>
              <a:rPr lang="en-US" altLang="zh-CN" sz="2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Shan Liu</a:t>
            </a:r>
          </a:p>
          <a:p>
            <a:pPr algn="ctr"/>
            <a:r>
              <a:rPr lang="en-US" altLang="zh-CN" sz="2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Tencent</a:t>
            </a:r>
          </a:p>
          <a:p>
            <a:pPr algn="ctr"/>
            <a:endParaRPr lang="en-US" altLang="zh-CN" sz="1600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68945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Experimental Results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74086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54FEAAF-D002-43E7-89F3-BBA0E8A47DD5}"/>
                  </a:ext>
                </a:extLst>
              </p:cNvPr>
              <p:cNvSpPr/>
              <p:nvPr/>
            </p:nvSpPr>
            <p:spPr>
              <a:xfrm>
                <a:off x="894015" y="639476"/>
                <a:ext cx="6517553" cy="7184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285750" indent="-285750">
                  <a:lnSpc>
                    <a:spcPct val="200000"/>
                  </a:lnSpc>
                  <a:buClr>
                    <a:srgbClr val="47BBB5"/>
                  </a:buClr>
                  <a:buFont typeface="Wingdings" panose="05000000000000000000" pitchFamily="2" charset="2"/>
                  <a:buChar char="n"/>
                </a:pPr>
                <a:r>
                  <a:rPr lang="en-US" altLang="zh-CN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BD-rate results (</a:t>
                </a:r>
                <a14:m>
                  <m:oMath xmlns:m="http://schemas.openxmlformats.org/officeDocument/2006/math">
                    <m:r>
                      <a:rPr lang="en-US" altLang="zh-CN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𝐿𝑜𝑠𝑠</m:t>
                    </m:r>
                    <m:r>
                      <a:rPr lang="en-US" altLang="zh-CN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=0.8×</m:t>
                    </m:r>
                    <m:r>
                      <m:rPr>
                        <m:sty m:val="p"/>
                      </m:rPr>
                      <a:rPr lang="en-US" altLang="zh-CN" sz="24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SSIM</m:t>
                    </m:r>
                    <m:r>
                      <a:rPr lang="en-US" altLang="zh-CN" sz="240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+0.</m:t>
                    </m:r>
                    <m:r>
                      <a:rPr lang="en-US" altLang="zh-CN" sz="24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zh-CN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altLang="zh-CN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𝐿</m:t>
                    </m:r>
                    <m:r>
                      <a:rPr lang="en-US" altLang="zh-CN" sz="2400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r>
                  <a:rPr lang="en-US" altLang="zh-CN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</p:txBody>
          </p:sp>
        </mc:Choice>
        <mc:Fallback xmlns=""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54FEAAF-D002-43E7-89F3-BBA0E8A47DD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4015" y="639476"/>
                <a:ext cx="6517553" cy="718466"/>
              </a:xfrm>
              <a:prstGeom prst="rect">
                <a:avLst/>
              </a:prstGeom>
              <a:blipFill>
                <a:blip r:embed="rId3"/>
                <a:stretch>
                  <a:fillRect l="-1310" r="-468" b="-186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5" name="表格 14">
            <a:extLst>
              <a:ext uri="{FF2B5EF4-FFF2-40B4-BE49-F238E27FC236}">
                <a16:creationId xmlns:a16="http://schemas.microsoft.com/office/drawing/2014/main" id="{0588B757-368A-40B0-B9D3-36ACE561D1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5974182"/>
              </p:ext>
            </p:extLst>
          </p:nvPr>
        </p:nvGraphicFramePr>
        <p:xfrm>
          <a:off x="1550034" y="1528211"/>
          <a:ext cx="6043932" cy="1640205"/>
        </p:xfrm>
        <a:graphic>
          <a:graphicData uri="http://schemas.openxmlformats.org/drawingml/2006/table">
            <a:tbl>
              <a:tblPr firstRow="1" firstCol="1" bandRow="1"/>
              <a:tblGrid>
                <a:gridCol w="1040853">
                  <a:extLst>
                    <a:ext uri="{9D8B030D-6E8A-4147-A177-3AD203B41FA5}">
                      <a16:colId xmlns:a16="http://schemas.microsoft.com/office/drawing/2014/main" val="3066185938"/>
                    </a:ext>
                  </a:extLst>
                </a:gridCol>
                <a:gridCol w="672747">
                  <a:extLst>
                    <a:ext uri="{9D8B030D-6E8A-4147-A177-3AD203B41FA5}">
                      <a16:colId xmlns:a16="http://schemas.microsoft.com/office/drawing/2014/main" val="3468227965"/>
                    </a:ext>
                  </a:extLst>
                </a:gridCol>
                <a:gridCol w="672747">
                  <a:extLst>
                    <a:ext uri="{9D8B030D-6E8A-4147-A177-3AD203B41FA5}">
                      <a16:colId xmlns:a16="http://schemas.microsoft.com/office/drawing/2014/main" val="1158158466"/>
                    </a:ext>
                  </a:extLst>
                </a:gridCol>
                <a:gridCol w="672747">
                  <a:extLst>
                    <a:ext uri="{9D8B030D-6E8A-4147-A177-3AD203B41FA5}">
                      <a16:colId xmlns:a16="http://schemas.microsoft.com/office/drawing/2014/main" val="4126243536"/>
                    </a:ext>
                  </a:extLst>
                </a:gridCol>
                <a:gridCol w="813008">
                  <a:extLst>
                    <a:ext uri="{9D8B030D-6E8A-4147-A177-3AD203B41FA5}">
                      <a16:colId xmlns:a16="http://schemas.microsoft.com/office/drawing/2014/main" val="295959773"/>
                    </a:ext>
                  </a:extLst>
                </a:gridCol>
                <a:gridCol w="686075">
                  <a:extLst>
                    <a:ext uri="{9D8B030D-6E8A-4147-A177-3AD203B41FA5}">
                      <a16:colId xmlns:a16="http://schemas.microsoft.com/office/drawing/2014/main" val="1715292000"/>
                    </a:ext>
                  </a:extLst>
                </a:gridCol>
                <a:gridCol w="723520">
                  <a:extLst>
                    <a:ext uri="{9D8B030D-6E8A-4147-A177-3AD203B41FA5}">
                      <a16:colId xmlns:a16="http://schemas.microsoft.com/office/drawing/2014/main" val="2201564345"/>
                    </a:ext>
                  </a:extLst>
                </a:gridCol>
                <a:gridCol w="762235">
                  <a:extLst>
                    <a:ext uri="{9D8B030D-6E8A-4147-A177-3AD203B41FA5}">
                      <a16:colId xmlns:a16="http://schemas.microsoft.com/office/drawing/2014/main" val="44412159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Main10 </a:t>
                      </a:r>
                      <a:r>
                        <a:rPr lang="zh-CN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241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VMAF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EncT-CPU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DecT-CPU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DecT-GPU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07651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-5.84%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-1.39%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-3.72%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-4.11%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170%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41444%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3363%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50685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-7.22%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-7.54%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-8.19%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21508%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2276%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30289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-6.51%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-7.97%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-6.85%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21345%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2043%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09988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-8.11%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-8.53%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-7.34%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21533%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1852%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12193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-10.29%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-2.86%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-4.65%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-5.29%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37679%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2804%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17544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-7.50%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-6.76%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-6.46%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26294%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2331%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05249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-9.26%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-2.70%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-7.64%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-8.16%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19974%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1984%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847171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-3.08%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-4.70%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-3.50%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20602%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1826%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82289687"/>
                  </a:ext>
                </a:extLst>
              </a:tr>
            </a:tbl>
          </a:graphicData>
        </a:graphic>
      </p:graphicFrame>
      <p:graphicFrame>
        <p:nvGraphicFramePr>
          <p:cNvPr id="16" name="表格 15">
            <a:extLst>
              <a:ext uri="{FF2B5EF4-FFF2-40B4-BE49-F238E27FC236}">
                <a16:creationId xmlns:a16="http://schemas.microsoft.com/office/drawing/2014/main" id="{45133DFD-372C-4810-8761-76BC4C4B17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924048"/>
              </p:ext>
            </p:extLst>
          </p:nvPr>
        </p:nvGraphicFramePr>
        <p:xfrm>
          <a:off x="1550034" y="3172419"/>
          <a:ext cx="6043932" cy="1619250"/>
        </p:xfrm>
        <a:graphic>
          <a:graphicData uri="http://schemas.openxmlformats.org/drawingml/2006/table">
            <a:tbl>
              <a:tblPr firstRow="1" firstCol="1" bandRow="1"/>
              <a:tblGrid>
                <a:gridCol w="1040853">
                  <a:extLst>
                    <a:ext uri="{9D8B030D-6E8A-4147-A177-3AD203B41FA5}">
                      <a16:colId xmlns:a16="http://schemas.microsoft.com/office/drawing/2014/main" val="3032230540"/>
                    </a:ext>
                  </a:extLst>
                </a:gridCol>
                <a:gridCol w="672747">
                  <a:extLst>
                    <a:ext uri="{9D8B030D-6E8A-4147-A177-3AD203B41FA5}">
                      <a16:colId xmlns:a16="http://schemas.microsoft.com/office/drawing/2014/main" val="1162612765"/>
                    </a:ext>
                  </a:extLst>
                </a:gridCol>
                <a:gridCol w="672747">
                  <a:extLst>
                    <a:ext uri="{9D8B030D-6E8A-4147-A177-3AD203B41FA5}">
                      <a16:colId xmlns:a16="http://schemas.microsoft.com/office/drawing/2014/main" val="4179498288"/>
                    </a:ext>
                  </a:extLst>
                </a:gridCol>
                <a:gridCol w="672747">
                  <a:extLst>
                    <a:ext uri="{9D8B030D-6E8A-4147-A177-3AD203B41FA5}">
                      <a16:colId xmlns:a16="http://schemas.microsoft.com/office/drawing/2014/main" val="3642295798"/>
                    </a:ext>
                  </a:extLst>
                </a:gridCol>
                <a:gridCol w="813008">
                  <a:extLst>
                    <a:ext uri="{9D8B030D-6E8A-4147-A177-3AD203B41FA5}">
                      <a16:colId xmlns:a16="http://schemas.microsoft.com/office/drawing/2014/main" val="127821550"/>
                    </a:ext>
                  </a:extLst>
                </a:gridCol>
                <a:gridCol w="686075">
                  <a:extLst>
                    <a:ext uri="{9D8B030D-6E8A-4147-A177-3AD203B41FA5}">
                      <a16:colId xmlns:a16="http://schemas.microsoft.com/office/drawing/2014/main" val="2502934243"/>
                    </a:ext>
                  </a:extLst>
                </a:gridCol>
                <a:gridCol w="723520">
                  <a:extLst>
                    <a:ext uri="{9D8B030D-6E8A-4147-A177-3AD203B41FA5}">
                      <a16:colId xmlns:a16="http://schemas.microsoft.com/office/drawing/2014/main" val="3201277803"/>
                    </a:ext>
                  </a:extLst>
                </a:gridCol>
                <a:gridCol w="762235">
                  <a:extLst>
                    <a:ext uri="{9D8B030D-6E8A-4147-A177-3AD203B41FA5}">
                      <a16:colId xmlns:a16="http://schemas.microsoft.com/office/drawing/2014/main" val="3763463412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Main10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193912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VMAF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EncT-CPU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DecT-CPU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DecT-GPU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38744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-4.66%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3.94%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4.45%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C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51787%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4174%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32280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-7.14%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-8.02%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-9.09%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27635%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2639%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53604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-0.47%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-7.98%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-5.34%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12545%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1132%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495350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-6.17%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-5.86%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-4.44%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16030%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1450%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594068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72012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-0.66%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-3.89%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20826%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1859%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00467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-6.58%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-0.51%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-4.58%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-4.66%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29333%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2407%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808329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0.39%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-2.15%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-1.34%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161%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40522%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3314%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553590"/>
                  </a:ext>
                </a:extLst>
              </a:tr>
            </a:tbl>
          </a:graphicData>
        </a:graphic>
      </p:graphicFrame>
      <p:graphicFrame>
        <p:nvGraphicFramePr>
          <p:cNvPr id="18" name="表格 17">
            <a:extLst>
              <a:ext uri="{FF2B5EF4-FFF2-40B4-BE49-F238E27FC236}">
                <a16:creationId xmlns:a16="http://schemas.microsoft.com/office/drawing/2014/main" id="{6452E90B-74C4-448F-AC3F-F9EA5DBA8E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7880776"/>
              </p:ext>
            </p:extLst>
          </p:nvPr>
        </p:nvGraphicFramePr>
        <p:xfrm>
          <a:off x="1550034" y="4791669"/>
          <a:ext cx="6043932" cy="1619250"/>
        </p:xfrm>
        <a:graphic>
          <a:graphicData uri="http://schemas.openxmlformats.org/drawingml/2006/table">
            <a:tbl>
              <a:tblPr firstRow="1" firstCol="1" bandRow="1"/>
              <a:tblGrid>
                <a:gridCol w="1040853">
                  <a:extLst>
                    <a:ext uri="{9D8B030D-6E8A-4147-A177-3AD203B41FA5}">
                      <a16:colId xmlns:a16="http://schemas.microsoft.com/office/drawing/2014/main" val="4084768944"/>
                    </a:ext>
                  </a:extLst>
                </a:gridCol>
                <a:gridCol w="672747">
                  <a:extLst>
                    <a:ext uri="{9D8B030D-6E8A-4147-A177-3AD203B41FA5}">
                      <a16:colId xmlns:a16="http://schemas.microsoft.com/office/drawing/2014/main" val="2178462375"/>
                    </a:ext>
                  </a:extLst>
                </a:gridCol>
                <a:gridCol w="672747">
                  <a:extLst>
                    <a:ext uri="{9D8B030D-6E8A-4147-A177-3AD203B41FA5}">
                      <a16:colId xmlns:a16="http://schemas.microsoft.com/office/drawing/2014/main" val="213364601"/>
                    </a:ext>
                  </a:extLst>
                </a:gridCol>
                <a:gridCol w="672747">
                  <a:extLst>
                    <a:ext uri="{9D8B030D-6E8A-4147-A177-3AD203B41FA5}">
                      <a16:colId xmlns:a16="http://schemas.microsoft.com/office/drawing/2014/main" val="1979077195"/>
                    </a:ext>
                  </a:extLst>
                </a:gridCol>
                <a:gridCol w="813008">
                  <a:extLst>
                    <a:ext uri="{9D8B030D-6E8A-4147-A177-3AD203B41FA5}">
                      <a16:colId xmlns:a16="http://schemas.microsoft.com/office/drawing/2014/main" val="16135253"/>
                    </a:ext>
                  </a:extLst>
                </a:gridCol>
                <a:gridCol w="686075">
                  <a:extLst>
                    <a:ext uri="{9D8B030D-6E8A-4147-A177-3AD203B41FA5}">
                      <a16:colId xmlns:a16="http://schemas.microsoft.com/office/drawing/2014/main" val="111217003"/>
                    </a:ext>
                  </a:extLst>
                </a:gridCol>
                <a:gridCol w="723520">
                  <a:extLst>
                    <a:ext uri="{9D8B030D-6E8A-4147-A177-3AD203B41FA5}">
                      <a16:colId xmlns:a16="http://schemas.microsoft.com/office/drawing/2014/main" val="2472132730"/>
                    </a:ext>
                  </a:extLst>
                </a:gridCol>
                <a:gridCol w="762235">
                  <a:extLst>
                    <a:ext uri="{9D8B030D-6E8A-4147-A177-3AD203B41FA5}">
                      <a16:colId xmlns:a16="http://schemas.microsoft.com/office/drawing/2014/main" val="122043492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6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delay B Main10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27314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VMAF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EncT-CPU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DecT-CPU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DecT-GPU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99368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71523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22030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-2.11%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0.14%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-8.86%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-6.42%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14937%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1307%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88187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-3.07%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0.55%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-8.36%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-6.76%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24803%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2043%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49924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-3.85%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-3.07%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181%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24373%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2228%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4247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-2.30%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0.20%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-7.44%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-5.69%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143%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19991%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1733%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14420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-1.82%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0.49%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-6.83%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-6.70%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29599%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2480%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85003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-0.15%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1.52%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-1.66%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173%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66822%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4844%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02773992"/>
                  </a:ext>
                </a:extLst>
              </a:tr>
            </a:tbl>
          </a:graphicData>
        </a:graphic>
      </p:graphicFrame>
      <p:sp>
        <p:nvSpPr>
          <p:cNvPr id="14" name="矩形 13">
            <a:extLst>
              <a:ext uri="{FF2B5EF4-FFF2-40B4-BE49-F238E27FC236}">
                <a16:creationId xmlns:a16="http://schemas.microsoft.com/office/drawing/2014/main" id="{28436451-C863-4C36-A183-B23DABDB188A}"/>
              </a:ext>
            </a:extLst>
          </p:cNvPr>
          <p:cNvSpPr/>
          <p:nvPr/>
        </p:nvSpPr>
        <p:spPr>
          <a:xfrm>
            <a:off x="7465013" y="6041587"/>
            <a:ext cx="177304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hangingPunct="0"/>
            <a:r>
              <a:rPr lang="en-US" altLang="zh-CN" sz="16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 VTM-10.0</a:t>
            </a:r>
            <a:endParaRPr lang="zh-CN" altLang="en-US" sz="1600" dirty="0">
              <a:solidFill>
                <a:srgbClr val="22222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97453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等线 Light" panose="02010600030101010101" pitchFamily="2" charset="-122"/>
                <a:cs typeface="Times New Roman" panose="02020603050405020304" pitchFamily="18" charset="0"/>
              </a:rPr>
              <a:t>Experimental Results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等线 Light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74086" y="285006"/>
            <a:ext cx="152400" cy="628878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54FEAAF-D002-43E7-89F3-BBA0E8A47DD5}"/>
                  </a:ext>
                </a:extLst>
              </p:cNvPr>
              <p:cNvSpPr/>
              <p:nvPr/>
            </p:nvSpPr>
            <p:spPr>
              <a:xfrm>
                <a:off x="894015" y="639476"/>
                <a:ext cx="6517553" cy="71846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285750" marR="0" lvl="0" indent="-285750" algn="l" defTabSz="914400" rtl="0" eaLnBrk="1" fontAlgn="auto" latinLnBrk="0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47BBB5"/>
                  </a:buClr>
                  <a:buSzTx/>
                  <a:buFont typeface="Wingdings" panose="05000000000000000000" pitchFamily="2" charset="2"/>
                  <a:buChar char="n"/>
                  <a:tabLst/>
                  <a:defRPr/>
                </a:pP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BD-rate results (</a:t>
                </a:r>
                <a14:m>
                  <m:oMath xmlns:m="http://schemas.openxmlformats.org/officeDocument/2006/math">
                    <m:r>
                      <a:rPr kumimoji="0" lang="en-US" altLang="zh-CN" sz="2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𝐿𝑜𝑠𝑠</m:t>
                    </m:r>
                    <m:r>
                      <a:rPr kumimoji="0" lang="en-US" altLang="zh-CN" sz="2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=0.2×</m:t>
                    </m:r>
                    <m:r>
                      <m:rPr>
                        <m:sty m:val="p"/>
                      </m:rPr>
                      <a:rPr kumimoji="0" lang="en-US" altLang="zh-CN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SSIM</m:t>
                    </m:r>
                    <m:r>
                      <a:rPr kumimoji="0" lang="en-US" altLang="zh-CN" sz="24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+0.</m:t>
                    </m:r>
                    <m:r>
                      <a:rPr kumimoji="0" lang="en-US" altLang="zh-CN" sz="24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8</m:t>
                    </m:r>
                    <m:r>
                      <a:rPr kumimoji="0" lang="en-US" altLang="zh-CN" sz="2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kumimoji="0" lang="en-US" altLang="zh-CN" sz="2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𝐿</m:t>
                    </m:r>
                    <m:r>
                      <a:rPr kumimoji="0" lang="en-US" altLang="zh-CN" sz="2400" b="0" i="1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</m:oMath>
                </a14:m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imes New Roman" panose="02020603050405020304" pitchFamily="18" charset="0"/>
                    <a:ea typeface="等线" panose="02010600030101010101" pitchFamily="2" charset="-122"/>
                    <a:cs typeface="Times New Roman" panose="02020603050405020304" pitchFamily="18" charset="0"/>
                  </a:rPr>
                  <a:t>)</a:t>
                </a:r>
              </a:p>
            </p:txBody>
          </p:sp>
        </mc:Choice>
        <mc:Fallback xmlns="">
          <p:sp>
            <p:nvSpPr>
              <p:cNvPr id="13" name="矩形 12">
                <a:extLst>
                  <a:ext uri="{FF2B5EF4-FFF2-40B4-BE49-F238E27FC236}">
                    <a16:creationId xmlns:a16="http://schemas.microsoft.com/office/drawing/2014/main" id="{754FEAAF-D002-43E7-89F3-BBA0E8A47DD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4015" y="639476"/>
                <a:ext cx="6517553" cy="718466"/>
              </a:xfrm>
              <a:prstGeom prst="rect">
                <a:avLst/>
              </a:prstGeom>
              <a:blipFill>
                <a:blip r:embed="rId3"/>
                <a:stretch>
                  <a:fillRect l="-1310" r="-468" b="-186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435AF219-B383-4A00-98B7-07435DD13A84}"/>
              </a:ext>
            </a:extLst>
          </p:cNvPr>
          <p:cNvGraphicFramePr>
            <a:graphicFrameLocks noGrp="1"/>
          </p:cNvGraphicFramePr>
          <p:nvPr/>
        </p:nvGraphicFramePr>
        <p:xfrm>
          <a:off x="1695450" y="1555374"/>
          <a:ext cx="5753100" cy="1619250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385197874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18412919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38288402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63302759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083324558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52393946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01953799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68482564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All Intra Main10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870401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VMAF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</a:t>
                      </a:r>
                      <a:r>
                        <a:rPr lang="en-US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-CPU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DecT-CPU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DecT-GPU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714847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-4.68%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-1.79%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-5.88%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-6.16%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156%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22366%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2423%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70241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-4.41%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-1.94%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-8.81%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-7.77%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33088%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2789%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39928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-3.96%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-8.85%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-8.31%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23956%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2163%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28757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-4.48%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-2.40%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-8.47%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-8.37%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20816%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1829%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549582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-6.68%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-3.28%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-5.47%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-7.27%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34118%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2790%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6641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-4.72%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-2.11%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-7.70%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-7.70%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25695%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2312%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17062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-6.69%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-3.14%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-7.24%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-9.38%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19564%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1939%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10145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-1.82%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-4.59%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-3.92%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9311%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1190%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0603048"/>
                  </a:ext>
                </a:extLst>
              </a:tr>
            </a:tbl>
          </a:graphicData>
        </a:graphic>
      </p:graphicFrame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F1497C46-F5AA-45B2-B75C-152392C9A4F0}"/>
              </a:ext>
            </a:extLst>
          </p:cNvPr>
          <p:cNvGraphicFramePr>
            <a:graphicFrameLocks noGrp="1"/>
          </p:cNvGraphicFramePr>
          <p:nvPr/>
        </p:nvGraphicFramePr>
        <p:xfrm>
          <a:off x="1695450" y="3172419"/>
          <a:ext cx="5753100" cy="1619250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25617603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12178465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6981248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76728363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680620542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94634571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19173289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88798644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Random access Main10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60202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VMAF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EncT-CPU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DecT-CPU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DecT-GPU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53624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-4.89%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-2.40%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-7.31%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38157%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3240%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48156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-2.29%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-11.11%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-9.08%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25447%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2202%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00957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-3.54%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-1.53%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-10.26%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-8.49%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27498%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2425%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38182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-2.97%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-1.49%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-7.12%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-6.61%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22800%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1961%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926937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20500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-3.76%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-1.84%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-9.00%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-7.61%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27499%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2382%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53008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-3.96%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-1.73%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-6.69%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-7.44%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13263%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1292%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15359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-2.79%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-2.47%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151%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5186%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886%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3553055"/>
                  </a:ext>
                </a:extLst>
              </a:tr>
            </a:tbl>
          </a:graphicData>
        </a:graphic>
      </p:graphicFrame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A71407C7-8266-45B7-815F-8AF8FDB3CD8B}"/>
              </a:ext>
            </a:extLst>
          </p:cNvPr>
          <p:cNvGraphicFramePr>
            <a:graphicFrameLocks noGrp="1"/>
          </p:cNvGraphicFramePr>
          <p:nvPr/>
        </p:nvGraphicFramePr>
        <p:xfrm>
          <a:off x="1695450" y="4787752"/>
          <a:ext cx="5753100" cy="1619250"/>
        </p:xfrm>
        <a:graphic>
          <a:graphicData uri="http://schemas.openxmlformats.org/drawingml/2006/table">
            <a:tbl>
              <a:tblPr/>
              <a:tblGrid>
                <a:gridCol w="1041400">
                  <a:extLst>
                    <a:ext uri="{9D8B030D-6E8A-4147-A177-3AD203B41FA5}">
                      <a16:colId xmlns:a16="http://schemas.microsoft.com/office/drawing/2014/main" val="353703724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9324745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89454581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07536320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574961811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4093789679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309198183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179268437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Low delay B Main10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83624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VMAF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EncT-CPU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DecT-CPU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DecT-GPU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10414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04870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Arial" panose="020B0604020202020204" pitchFamily="34" charset="0"/>
                        </a:rPr>
                        <a:t>　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8935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-2.61%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-12.13%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-9.81%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32380%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2847%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71035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-2.43%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-0.91%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-10.84%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-9.41%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120%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33890%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2804%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61947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-2.56%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-2.55%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-5.33%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-7.24%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171%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18160%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1616%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780091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-2.54%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-1.37%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-10.00%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-9.04%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28450%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2459%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89658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-3.09%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-1.17%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-10.34%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-10.32%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20621%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1812%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73486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Class F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-0.77%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-0.31%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-4.95%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-3.77%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154%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11838%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1326%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2727893"/>
                  </a:ext>
                </a:extLst>
              </a:tr>
            </a:tbl>
          </a:graphicData>
        </a:graphic>
      </p:graphicFrame>
      <p:sp>
        <p:nvSpPr>
          <p:cNvPr id="14" name="矩形 13">
            <a:extLst>
              <a:ext uri="{FF2B5EF4-FFF2-40B4-BE49-F238E27FC236}">
                <a16:creationId xmlns:a16="http://schemas.microsoft.com/office/drawing/2014/main" id="{C054E4A6-3F9C-4F51-BF31-9C9E06FDF96D}"/>
              </a:ext>
            </a:extLst>
          </p:cNvPr>
          <p:cNvSpPr/>
          <p:nvPr/>
        </p:nvSpPr>
        <p:spPr>
          <a:xfrm>
            <a:off x="7465013" y="6041587"/>
            <a:ext cx="177304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hangingPunct="0"/>
            <a:r>
              <a:rPr lang="en-US" altLang="zh-CN" sz="16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Over VTM-10.0</a:t>
            </a:r>
            <a:endParaRPr lang="zh-CN" altLang="en-US" sz="1600" dirty="0">
              <a:solidFill>
                <a:srgbClr val="22222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834793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内容占位符 3"/>
          <p:cNvSpPr>
            <a:spLocks noGrp="1"/>
          </p:cNvSpPr>
          <p:nvPr>
            <p:ph idx="1"/>
          </p:nvPr>
        </p:nvSpPr>
        <p:spPr>
          <a:xfrm>
            <a:off x="894015" y="1207549"/>
            <a:ext cx="7881685" cy="4351338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 an  additional NN based in-loop filter for improving the subjective quality.</a:t>
            </a:r>
          </a:p>
          <a:p>
            <a:pPr marL="285750" indent="-285750">
              <a:lnSpc>
                <a:spcPct val="1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Better subjective performance can be obtained when more weights are put on SSIM in the loss function.</a:t>
            </a:r>
          </a:p>
          <a:p>
            <a:pPr marL="285750" indent="-285750">
              <a:lnSpc>
                <a:spcPct val="1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Simulation results partly show that better objective quality does not correspond to better subjective experience.</a:t>
            </a:r>
          </a:p>
        </p:txBody>
      </p:sp>
      <p:sp>
        <p:nvSpPr>
          <p:cNvPr id="12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8AC0B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8AC0B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92886" y="285006"/>
            <a:ext cx="152400" cy="628878"/>
          </a:xfrm>
          <a:prstGeom prst="rect">
            <a:avLst/>
          </a:prstGeom>
          <a:solidFill>
            <a:srgbClr val="8AC0B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62084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algn="ctr"/>
            <a:r>
              <a:rPr lang="en-US" altLang="zh-CN" dirty="0"/>
              <a:t>Thank You!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487902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1015" y="285007"/>
            <a:ext cx="10515600" cy="628879"/>
          </a:xfrm>
        </p:spPr>
        <p:txBody>
          <a:bodyPr>
            <a:normAutofit fontScale="90000"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Backup slide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934362" y="992462"/>
            <a:ext cx="8076288" cy="718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How VMAF works</a:t>
            </a:r>
          </a:p>
        </p:txBody>
      </p:sp>
      <p:sp>
        <p:nvSpPr>
          <p:cNvPr id="60" name="矩形 5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3836312" y="285006"/>
            <a:ext cx="152400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74C0B6D-8160-4DEE-8859-A9BA5DC5FB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79772"/>
            <a:ext cx="9144000" cy="3885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5205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566057" y="543818"/>
            <a:ext cx="30809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solidFill>
                  <a:srgbClr val="7F7F7F"/>
                </a:solidFill>
                <a:latin typeface="Times New Roman" panose="02020603050405020304" pitchFamily="18" charset="0"/>
                <a:ea typeface="Microsoft YaHei UI" panose="020B0503020204020204" pitchFamily="34" charset="-122"/>
                <a:cs typeface="Times New Roman" panose="02020603050405020304" pitchFamily="18" charset="0"/>
              </a:rPr>
              <a:t>Outline</a:t>
            </a:r>
            <a:endParaRPr lang="zh-CN" altLang="en-US" sz="4000" dirty="0">
              <a:solidFill>
                <a:srgbClr val="7F7F7F"/>
              </a:solidFill>
              <a:latin typeface="Times New Roman" panose="02020603050405020304" pitchFamily="18" charset="0"/>
              <a:ea typeface="Microsoft YaHei UI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817725" y="1825292"/>
            <a:ext cx="3166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pc="-10" dirty="0">
                <a:solidFill>
                  <a:srgbClr val="7F7F7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Introduction</a:t>
            </a:r>
            <a:endParaRPr lang="zh-CN" altLang="en-US" sz="2800" b="1" spc="-10" dirty="0">
              <a:solidFill>
                <a:srgbClr val="7F7F7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817726" y="2652874"/>
            <a:ext cx="54627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pc="-10" dirty="0">
                <a:solidFill>
                  <a:srgbClr val="7F7F7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Proposed Method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817725" y="3465707"/>
            <a:ext cx="4604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pc="-10" dirty="0">
                <a:solidFill>
                  <a:srgbClr val="7F7F7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Experimental Results</a:t>
            </a:r>
            <a:endParaRPr lang="zh-CN" altLang="en-US" sz="2800" b="1" spc="-10" dirty="0">
              <a:solidFill>
                <a:srgbClr val="7F7F7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0" y="316260"/>
            <a:ext cx="1132115" cy="931705"/>
            <a:chOff x="-23530" y="2881356"/>
            <a:chExt cx="3348000" cy="931705"/>
          </a:xfrm>
        </p:grpSpPr>
        <p:sp>
          <p:nvSpPr>
            <p:cNvPr id="11" name="矩形 10"/>
            <p:cNvSpPr/>
            <p:nvPr/>
          </p:nvSpPr>
          <p:spPr>
            <a:xfrm>
              <a:off x="-23530" y="2881356"/>
              <a:ext cx="3348000" cy="216000"/>
            </a:xfrm>
            <a:prstGeom prst="rect">
              <a:avLst/>
            </a:prstGeom>
            <a:solidFill>
              <a:srgbClr val="BDE5E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zh-CN" altLang="en-US" kern="0">
                <a:solidFill>
                  <a:srgbClr val="F2F2F2"/>
                </a:solidFill>
                <a:latin typeface="+mj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-23530" y="3119924"/>
              <a:ext cx="3348000" cy="216000"/>
            </a:xfrm>
            <a:prstGeom prst="rect">
              <a:avLst/>
            </a:prstGeom>
            <a:solidFill>
              <a:srgbClr val="5EBFB8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zh-CN" altLang="en-US" kern="0">
                <a:solidFill>
                  <a:srgbClr val="F2F2F2"/>
                </a:solidFill>
                <a:latin typeface="+mj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-23530" y="3358492"/>
              <a:ext cx="3348000" cy="216000"/>
            </a:xfrm>
            <a:prstGeom prst="rect">
              <a:avLst/>
            </a:prstGeom>
            <a:solidFill>
              <a:srgbClr val="55B2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zh-CN" altLang="en-US" kern="0">
                <a:solidFill>
                  <a:srgbClr val="F2F2F2"/>
                </a:solidFill>
                <a:latin typeface="+mj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-23530" y="3597061"/>
              <a:ext cx="3348000" cy="216000"/>
            </a:xfrm>
            <a:prstGeom prst="rect">
              <a:avLst/>
            </a:prstGeom>
            <a:solidFill>
              <a:srgbClr val="00A29A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457200">
                <a:defRPr/>
              </a:pPr>
              <a:endParaRPr lang="zh-CN" altLang="en-US" kern="0">
                <a:solidFill>
                  <a:srgbClr val="F2F2F2"/>
                </a:solidFill>
                <a:latin typeface="+mj-lt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2817725" y="4306544"/>
            <a:ext cx="36490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pc="-10" dirty="0">
                <a:solidFill>
                  <a:srgbClr val="7F7F7F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Conclusion</a:t>
            </a:r>
            <a:endParaRPr lang="zh-CN" altLang="en-US" sz="2800" b="1" spc="-10" dirty="0">
              <a:solidFill>
                <a:srgbClr val="7F7F7F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0" name="矩形 19"/>
          <p:cNvSpPr/>
          <p:nvPr/>
        </p:nvSpPr>
        <p:spPr>
          <a:xfrm rot="5400000">
            <a:off x="2810607" y="744848"/>
            <a:ext cx="711400" cy="159886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>
              <a:defRPr/>
            </a:pPr>
            <a:endParaRPr lang="zh-CN" altLang="en-US" kern="0">
              <a:solidFill>
                <a:srgbClr val="F2F2F2"/>
              </a:solidFill>
              <a:latin typeface="+mj-lt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F5956557-208D-41FE-B358-3EF3CD5A1964}"/>
              </a:ext>
            </a:extLst>
          </p:cNvPr>
          <p:cNvSpPr/>
          <p:nvPr/>
        </p:nvSpPr>
        <p:spPr>
          <a:xfrm>
            <a:off x="1893747" y="1838404"/>
            <a:ext cx="504000" cy="504000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457200">
              <a:defRPr/>
            </a:pPr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7A02FBE6-AC51-4512-84EE-C4EA87981059}"/>
              </a:ext>
            </a:extLst>
          </p:cNvPr>
          <p:cNvSpPr/>
          <p:nvPr/>
        </p:nvSpPr>
        <p:spPr>
          <a:xfrm>
            <a:off x="1893747" y="2677104"/>
            <a:ext cx="504000" cy="504000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457200">
              <a:defRPr/>
            </a:pPr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7E0786A2-A3DA-437B-9A49-7B401F3471C6}"/>
              </a:ext>
            </a:extLst>
          </p:cNvPr>
          <p:cNvSpPr/>
          <p:nvPr/>
        </p:nvSpPr>
        <p:spPr>
          <a:xfrm>
            <a:off x="1893747" y="3498094"/>
            <a:ext cx="504000" cy="504000"/>
          </a:xfrm>
          <a:prstGeom prst="rect">
            <a:avLst/>
          </a:prstGeom>
          <a:solidFill>
            <a:srgbClr val="00A29A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457200">
              <a:defRPr/>
            </a:pPr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24E41A2C-13BF-42A7-BB27-4CC2832F9773}"/>
              </a:ext>
            </a:extLst>
          </p:cNvPr>
          <p:cNvSpPr/>
          <p:nvPr/>
        </p:nvSpPr>
        <p:spPr>
          <a:xfrm>
            <a:off x="1893747" y="4319084"/>
            <a:ext cx="504000" cy="504000"/>
          </a:xfrm>
          <a:prstGeom prst="rect">
            <a:avLst/>
          </a:prstGeom>
          <a:solidFill>
            <a:srgbClr val="8AC0BB"/>
          </a:solidFill>
          <a:ln w="12700" cap="flat" cmpd="sng" algn="ctr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 defTabSz="457200">
              <a:defRPr/>
            </a:pPr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C550A06B-F8DA-4811-8973-CF4CC24838DD}"/>
              </a:ext>
            </a:extLst>
          </p:cNvPr>
          <p:cNvSpPr txBox="1"/>
          <p:nvPr/>
        </p:nvSpPr>
        <p:spPr>
          <a:xfrm>
            <a:off x="1931403" y="1825292"/>
            <a:ext cx="548640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C6D807C7-4FB4-4A3A-8159-73B7B355E097}"/>
              </a:ext>
            </a:extLst>
          </p:cNvPr>
          <p:cNvSpPr txBox="1"/>
          <p:nvPr/>
        </p:nvSpPr>
        <p:spPr>
          <a:xfrm>
            <a:off x="1931403" y="2667494"/>
            <a:ext cx="548640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D7FFC2C-7BB5-4046-A743-28D3C355C346}"/>
              </a:ext>
            </a:extLst>
          </p:cNvPr>
          <p:cNvSpPr txBox="1"/>
          <p:nvPr/>
        </p:nvSpPr>
        <p:spPr>
          <a:xfrm>
            <a:off x="1931403" y="3478874"/>
            <a:ext cx="548640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ADF8739B-94EC-4648-98DA-B09A88225E1D}"/>
              </a:ext>
            </a:extLst>
          </p:cNvPr>
          <p:cNvSpPr txBox="1"/>
          <p:nvPr/>
        </p:nvSpPr>
        <p:spPr>
          <a:xfrm>
            <a:off x="1931404" y="4319084"/>
            <a:ext cx="537985" cy="52322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53677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1015" y="285007"/>
            <a:ext cx="10515600" cy="628879"/>
          </a:xfrm>
        </p:spPr>
        <p:txBody>
          <a:bodyPr>
            <a:normAutofit fontScale="90000"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934362" y="992462"/>
            <a:ext cx="8076288" cy="718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Improve the subjective quality of compressed videos</a:t>
            </a:r>
          </a:p>
        </p:txBody>
      </p:sp>
      <p:sp>
        <p:nvSpPr>
          <p:cNvPr id="60" name="矩形 5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3836312" y="285006"/>
            <a:ext cx="152400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DD2F82F-F469-40CF-A08C-3BABEBEE73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9775" y="2418037"/>
            <a:ext cx="3190875" cy="273367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92BCC48D-4268-4545-8E9B-7963D7D17D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722" y="2418037"/>
            <a:ext cx="4859867" cy="2733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5158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21015" y="285007"/>
            <a:ext cx="4903913" cy="628879"/>
          </a:xfrm>
        </p:spPr>
        <p:txBody>
          <a:bodyPr>
            <a:normAutofit fontScale="90000"/>
          </a:bodyPr>
          <a:lstStyle/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3836312" y="285006"/>
            <a:ext cx="152400" cy="628878"/>
          </a:xfrm>
          <a:prstGeom prst="rect">
            <a:avLst/>
          </a:prstGeom>
          <a:solidFill>
            <a:srgbClr val="BDE5E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C392BF51-C3E2-404A-820C-4F862BAEA2B6}"/>
              </a:ext>
            </a:extLst>
          </p:cNvPr>
          <p:cNvSpPr/>
          <p:nvPr/>
        </p:nvSpPr>
        <p:spPr>
          <a:xfrm>
            <a:off x="934362" y="992462"/>
            <a:ext cx="8076288" cy="718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Convolutional Neural Network based In-Loop Filter 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439AA138-FABF-4464-90AF-F4EF4BF6BE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128" y="2345313"/>
            <a:ext cx="8944353" cy="39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7728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矩形 2"/>
              <p:cNvSpPr/>
              <p:nvPr/>
            </p:nvSpPr>
            <p:spPr>
              <a:xfrm>
                <a:off x="664546" y="5464689"/>
                <a:ext cx="7486492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285750" indent="-28575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altLang="zh-CN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𝐿𝑜𝑠𝑠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CN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zh-CN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𝑆𝑆𝐼𝑀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US" altLang="zh-CN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𝑤</m:t>
                        </m:r>
                      </m:e>
                      <m:sub>
                        <m:r>
                          <a:rPr lang="en-US" altLang="zh-CN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×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𝐿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zh-CN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,   </m:t>
                    </m:r>
                    <m:sSub>
                      <m:sSubPr>
                        <m:ctrlPr>
                          <a:rPr lang="en-US" altLang="zh-CN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w</m:t>
                        </m:r>
                      </m:e>
                      <m:sub>
                        <m:r>
                          <a:rPr lang="en-US" altLang="zh-CN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altLang="zh-CN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=0.8, </m:t>
                    </m:r>
                    <m:sSub>
                      <m:sSubPr>
                        <m:ctrlPr>
                          <a:rPr lang="en-US" altLang="zh-CN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CN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w</m:t>
                        </m:r>
                      </m:e>
                      <m:sub>
                        <m:r>
                          <a:rPr lang="en-US" altLang="zh-CN" b="0" i="0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b="0" i="0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=0.2</m:t>
                    </m:r>
                  </m:oMath>
                </a14:m>
                <a:endParaRPr lang="en-US" altLang="zh-CN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US" altLang="zh-CN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DSC: depth-wise separable convolution</a:t>
                </a:r>
                <a:endParaRPr lang="zh-CN" altLang="en-US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4546" y="5464689"/>
                <a:ext cx="7486492" cy="646331"/>
              </a:xfrm>
              <a:prstGeom prst="rect">
                <a:avLst/>
              </a:prstGeom>
              <a:blipFill>
                <a:blip r:embed="rId3"/>
                <a:stretch>
                  <a:fillRect l="-489" t="-943" b="-141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6" name="标题 1"/>
          <p:cNvSpPr txBox="1">
            <a:spLocks/>
          </p:cNvSpPr>
          <p:nvPr/>
        </p:nvSpPr>
        <p:spPr>
          <a:xfrm>
            <a:off x="1021015" y="285007"/>
            <a:ext cx="3852652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919706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EEB603E-EEF7-4CA8-913E-34825DF2122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000" y="2546230"/>
            <a:ext cx="8190000" cy="23400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1FFFC0A6-BFED-4F89-86D2-BA7188D4FB22}"/>
              </a:ext>
            </a:extLst>
          </p:cNvPr>
          <p:cNvSpPr/>
          <p:nvPr/>
        </p:nvSpPr>
        <p:spPr>
          <a:xfrm>
            <a:off x="934362" y="992462"/>
            <a:ext cx="8076288" cy="718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architecture of proposed network </a:t>
            </a:r>
          </a:p>
        </p:txBody>
      </p:sp>
    </p:spTree>
    <p:extLst>
      <p:ext uri="{BB962C8B-B14F-4D97-AF65-F5344CB8AC3E}">
        <p14:creationId xmlns:p14="http://schemas.microsoft.com/office/powerpoint/2010/main" val="36201874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标题 1"/>
          <p:cNvSpPr txBox="1">
            <a:spLocks/>
          </p:cNvSpPr>
          <p:nvPr/>
        </p:nvSpPr>
        <p:spPr>
          <a:xfrm>
            <a:off x="1019996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-1019" y="285006"/>
            <a:ext cx="647699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40596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918687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6A64820-22F1-4579-98A9-10B6293BC5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0824" y="1950782"/>
            <a:ext cx="3895725" cy="155257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FF158DA-ECEE-4F58-9426-6DB7F31EE9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262" y="4160875"/>
            <a:ext cx="8753475" cy="1914525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1F53A0CA-256F-4265-831E-4BDE8BEA6BB7}"/>
              </a:ext>
            </a:extLst>
          </p:cNvPr>
          <p:cNvSpPr/>
          <p:nvPr/>
        </p:nvSpPr>
        <p:spPr>
          <a:xfrm>
            <a:off x="934362" y="992462"/>
            <a:ext cx="8076288" cy="718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Residual unit 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ECF709A-EEAD-47EE-94ED-5E0D2F1D8629}"/>
              </a:ext>
            </a:extLst>
          </p:cNvPr>
          <p:cNvSpPr/>
          <p:nvPr/>
        </p:nvSpPr>
        <p:spPr>
          <a:xfrm>
            <a:off x="1126456" y="5938354"/>
            <a:ext cx="739908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hangingPunct="0"/>
            <a:r>
              <a:rPr lang="en-US" altLang="zh-CN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SE-block</a:t>
            </a:r>
            <a:endParaRPr lang="zh-CN" altLang="en-US" dirty="0">
              <a:solidFill>
                <a:srgbClr val="22222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65385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894015" y="913884"/>
            <a:ext cx="5289846" cy="718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Information in Training Stage</a:t>
            </a:r>
          </a:p>
        </p:txBody>
      </p:sp>
      <p:sp>
        <p:nvSpPr>
          <p:cNvPr id="56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919706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5D838A75-BB5B-44EA-AB63-E58988A0BDE4}"/>
              </a:ext>
            </a:extLst>
          </p:cNvPr>
          <p:cNvSpPr/>
          <p:nvPr/>
        </p:nvSpPr>
        <p:spPr>
          <a:xfrm>
            <a:off x="1126456" y="5938354"/>
            <a:ext cx="739908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hangingPunct="0"/>
            <a:r>
              <a:rPr lang="en-US" altLang="zh-CN" sz="12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[1] E. </a:t>
            </a:r>
            <a:r>
              <a:rPr lang="en-US" altLang="zh-CN" sz="12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Agustsson</a:t>
            </a:r>
            <a:r>
              <a:rPr lang="en-US" altLang="zh-CN" sz="12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R. </a:t>
            </a:r>
            <a:r>
              <a:rPr lang="en-US" altLang="zh-CN" sz="1200" dirty="0" err="1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Timofte</a:t>
            </a:r>
            <a:r>
              <a:rPr lang="en-US" altLang="zh-CN" sz="12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“NTIRE 2017 challenge on single image super-resolution: dataset and study,” in </a:t>
            </a:r>
            <a:r>
              <a:rPr lang="en-US" altLang="zh-CN" sz="12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Proc. IEEE Int. Conf. Computer Vision and Pattern Recognition Workshops (CVPRW)</a:t>
            </a:r>
            <a:r>
              <a:rPr lang="en-US" altLang="zh-CN" sz="12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altLang="zh-CN" sz="1200" i="1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200" dirty="0">
                <a:solidFill>
                  <a:srgbClr val="2222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July 2017.</a:t>
            </a:r>
            <a:endParaRPr lang="zh-CN" altLang="en-US" sz="1200" dirty="0">
              <a:solidFill>
                <a:srgbClr val="22222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表格 3">
                <a:extLst>
                  <a:ext uri="{FF2B5EF4-FFF2-40B4-BE49-F238E27FC236}">
                    <a16:creationId xmlns:a16="http://schemas.microsoft.com/office/drawing/2014/main" id="{86687EC7-3FCC-4F75-8D6A-B3631A23183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93446237"/>
                  </p:ext>
                </p:extLst>
              </p:nvPr>
            </p:nvGraphicFramePr>
            <p:xfrm>
              <a:off x="1597024" y="1685550"/>
              <a:ext cx="5949951" cy="42011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234393">
                      <a:extLst>
                        <a:ext uri="{9D8B030D-6E8A-4147-A177-3AD203B41FA5}">
                          <a16:colId xmlns:a16="http://schemas.microsoft.com/office/drawing/2014/main" val="1645316643"/>
                        </a:ext>
                      </a:extLst>
                    </a:gridCol>
                    <a:gridCol w="2357779">
                      <a:extLst>
                        <a:ext uri="{9D8B030D-6E8A-4147-A177-3AD203B41FA5}">
                          <a16:colId xmlns:a16="http://schemas.microsoft.com/office/drawing/2014/main" val="3842120359"/>
                        </a:ext>
                      </a:extLst>
                    </a:gridCol>
                    <a:gridCol w="2357779">
                      <a:extLst>
                        <a:ext uri="{9D8B030D-6E8A-4147-A177-3AD203B41FA5}">
                          <a16:colId xmlns:a16="http://schemas.microsoft.com/office/drawing/2014/main" val="171087278"/>
                        </a:ext>
                      </a:extLst>
                    </a:gridCol>
                  </a:tblGrid>
                  <a:tr h="180975">
                    <a:tc gridSpan="3"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 b="1" u="sng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Network Information in Training Stage</a:t>
                          </a:r>
                          <a:endParaRPr lang="zh-CN" sz="1200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919378758"/>
                      </a:ext>
                    </a:extLst>
                  </a:tr>
                  <a:tr h="180975">
                    <a:tc rowSpan="8"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Mandatory</a:t>
                          </a:r>
                          <a:endParaRPr lang="zh-CN" sz="1200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HW environment:</a:t>
                          </a:r>
                          <a:endParaRPr lang="zh-CN" sz="1200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2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CPU: Intel® Xeon® CPU E5-2637 v4 @ 3.50GHz x8, 64GB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2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GPU: GTX 1080ti x8 x 11GB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b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637286105"/>
                      </a:ext>
                    </a:extLst>
                  </a:tr>
                  <a:tr h="180975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SW environment: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2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OS: CentOS Linux Release 7.4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2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GPU: CUDA 9.0, cuDNN 7.1.4, nvidia driver 396.37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b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8046759"/>
                      </a:ext>
                    </a:extLst>
                  </a:tr>
                  <a:tr h="180975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Framework: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20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Pytorch v0.4</a:t>
                          </a:r>
                          <a:endParaRPr lang="zh-CN" sz="1200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b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825083818"/>
                      </a:ext>
                    </a:extLst>
                  </a:tr>
                  <a:tr h="180975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Epoch: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300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b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623374500"/>
                      </a:ext>
                    </a:extLst>
                  </a:tr>
                  <a:tr h="180975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Batch size: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2Kx16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b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412833542"/>
                      </a:ext>
                    </a:extLst>
                  </a:tr>
                  <a:tr h="180975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Training time: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57h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b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505249010"/>
                      </a:ext>
                    </a:extLst>
                  </a:tr>
                  <a:tr h="180975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Training data information: 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DIV2K (800 images for training and 100 for validation) [1]</a:t>
                          </a:r>
                          <a:endParaRPr lang="zh-CN" sz="1200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b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207965108"/>
                      </a:ext>
                    </a:extLst>
                  </a:tr>
                  <a:tr h="180975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Configurations for generating compressed training data (if different to VTM CTC):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QP= {22,27,32,37}, AI.</a:t>
                          </a:r>
                          <a:endParaRPr lang="zh-CN" sz="1200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b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597800076"/>
                      </a:ext>
                    </a:extLst>
                  </a:tr>
                  <a:tr h="180975">
                    <a:tc rowSpan="6"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Optional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Patch size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128x128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b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882797654"/>
                      </a:ext>
                    </a:extLst>
                  </a:tr>
                  <a:tr h="180975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Learning rate: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5e-4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b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227041006"/>
                      </a:ext>
                    </a:extLst>
                  </a:tr>
                  <a:tr h="180975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Optimizer: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ADAM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b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88490576"/>
                      </a:ext>
                    </a:extLst>
                  </a:tr>
                  <a:tr h="180975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Loss function: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left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zh-CN" sz="1200" i="1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sz="1200" i="1"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en-CA" sz="1200" i="1"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CA" sz="1200" i="1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</a:rPr>
                                  <m:t>×</m:t>
                                </m:r>
                                <m:r>
                                  <a:rPr lang="en-CA" sz="1200" i="1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</a:rPr>
                                  <m:t>𝑆𝑆𝐼𝑀</m:t>
                                </m:r>
                                <m:r>
                                  <a:rPr lang="en-CA" sz="1200" i="1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zh-CN" sz="1200" i="1"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sz="1200" i="1"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en-CA" sz="1200" i="1">
                                        <a:effectLst/>
                                        <a:latin typeface="Cambria Math" panose="02040503050406030204" pitchFamily="18" charset="0"/>
                                        <a:ea typeface="宋体" panose="02010600030101010101" pitchFamily="2" charset="-122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CA" sz="1200" i="1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</a:rPr>
                                  <m:t>×</m:t>
                                </m:r>
                                <m:r>
                                  <a:rPr lang="en-CA" sz="1200" i="1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</a:rPr>
                                  <m:t>𝐿</m:t>
                                </m:r>
                                <m:r>
                                  <a:rPr lang="en-CA" sz="1200" i="1">
                                    <a:effectLst/>
                                    <a:latin typeface="Cambria Math" panose="02040503050406030204" pitchFamily="18" charset="0"/>
                                    <a:ea typeface="宋体" panose="02010600030101010101" pitchFamily="2" charset="-122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zh-CN" sz="1200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b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341503860"/>
                      </a:ext>
                    </a:extLst>
                  </a:tr>
                  <a:tr h="180975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Preprocessing: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Mean shift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b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813155356"/>
                      </a:ext>
                    </a:extLst>
                  </a:tr>
                  <a:tr h="180975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Other information: 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NO</a:t>
                          </a:r>
                          <a:endParaRPr lang="zh-CN" sz="1200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b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95699000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表格 3">
                <a:extLst>
                  <a:ext uri="{FF2B5EF4-FFF2-40B4-BE49-F238E27FC236}">
                    <a16:creationId xmlns:a16="http://schemas.microsoft.com/office/drawing/2014/main" id="{86687EC7-3FCC-4F75-8D6A-B3631A23183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93446237"/>
                  </p:ext>
                </p:extLst>
              </p:nvPr>
            </p:nvGraphicFramePr>
            <p:xfrm>
              <a:off x="1597024" y="1685550"/>
              <a:ext cx="5949951" cy="4201160"/>
            </p:xfrm>
            <a:graphic>
              <a:graphicData uri="http://schemas.openxmlformats.org/drawingml/2006/table">
                <a:tbl>
                  <a:tblPr firstRow="1" firstCol="1" bandRow="1"/>
                  <a:tblGrid>
                    <a:gridCol w="1234393">
                      <a:extLst>
                        <a:ext uri="{9D8B030D-6E8A-4147-A177-3AD203B41FA5}">
                          <a16:colId xmlns:a16="http://schemas.microsoft.com/office/drawing/2014/main" val="1645316643"/>
                        </a:ext>
                      </a:extLst>
                    </a:gridCol>
                    <a:gridCol w="2357779">
                      <a:extLst>
                        <a:ext uri="{9D8B030D-6E8A-4147-A177-3AD203B41FA5}">
                          <a16:colId xmlns:a16="http://schemas.microsoft.com/office/drawing/2014/main" val="3842120359"/>
                        </a:ext>
                      </a:extLst>
                    </a:gridCol>
                    <a:gridCol w="2357779">
                      <a:extLst>
                        <a:ext uri="{9D8B030D-6E8A-4147-A177-3AD203B41FA5}">
                          <a16:colId xmlns:a16="http://schemas.microsoft.com/office/drawing/2014/main" val="171087278"/>
                        </a:ext>
                      </a:extLst>
                    </a:gridCol>
                  </a:tblGrid>
                  <a:tr h="182880">
                    <a:tc gridSpan="3"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 b="1" u="sng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Network Information in Training Stage</a:t>
                          </a:r>
                          <a:endParaRPr lang="zh-CN" sz="1200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 h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919378758"/>
                      </a:ext>
                    </a:extLst>
                  </a:tr>
                  <a:tr h="637540">
                    <a:tc rowSpan="8"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Mandatory</a:t>
                          </a:r>
                          <a:endParaRPr lang="zh-CN" sz="1200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HW environment:</a:t>
                          </a:r>
                          <a:endParaRPr lang="zh-CN" sz="1200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2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CPU: Intel® Xeon® CPU E5-2637 v4 @ 3.50GHz x8, 64GB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2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GPU: GTX 1080ti x8 x 11GB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b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637286105"/>
                      </a:ext>
                    </a:extLst>
                  </a:tr>
                  <a:tr h="637540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SW environment: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just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2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OS: CentOS Linux Release 7.4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2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GPU: CUDA 9.0, cuDNN 7.1.4, nvidia driver 396.37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b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8046759"/>
                      </a:ext>
                    </a:extLst>
                  </a:tr>
                  <a:tr h="182880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Framework: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CA" sz="1200" dirty="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Pytorch v0.4</a:t>
                          </a:r>
                          <a:endParaRPr lang="zh-CN" sz="1200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b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825083818"/>
                      </a:ext>
                    </a:extLst>
                  </a:tr>
                  <a:tr h="182880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Epoch: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300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b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623374500"/>
                      </a:ext>
                    </a:extLst>
                  </a:tr>
                  <a:tr h="182880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Batch size: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2Kx16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b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412833542"/>
                      </a:ext>
                    </a:extLst>
                  </a:tr>
                  <a:tr h="182880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Training time: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57h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b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3505249010"/>
                      </a:ext>
                    </a:extLst>
                  </a:tr>
                  <a:tr h="365760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Training data information: 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DIV2K (800 images for training and 100 for validation) [1]</a:t>
                          </a:r>
                          <a:endParaRPr lang="zh-CN" sz="1200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b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207965108"/>
                      </a:ext>
                    </a:extLst>
                  </a:tr>
                  <a:tr h="548640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Configurations for generating compressed training data (if different to VTM CTC):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QP= {22,27,32,37}, AI.</a:t>
                          </a:r>
                          <a:endParaRPr lang="zh-CN" sz="1200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b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597800076"/>
                      </a:ext>
                    </a:extLst>
                  </a:tr>
                  <a:tr h="182880">
                    <a:tc rowSpan="6">
                      <a:txBody>
                        <a:bodyPr/>
                        <a:lstStyle/>
                        <a:p>
                          <a:pPr algn="ctr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Optional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Patch size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128x128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b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882797654"/>
                      </a:ext>
                    </a:extLst>
                  </a:tr>
                  <a:tr h="182880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Learning rate: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5e-4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b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2227041006"/>
                      </a:ext>
                    </a:extLst>
                  </a:tr>
                  <a:tr h="182880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Optimizer: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ADAM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b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88490576"/>
                      </a:ext>
                    </a:extLst>
                  </a:tr>
                  <a:tr h="182880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Loss function: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68580" marR="68580" marT="0" marB="0" anchor="b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>
                          <a:blip r:embed="rId3"/>
                          <a:stretch>
                            <a:fillRect l="-152320" t="-2023333" r="-515" b="-25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341503860"/>
                      </a:ext>
                    </a:extLst>
                  </a:tr>
                  <a:tr h="182880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Preprocessing: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Mean shift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b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813155356"/>
                      </a:ext>
                    </a:extLst>
                  </a:tr>
                  <a:tr h="182880">
                    <a:tc vMerge="1">
                      <a:txBody>
                        <a:bodyPr/>
                        <a:lstStyle/>
                        <a:p>
                          <a:endParaRPr lang="zh-CN" alt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Other information: </a:t>
                          </a:r>
                          <a:endParaRPr lang="zh-CN" sz="120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ctr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l" hangingPunct="0">
                            <a:spcBef>
                              <a:spcPts val="680"/>
                            </a:spcBef>
                            <a:spcAft>
                              <a:spcPts val="0"/>
                            </a:spcAft>
                            <a:tabLst>
                              <a:tab pos="228600" algn="l"/>
                              <a:tab pos="457200" algn="l"/>
                              <a:tab pos="685800" algn="l"/>
                              <a:tab pos="914400" algn="l"/>
                              <a:tab pos="1143000" algn="l"/>
                              <a:tab pos="1371600" algn="l"/>
                              <a:tab pos="1600200" algn="l"/>
                              <a:tab pos="1828800" algn="l"/>
                              <a:tab pos="2057400" algn="l"/>
                              <a:tab pos="2286000" algn="l"/>
                              <a:tab pos="2514600" algn="l"/>
                              <a:tab pos="2743200" algn="l"/>
                            </a:tabLst>
                          </a:pPr>
                          <a:r>
                            <a:rPr lang="en-US" sz="1200" dirty="0">
                              <a:solidFill>
                                <a:srgbClr val="000000"/>
                              </a:solidFill>
                              <a:effectLst/>
                              <a:latin typeface="Times New Roman" panose="02020603050405020304" pitchFamily="18" charset="0"/>
                              <a:ea typeface="宋体" panose="02010600030101010101" pitchFamily="2" charset="-122"/>
                            </a:rPr>
                            <a:t>NO</a:t>
                          </a:r>
                          <a:endParaRPr lang="zh-CN" sz="1200" dirty="0">
                            <a:effectLst/>
                            <a:latin typeface="Times New Roman" panose="02020603050405020304" pitchFamily="18" charset="0"/>
                            <a:ea typeface="宋体" panose="02010600030101010101" pitchFamily="2" charset="-122"/>
                          </a:endParaRPr>
                        </a:p>
                      </a:txBody>
                      <a:tcPr marL="68580" marR="68580" marT="0" marB="0" anchor="b">
                        <a:lnL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rgbClr val="00000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956990007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26014434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标题 1"/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等线 Light" panose="02010600030101010101" pitchFamily="2" charset="-122"/>
                <a:cs typeface="Times New Roman" panose="02020603050405020304" pitchFamily="18" charset="0"/>
              </a:rPr>
              <a:t>Proposed Method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等线 Light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919706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2F2F2"/>
              </a:solidFill>
              <a:effectLst/>
              <a:uLnTx/>
              <a:uFillTx/>
              <a:latin typeface="Times New Roman" panose="02020603050405020304" pitchFamily="18" charset="0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5F9AE86A-E45B-4978-8E13-F4811732C9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5611054"/>
              </p:ext>
            </p:extLst>
          </p:nvPr>
        </p:nvGraphicFramePr>
        <p:xfrm>
          <a:off x="1600200" y="2303192"/>
          <a:ext cx="5943599" cy="3103880"/>
        </p:xfrm>
        <a:graphic>
          <a:graphicData uri="http://schemas.openxmlformats.org/drawingml/2006/table">
            <a:tbl>
              <a:tblPr firstRow="1" firstCol="1" bandRow="1"/>
              <a:tblGrid>
                <a:gridCol w="1233075">
                  <a:extLst>
                    <a:ext uri="{9D8B030D-6E8A-4147-A177-3AD203B41FA5}">
                      <a16:colId xmlns:a16="http://schemas.microsoft.com/office/drawing/2014/main" val="3037645222"/>
                    </a:ext>
                  </a:extLst>
                </a:gridCol>
                <a:gridCol w="2355262">
                  <a:extLst>
                    <a:ext uri="{9D8B030D-6E8A-4147-A177-3AD203B41FA5}">
                      <a16:colId xmlns:a16="http://schemas.microsoft.com/office/drawing/2014/main" val="2894680655"/>
                    </a:ext>
                  </a:extLst>
                </a:gridCol>
                <a:gridCol w="2355262">
                  <a:extLst>
                    <a:ext uri="{9D8B030D-6E8A-4147-A177-3AD203B41FA5}">
                      <a16:colId xmlns:a16="http://schemas.microsoft.com/office/drawing/2014/main" val="3540438410"/>
                    </a:ext>
                  </a:extLst>
                </a:gridCol>
              </a:tblGrid>
              <a:tr h="180975">
                <a:tc gridSpan="3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b="1" u="sng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Network Information in Inference Stage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582535"/>
                  </a:ext>
                </a:extLst>
              </a:tr>
              <a:tr h="180975">
                <a:tc rowSpan="10"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Mandatory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HW environment: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CPU: Intel® Xeon® CPU E5-2637 v4 @ 3.50GHz</a:t>
                      </a: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x8, 64GB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GPU: NO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9730621"/>
                  </a:ext>
                </a:extLst>
              </a:tr>
              <a:tr h="1809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SW environment: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OS: </a:t>
                      </a:r>
                      <a:r>
                        <a:rPr lang="en-CA" sz="1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CentOS Linux Release 7.4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GPU: NO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7316978"/>
                  </a:ext>
                </a:extLst>
              </a:tr>
              <a:tr h="1809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Framework: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Pytorch v0.4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2373955"/>
                  </a:ext>
                </a:extLst>
              </a:tr>
              <a:tr h="1809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Total Conv. Layers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45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35447493"/>
                  </a:ext>
                </a:extLst>
              </a:tr>
              <a:tr h="1809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Total FC Layers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1591334"/>
                  </a:ext>
                </a:extLst>
              </a:tr>
              <a:tr h="1809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Total Parameter Number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131299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7789311"/>
                  </a:ext>
                </a:extLst>
              </a:tr>
              <a:tr h="1809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Parameter Precision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32(F)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704586"/>
                  </a:ext>
                </a:extLst>
              </a:tr>
              <a:tr h="1809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Memory Parameter (MB)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altLang="zh-CN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0.50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1595103"/>
                  </a:ext>
                </a:extLst>
              </a:tr>
              <a:tr h="3048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Memory Temp (MB)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32399.36    (input size: 3840x2160)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3001918"/>
                  </a:ext>
                </a:extLst>
              </a:tr>
              <a:tr h="1809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MAC (Giga)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988 Giga    (input size: 3840x2160)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05833558"/>
                  </a:ext>
                </a:extLst>
              </a:tr>
              <a:tr h="180975">
                <a:tc row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Optional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Preprocessing: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Mean shift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7133708"/>
                  </a:ext>
                </a:extLst>
              </a:tr>
              <a:tr h="18097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Other information: 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NO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0311652"/>
                  </a:ext>
                </a:extLst>
              </a:tr>
            </a:tbl>
          </a:graphicData>
        </a:graphic>
      </p:graphicFrame>
      <p:sp>
        <p:nvSpPr>
          <p:cNvPr id="8" name="矩形 7">
            <a:extLst>
              <a:ext uri="{FF2B5EF4-FFF2-40B4-BE49-F238E27FC236}">
                <a16:creationId xmlns:a16="http://schemas.microsoft.com/office/drawing/2014/main" id="{68ACB192-7E65-49AF-B636-16CD2DFDE463}"/>
              </a:ext>
            </a:extLst>
          </p:cNvPr>
          <p:cNvSpPr/>
          <p:nvPr/>
        </p:nvSpPr>
        <p:spPr>
          <a:xfrm>
            <a:off x="894015" y="913884"/>
            <a:ext cx="5408853" cy="718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Network Information in Inference Stage</a:t>
            </a:r>
          </a:p>
        </p:txBody>
      </p:sp>
    </p:spTree>
    <p:extLst>
      <p:ext uri="{BB962C8B-B14F-4D97-AF65-F5344CB8AC3E}">
        <p14:creationId xmlns:p14="http://schemas.microsoft.com/office/powerpoint/2010/main" val="23719670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矩形 91">
            <a:extLst>
              <a:ext uri="{FF2B5EF4-FFF2-40B4-BE49-F238E27FC236}">
                <a16:creationId xmlns:a16="http://schemas.microsoft.com/office/drawing/2014/main" id="{F9A4FE3C-E93E-48DD-B06E-88D7CBD430F3}"/>
              </a:ext>
            </a:extLst>
          </p:cNvPr>
          <p:cNvSpPr/>
          <p:nvPr/>
        </p:nvSpPr>
        <p:spPr>
          <a:xfrm>
            <a:off x="0" y="285006"/>
            <a:ext cx="647699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9" name="矩形 98">
            <a:extLst>
              <a:ext uri="{FF2B5EF4-FFF2-40B4-BE49-F238E27FC236}">
                <a16:creationId xmlns:a16="http://schemas.microsoft.com/office/drawing/2014/main" id="{65498C20-8406-4859-9AA3-D9DE979EE2D2}"/>
              </a:ext>
            </a:extLst>
          </p:cNvPr>
          <p:cNvSpPr/>
          <p:nvPr/>
        </p:nvSpPr>
        <p:spPr>
          <a:xfrm>
            <a:off x="741615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id="{6F7D6975-A0D5-4945-9F09-075E15D92DEE}"/>
              </a:ext>
            </a:extLst>
          </p:cNvPr>
          <p:cNvSpPr/>
          <p:nvPr/>
        </p:nvSpPr>
        <p:spPr>
          <a:xfrm>
            <a:off x="4919706" y="285006"/>
            <a:ext cx="152400" cy="628878"/>
          </a:xfrm>
          <a:prstGeom prst="rect">
            <a:avLst/>
          </a:prstGeom>
          <a:solidFill>
            <a:srgbClr val="55B2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 defTabSz="457200"/>
            <a:endParaRPr lang="zh-CN" altLang="en-US" kern="0">
              <a:solidFill>
                <a:srgbClr val="F2F2F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标题 1">
            <a:extLst>
              <a:ext uri="{FF2B5EF4-FFF2-40B4-BE49-F238E27FC236}">
                <a16:creationId xmlns:a16="http://schemas.microsoft.com/office/drawing/2014/main" id="{FD103203-1728-490C-B77F-B76EF713B580}"/>
              </a:ext>
            </a:extLst>
          </p:cNvPr>
          <p:cNvSpPr txBox="1">
            <a:spLocks/>
          </p:cNvSpPr>
          <p:nvPr/>
        </p:nvSpPr>
        <p:spPr>
          <a:xfrm>
            <a:off x="1021015" y="285007"/>
            <a:ext cx="10515600" cy="6288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Proposed Method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DF345E0B-FDC8-4ABE-BDEB-EBCF642064B1}"/>
                  </a:ext>
                </a:extLst>
              </p:cNvPr>
              <p:cNvSpPr/>
              <p:nvPr/>
            </p:nvSpPr>
            <p:spPr>
              <a:xfrm>
                <a:off x="1126456" y="5044083"/>
                <a:ext cx="7399085" cy="98719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171450" lvl="0" indent="-171450" algn="just" hangingPunct="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altLang="zh-CN" b="0" i="1" smtClean="0">
                        <a:solidFill>
                          <a:srgbClr val="222222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𝐽</m:t>
                    </m:r>
                    <m:r>
                      <a:rPr lang="en-US" altLang="zh-CN" b="0" i="1" smtClean="0">
                        <a:solidFill>
                          <a:srgbClr val="222222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altLang="zh-CN" b="0" i="1" smtClean="0">
                        <a:solidFill>
                          <a:srgbClr val="222222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𝐷</m:t>
                    </m:r>
                    <m:r>
                      <a:rPr lang="en-US" altLang="zh-CN" b="0" i="1" smtClean="0">
                        <a:solidFill>
                          <a:srgbClr val="222222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r>
                      <a:rPr lang="en-US" altLang="zh-CN" b="0" i="1" smtClean="0">
                        <a:solidFill>
                          <a:srgbClr val="222222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𝜆</m:t>
                    </m:r>
                    <m:r>
                      <a:rPr lang="en-US" altLang="zh-CN" b="0" i="1" smtClean="0">
                        <a:solidFill>
                          <a:srgbClr val="222222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𝑅</m:t>
                    </m:r>
                  </m:oMath>
                </a14:m>
                <a:endParaRPr lang="en-US" altLang="zh-CN" b="0" i="1" dirty="0">
                  <a:solidFill>
                    <a:srgbClr val="222222"/>
                  </a:solidFill>
                  <a:latin typeface="Cambria Math" panose="02040503050406030204" pitchFamily="18" charset="0"/>
                  <a:cs typeface="Times New Roman" panose="02020603050405020304" pitchFamily="18" charset="0"/>
                </a:endParaRPr>
              </a:p>
              <a:p>
                <a:pPr marL="171450" lvl="0" indent="-171450" algn="just" hangingPunct="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altLang="zh-CN" b="0" i="1" smtClean="0">
                        <a:solidFill>
                          <a:srgbClr val="222222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𝐷</m:t>
                    </m:r>
                    <m:r>
                      <a:rPr lang="en-US" altLang="zh-CN" b="0" i="1" smtClean="0">
                        <a:solidFill>
                          <a:srgbClr val="222222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d>
                      <m:dPr>
                        <m:begChr m:val="{"/>
                        <m:endChr m:val=""/>
                        <m:ctrlPr>
                          <a:rPr lang="en-US" altLang="zh-CN" b="0" i="1" smtClean="0">
                            <a:solidFill>
                              <a:srgbClr val="222222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b="0" i="1" smtClean="0">
                                <a:solidFill>
                                  <a:srgbClr val="222222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eqArrPr>
                          <m:e>
                            <m:r>
                              <a:rPr lang="en-US" altLang="zh-CN" b="0" i="1" smtClean="0">
                                <a:solidFill>
                                  <a:srgbClr val="222222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𝑆𝑆𝐷</m:t>
                            </m:r>
                            <m:r>
                              <a:rPr lang="en-US" altLang="zh-CN" b="0" i="1" smtClean="0">
                                <a:solidFill>
                                  <a:srgbClr val="222222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,          </m:t>
                            </m:r>
                            <m:r>
                              <a:rPr lang="en-US" altLang="zh-CN" b="0" i="1" smtClean="0">
                                <a:solidFill>
                                  <a:srgbClr val="222222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𝑂𝑏𝑗𝑒𝑐𝑡𝑖𝑣𝑒</m:t>
                            </m:r>
                            <m:r>
                              <a:rPr lang="en-US" altLang="zh-CN" b="0" i="1" smtClean="0">
                                <a:solidFill>
                                  <a:srgbClr val="222222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altLang="zh-CN" b="0" i="1" smtClean="0">
                                <a:solidFill>
                                  <a:srgbClr val="222222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𝑚𝑜𝑑𝑒𝑙</m:t>
                            </m:r>
                            <m:r>
                              <a:rPr lang="en-US" altLang="zh-CN" b="0" i="1" smtClean="0">
                                <a:solidFill>
                                  <a:srgbClr val="222222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 (</m:t>
                            </m:r>
                            <m:r>
                              <a:rPr lang="en-US" altLang="zh-CN" b="0" i="1" smtClean="0">
                                <a:solidFill>
                                  <a:srgbClr val="222222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𝐿𝑜𝑠𝑠</m:t>
                            </m:r>
                            <m:r>
                              <a:rPr lang="en-US" altLang="zh-CN" b="0" i="1" smtClean="0">
                                <a:solidFill>
                                  <a:srgbClr val="222222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=0.2×</m:t>
                            </m:r>
                            <m:r>
                              <a:rPr lang="en-US" altLang="zh-CN" b="0" i="1" smtClean="0">
                                <a:solidFill>
                                  <a:srgbClr val="222222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𝑆𝑆𝐼𝑀</m:t>
                            </m:r>
                            <m:r>
                              <a:rPr lang="en-US" altLang="zh-CN" b="0" i="1" smtClean="0">
                                <a:solidFill>
                                  <a:srgbClr val="222222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+0.8×</m:t>
                            </m:r>
                            <m:r>
                              <a:rPr lang="en-US" altLang="zh-CN" b="0" i="1" smtClean="0">
                                <a:solidFill>
                                  <a:srgbClr val="222222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𝐿</m:t>
                            </m:r>
                            <m:r>
                              <a:rPr lang="en-US" altLang="zh-CN" b="0" i="1" smtClean="0">
                                <a:solidFill>
                                  <a:srgbClr val="222222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1)</m:t>
                            </m:r>
                          </m:e>
                          <m:e>
                            <m:r>
                              <a:rPr lang="en-US" altLang="zh-CN" b="1" i="1" smtClean="0">
                                <a:solidFill>
                                  <a:srgbClr val="222222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𝑺𝑺𝑰𝑴</m:t>
                            </m:r>
                            <m:r>
                              <a:rPr lang="en-US" altLang="zh-CN" b="0" i="1" smtClean="0">
                                <a:solidFill>
                                  <a:srgbClr val="222222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,     </m:t>
                            </m:r>
                            <m:r>
                              <a:rPr lang="en-US" altLang="zh-CN" b="0" i="1" smtClean="0">
                                <a:solidFill>
                                  <a:srgbClr val="222222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𝑆𝑢𝑏𝑗𝑒𝑐𝑡𝑖𝑣𝑒</m:t>
                            </m:r>
                            <m:r>
                              <a:rPr lang="en-US" altLang="zh-CN" b="0" i="1" smtClean="0">
                                <a:solidFill>
                                  <a:srgbClr val="222222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 </m:t>
                            </m:r>
                            <m:r>
                              <a:rPr lang="en-US" altLang="zh-CN" b="0" i="1" smtClean="0">
                                <a:solidFill>
                                  <a:srgbClr val="222222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𝑚𝑜𝑑𝑒𝑙</m:t>
                            </m:r>
                            <m:r>
                              <a:rPr lang="en-US" altLang="zh-CN" b="0" i="1" smtClean="0">
                                <a:solidFill>
                                  <a:srgbClr val="222222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 (</m:t>
                            </m:r>
                            <m:r>
                              <a:rPr lang="en-US" altLang="zh-CN" b="0" i="1" smtClean="0">
                                <a:solidFill>
                                  <a:srgbClr val="222222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𝐿𝑜𝑠𝑠</m:t>
                            </m:r>
                            <m:r>
                              <a:rPr lang="en-US" altLang="zh-CN" b="0" i="1" smtClean="0">
                                <a:solidFill>
                                  <a:srgbClr val="222222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=0.8×</m:t>
                            </m:r>
                            <m:r>
                              <a:rPr lang="en-US" altLang="zh-CN" b="0" i="1" smtClean="0">
                                <a:solidFill>
                                  <a:srgbClr val="222222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𝑆𝑆𝐼𝑀</m:t>
                            </m:r>
                            <m:r>
                              <a:rPr lang="en-US" altLang="zh-CN" b="0" i="1" smtClean="0">
                                <a:solidFill>
                                  <a:srgbClr val="222222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+0.2×</m:t>
                            </m:r>
                            <m:r>
                              <a:rPr lang="en-US" altLang="zh-CN" b="0" i="1" smtClean="0">
                                <a:solidFill>
                                  <a:srgbClr val="222222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𝐿</m:t>
                            </m:r>
                            <m:r>
                              <a:rPr lang="en-US" altLang="zh-CN" b="0" i="1" smtClean="0">
                                <a:solidFill>
                                  <a:srgbClr val="222222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1)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222222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矩形 9">
                <a:extLst>
                  <a:ext uri="{FF2B5EF4-FFF2-40B4-BE49-F238E27FC236}">
                    <a16:creationId xmlns:a16="http://schemas.microsoft.com/office/drawing/2014/main" id="{DF345E0B-FDC8-4ABE-BDEB-EBCF642064B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6456" y="5044083"/>
                <a:ext cx="7399085" cy="987193"/>
              </a:xfrm>
              <a:prstGeom prst="rect">
                <a:avLst/>
              </a:prstGeom>
              <a:blipFill>
                <a:blip r:embed="rId3"/>
                <a:stretch>
                  <a:fillRect l="-577" t="-6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矩形 10">
            <a:extLst>
              <a:ext uri="{FF2B5EF4-FFF2-40B4-BE49-F238E27FC236}">
                <a16:creationId xmlns:a16="http://schemas.microsoft.com/office/drawing/2014/main" id="{2493E3DA-9E44-4F27-9E91-AFA9D94F8114}"/>
              </a:ext>
            </a:extLst>
          </p:cNvPr>
          <p:cNvSpPr/>
          <p:nvPr/>
        </p:nvSpPr>
        <p:spPr>
          <a:xfrm>
            <a:off x="894015" y="913884"/>
            <a:ext cx="3676840" cy="7184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200000"/>
              </a:lnSpc>
              <a:buClr>
                <a:srgbClr val="47BBB5"/>
              </a:buClr>
              <a:buFont typeface="Wingdings" panose="05000000000000000000" pitchFamily="2" charset="2"/>
              <a:buChar char="n"/>
            </a:pP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Block-level on/off control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30E949C-8724-43B2-A141-D3C0D314BF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015" y="2261227"/>
            <a:ext cx="7657447" cy="2442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8506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8297</TotalTime>
  <Words>1440</Words>
  <Application>Microsoft Office PowerPoint</Application>
  <PresentationFormat>全屏显示(4:3)</PresentationFormat>
  <Paragraphs>550</Paragraphs>
  <Slides>14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14</vt:i4>
      </vt:variant>
    </vt:vector>
  </HeadingPairs>
  <TitlesOfParts>
    <vt:vector size="31" baseType="lpstr">
      <vt:lpstr>Microsoft YaHei UI</vt:lpstr>
      <vt:lpstr>Nexa Light</vt:lpstr>
      <vt:lpstr>等线</vt:lpstr>
      <vt:lpstr>等线 Light</vt:lpstr>
      <vt:lpstr>宋体</vt:lpstr>
      <vt:lpstr>微软雅黑</vt:lpstr>
      <vt:lpstr>微软雅黑 Light</vt:lpstr>
      <vt:lpstr>Arial</vt:lpstr>
      <vt:lpstr>Calibri</vt:lpstr>
      <vt:lpstr>Calibri Light</vt:lpstr>
      <vt:lpstr>Cambria Math</vt:lpstr>
      <vt:lpstr>Microsoft Sans Serif</vt:lpstr>
      <vt:lpstr>Times New Roman</vt:lpstr>
      <vt:lpstr>Wingdings</vt:lpstr>
      <vt:lpstr>Office Theme</vt:lpstr>
      <vt:lpstr>Office 主题​​</vt:lpstr>
      <vt:lpstr>1_Office Theme</vt:lpstr>
      <vt:lpstr>JVET-T0069 AHG11: SSIM based CNN model for in-loop filtering</vt:lpstr>
      <vt:lpstr>PowerPoint 演示文稿</vt:lpstr>
      <vt:lpstr>Introduction</vt:lpstr>
      <vt:lpstr>Introduction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Backup slide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Fast Intra Prediction Algorithm for 360-Degree Equirectangular Panoramic Video</dc:title>
  <dc:creator>Eagle Crown</dc:creator>
  <cp:lastModifiedBy>欧阳彤</cp:lastModifiedBy>
  <cp:revision>327</cp:revision>
  <dcterms:created xsi:type="dcterms:W3CDTF">2017-11-26T02:10:39Z</dcterms:created>
  <dcterms:modified xsi:type="dcterms:W3CDTF">2020-10-07T02:30:15Z</dcterms:modified>
</cp:coreProperties>
</file>