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9"/>
  </p:notesMasterIdLst>
  <p:sldIdLst>
    <p:sldId id="257" r:id="rId3"/>
    <p:sldId id="256" r:id="rId4"/>
    <p:sldId id="258" r:id="rId5"/>
    <p:sldId id="260" r:id="rId6"/>
    <p:sldId id="272" r:id="rId7"/>
    <p:sldId id="261" r:id="rId8"/>
    <p:sldId id="264" r:id="rId9"/>
    <p:sldId id="265" r:id="rId10"/>
    <p:sldId id="267" r:id="rId11"/>
    <p:sldId id="280" r:id="rId12"/>
    <p:sldId id="271" r:id="rId13"/>
    <p:sldId id="279" r:id="rId14"/>
    <p:sldId id="269" r:id="rId15"/>
    <p:sldId id="278" r:id="rId16"/>
    <p:sldId id="276" r:id="rId17"/>
    <p:sldId id="277" r:id="rId18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Herglotz" initials="CH" lastIdx="6" clrIdx="0">
    <p:extLst>
      <p:ext uri="{19B8F6BF-5375-455C-9EA6-DF929625EA0E}">
        <p15:presenceInfo xmlns:p15="http://schemas.microsoft.com/office/powerpoint/2012/main" userId="Christian Herglot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63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10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(JVET-T0067)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</a:t>
            </a:r>
            <a:r>
              <a:rPr lang="de-D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Kränzler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Christian J. Herglotz,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C. J.</a:t>
            </a:r>
            <a:r>
              <a:rPr lang="de-DE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Herglotz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: Bit Stream Analyzer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Coding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Tool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Statistics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baseline="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Oct</a:t>
            </a:r>
            <a:r>
              <a:rPr lang="de-DE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2020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‹#›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itlab.lms.tf.fau.de/LMS/vtm-analyzer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CA" b="1" dirty="0"/>
              <a:t>Bit Stream Feature Analyzer (BSFA) for Coding Tool Statistics based on VTM-10.0</a:t>
            </a:r>
            <a:r>
              <a:rPr lang="de-DE" sz="2400" dirty="0"/>
              <a:t> </a:t>
            </a:r>
            <a:r>
              <a:rPr lang="de-DE" dirty="0"/>
              <a:t>(JVET-T0067)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35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Application</a:t>
            </a:r>
            <a:r>
              <a:rPr lang="de-DE" dirty="0"/>
              <a:t>: Tool Analysis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occurence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features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91630"/>
            <a:ext cx="2627448" cy="275602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429" y="1995686"/>
            <a:ext cx="310499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36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Application</a:t>
            </a:r>
            <a:r>
              <a:rPr lang="de-DE" dirty="0"/>
              <a:t>: </a:t>
            </a:r>
            <a:r>
              <a:rPr lang="de-DE" dirty="0" err="1"/>
              <a:t>Energy</a:t>
            </a:r>
            <a:r>
              <a:rPr lang="de-DE" dirty="0"/>
              <a:t> Modeling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modeling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de-DE" dirty="0"/>
          </a:p>
          <a:p>
            <a:r>
              <a:rPr lang="de-DE" dirty="0" err="1"/>
              <a:t>Example</a:t>
            </a:r>
            <a:r>
              <a:rPr lang="de-DE" dirty="0"/>
              <a:t>: HEVC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See JVET-Q0052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67955"/>
            <a:ext cx="5420297" cy="189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21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Applications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/>
              <a:t>Tool </a:t>
            </a:r>
            <a:r>
              <a:rPr lang="de-DE" dirty="0" err="1"/>
              <a:t>analysis</a:t>
            </a:r>
            <a:endParaRPr lang="de-DE" dirty="0"/>
          </a:p>
          <a:p>
            <a:endParaRPr lang="de-DE" dirty="0"/>
          </a:p>
          <a:p>
            <a:r>
              <a:rPr lang="de-DE" dirty="0"/>
              <a:t>Encoder-</a:t>
            </a:r>
            <a:r>
              <a:rPr lang="de-DE" dirty="0" err="1"/>
              <a:t>side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estimation</a:t>
            </a:r>
            <a:r>
              <a:rPr lang="de-DE" dirty="0"/>
              <a:t> (cf. Green-MPEG)</a:t>
            </a:r>
          </a:p>
          <a:p>
            <a:endParaRPr lang="de-DE" dirty="0"/>
          </a:p>
          <a:p>
            <a:r>
              <a:rPr lang="en-CA" dirty="0"/>
              <a:t>No-reference quality evaluation on mode 3 of Rec. ITU-T P.1204.3</a:t>
            </a:r>
          </a:p>
          <a:p>
            <a:endParaRPr lang="de-DE" dirty="0"/>
          </a:p>
          <a:p>
            <a:r>
              <a:rPr lang="de-DE"/>
              <a:t>Gaps in conformance </a:t>
            </a:r>
            <a:r>
              <a:rPr lang="de-DE" dirty="0"/>
              <a:t>bit streams</a:t>
            </a:r>
          </a:p>
          <a:p>
            <a:endParaRPr lang="de-DE" dirty="0"/>
          </a:p>
          <a:p>
            <a:r>
              <a:rPr lang="de-DE" dirty="0"/>
              <a:t>Further ideas?  </a:t>
            </a:r>
          </a:p>
        </p:txBody>
      </p:sp>
    </p:spTree>
    <p:extLst>
      <p:ext uri="{BB962C8B-B14F-4D97-AF65-F5344CB8AC3E}">
        <p14:creationId xmlns:p14="http://schemas.microsoft.com/office/powerpoint/2010/main" val="2787726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/>
              <a:t>Overall Statistical Analysis on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  <a:p>
            <a:r>
              <a:rPr lang="de-DE" dirty="0"/>
              <a:t>Low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endParaRPr lang="de-DE" dirty="0"/>
          </a:p>
          <a:p>
            <a:r>
              <a:rPr lang="de-DE" dirty="0" err="1"/>
              <a:t>Easily</a:t>
            </a:r>
            <a:r>
              <a:rPr lang="de-DE" dirty="0"/>
              <a:t> </a:t>
            </a:r>
            <a:r>
              <a:rPr lang="de-DE" dirty="0" err="1"/>
              <a:t>extendable</a:t>
            </a:r>
            <a:endParaRPr lang="de-DE" dirty="0"/>
          </a:p>
          <a:p>
            <a:r>
              <a:rPr lang="de-DE" dirty="0"/>
              <a:t>Online </a:t>
            </a:r>
            <a:r>
              <a:rPr lang="de-DE" dirty="0" err="1"/>
              <a:t>available</a:t>
            </a:r>
            <a:endParaRPr lang="de-DE" dirty="0"/>
          </a:p>
          <a:p>
            <a:r>
              <a:rPr lang="de-DE" dirty="0"/>
              <a:t>BSD-</a:t>
            </a:r>
            <a:r>
              <a:rPr lang="de-DE" dirty="0" err="1"/>
              <a:t>licensed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351295" y="3939902"/>
            <a:ext cx="444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2"/>
              </a:rPr>
              <a:t>https://gitlab.lms.tf.fau.de/LMS/vtm-analyzer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851670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36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r>
              <a:rPr lang="de-DE" sz="2800" b="1" dirty="0" err="1"/>
              <a:t>Questions</a:t>
            </a:r>
            <a:r>
              <a:rPr lang="de-DE" sz="2800" b="1" dirty="0"/>
              <a:t>? </a:t>
            </a:r>
          </a:p>
          <a:p>
            <a:pPr marL="0" indent="0" algn="ctr">
              <a:buNone/>
            </a:pP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842422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BACKUP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Boundary</a:t>
            </a:r>
            <a:r>
              <a:rPr lang="de-DE" dirty="0"/>
              <a:t> </a:t>
            </a:r>
            <a:r>
              <a:rPr lang="de-DE" dirty="0" err="1"/>
              <a:t>Counting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69048"/>
              </p:ext>
            </p:extLst>
          </p:nvPr>
        </p:nvGraphicFramePr>
        <p:xfrm>
          <a:off x="118762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01281"/>
              </p:ext>
            </p:extLst>
          </p:nvPr>
        </p:nvGraphicFramePr>
        <p:xfrm>
          <a:off x="202074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47790"/>
              </p:ext>
            </p:extLst>
          </p:nvPr>
        </p:nvGraphicFramePr>
        <p:xfrm>
          <a:off x="118762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46033"/>
              </p:ext>
            </p:extLst>
          </p:nvPr>
        </p:nvGraphicFramePr>
        <p:xfrm>
          <a:off x="202074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609613"/>
              </p:ext>
            </p:extLst>
          </p:nvPr>
        </p:nvGraphicFramePr>
        <p:xfrm>
          <a:off x="285386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88161"/>
              </p:ext>
            </p:extLst>
          </p:nvPr>
        </p:nvGraphicFramePr>
        <p:xfrm>
          <a:off x="3686984" y="1779662"/>
          <a:ext cx="842808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10994"/>
              </p:ext>
            </p:extLst>
          </p:nvPr>
        </p:nvGraphicFramePr>
        <p:xfrm>
          <a:off x="285386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49733"/>
              </p:ext>
            </p:extLst>
          </p:nvPr>
        </p:nvGraphicFramePr>
        <p:xfrm>
          <a:off x="368698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hteck 12"/>
          <p:cNvSpPr/>
          <p:nvPr/>
        </p:nvSpPr>
        <p:spPr>
          <a:xfrm>
            <a:off x="118762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285386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863550" y="2636789"/>
            <a:ext cx="813747" cy="871065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677297" y="1795428"/>
            <a:ext cx="813747" cy="848330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4788024" y="2499742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5724128" y="253110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 </a:t>
            </a:r>
            <a:r>
              <a:rPr lang="de-DE" dirty="0" err="1"/>
              <a:t>Boundaries</a:t>
            </a:r>
            <a:endParaRPr lang="de-DE" dirty="0"/>
          </a:p>
        </p:txBody>
      </p:sp>
      <p:cxnSp>
        <p:nvCxnSpPr>
          <p:cNvPr id="20" name="Gerader Verbinder 19"/>
          <p:cNvCxnSpPr/>
          <p:nvPr/>
        </p:nvCxnSpPr>
        <p:spPr>
          <a:xfrm flipV="1">
            <a:off x="2863550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V="1">
            <a:off x="2863550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3677297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 flipV="1">
            <a:off x="3675858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2863550" y="2643758"/>
            <a:ext cx="809623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696781" y="2643758"/>
            <a:ext cx="821980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5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: </a:t>
            </a:r>
            <a:r>
              <a:rPr lang="de-DE" dirty="0" err="1"/>
              <a:t>Planar</a:t>
            </a:r>
            <a:r>
              <a:rPr lang="de-DE" dirty="0"/>
              <a:t>  </a:t>
            </a:r>
            <a:r>
              <a:rPr lang="de-DE" dirty="0" err="1"/>
              <a:t>Intra</a:t>
            </a:r>
            <a:r>
              <a:rPr lang="de-DE" dirty="0"/>
              <a:t> </a:t>
            </a:r>
            <a:r>
              <a:rPr lang="de-DE" dirty="0" err="1"/>
              <a:t>Prediction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7787208" cy="3456384"/>
          </a:xfrm>
        </p:spPr>
        <p:txBody>
          <a:bodyPr/>
          <a:lstStyle/>
          <a:p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blocks</a:t>
            </a:r>
            <a:r>
              <a:rPr lang="de-DE" dirty="0"/>
              <a:t> </a:t>
            </a:r>
            <a:r>
              <a:rPr lang="de-DE" dirty="0" err="1"/>
              <a:t>predicted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planar</a:t>
            </a:r>
            <a:r>
              <a:rPr lang="de-DE" dirty="0"/>
              <a:t> </a:t>
            </a:r>
            <a:r>
              <a:rPr lang="de-DE" dirty="0" err="1"/>
              <a:t>mode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851670"/>
            <a:ext cx="2910682" cy="119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7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83" y="2287084"/>
            <a:ext cx="2805509" cy="161713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81" y="2408706"/>
            <a:ext cx="2406534" cy="13083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– </a:t>
            </a:r>
            <a:r>
              <a:rPr lang="de-DE" dirty="0" err="1"/>
              <a:t>Current</a:t>
            </a:r>
            <a:r>
              <a:rPr lang="de-DE" dirty="0"/>
              <a:t> Analysis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27584" y="951983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/>
              <a:t>Encoder</a:t>
            </a:r>
          </a:p>
          <a:p>
            <a:pPr marL="285750" indent="-285750">
              <a:buFontTx/>
              <a:buChar char="-"/>
            </a:pPr>
            <a:r>
              <a:rPr lang="de-DE" dirty="0"/>
              <a:t>PSNR (frame-</a:t>
            </a:r>
            <a:r>
              <a:rPr lang="de-DE" dirty="0" err="1"/>
              <a:t>wise</a:t>
            </a:r>
            <a:r>
              <a:rPr lang="de-DE" dirty="0"/>
              <a:t>)</a:t>
            </a:r>
          </a:p>
          <a:p>
            <a:pPr marL="285750" indent="-285750">
              <a:buFontTx/>
              <a:buChar char="-"/>
            </a:pPr>
            <a:r>
              <a:rPr lang="de-DE" dirty="0"/>
              <a:t>Bitrate</a:t>
            </a:r>
          </a:p>
          <a:p>
            <a:pPr marL="285750" indent="-285750">
              <a:buFontTx/>
              <a:buChar char="-"/>
            </a:pPr>
            <a:r>
              <a:rPr lang="de-DE" dirty="0" err="1"/>
              <a:t>Complexity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92080" y="95198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err="1"/>
              <a:t>Tracing</a:t>
            </a:r>
            <a:endParaRPr lang="de-DE" b="1" u="sng" dirty="0"/>
          </a:p>
          <a:p>
            <a:pPr marL="285750" indent="-285750">
              <a:buFontTx/>
              <a:buChar char="-"/>
            </a:pPr>
            <a:r>
              <a:rPr lang="de-DE" dirty="0"/>
              <a:t>Block-</a:t>
            </a:r>
            <a:r>
              <a:rPr lang="de-DE" dirty="0" err="1"/>
              <a:t>wise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 err="1"/>
              <a:t>Visualization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1061610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Few</a:t>
            </a:r>
            <a:r>
              <a:rPr lang="de-DE" dirty="0"/>
              <a:t> High-level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9" name="Abgerundetes Rechteck 8"/>
          <p:cNvSpPr/>
          <p:nvPr/>
        </p:nvSpPr>
        <p:spPr>
          <a:xfrm>
            <a:off x="5580112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12" name="Abgerundetes Rechteck 11"/>
          <p:cNvSpPr/>
          <p:nvPr/>
        </p:nvSpPr>
        <p:spPr>
          <a:xfrm>
            <a:off x="5580112" y="3459654"/>
            <a:ext cx="2376264" cy="8879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But high </a:t>
            </a:r>
            <a:r>
              <a:rPr lang="de-DE" dirty="0" err="1"/>
              <a:t>decoder</a:t>
            </a:r>
            <a:r>
              <a:rPr lang="de-DE" dirty="0"/>
              <a:t> </a:t>
            </a:r>
            <a:r>
              <a:rPr lang="de-DE" dirty="0" err="1"/>
              <a:t>runtime</a:t>
            </a:r>
            <a:r>
              <a:rPr lang="de-DE" dirty="0"/>
              <a:t> </a:t>
            </a:r>
            <a:r>
              <a:rPr lang="de-DE" dirty="0" err="1"/>
              <a:t>increase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– </a:t>
            </a:r>
            <a:r>
              <a:rPr lang="de-DE" dirty="0" err="1"/>
              <a:t>Proposed</a:t>
            </a:r>
            <a:r>
              <a:rPr lang="de-DE" dirty="0"/>
              <a:t> Analysis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0" y="987574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on </a:t>
            </a:r>
            <a:r>
              <a:rPr lang="de-DE" dirty="0" err="1"/>
              <a:t>sequence</a:t>
            </a:r>
            <a:r>
              <a:rPr lang="de-DE" dirty="0"/>
              <a:t>-level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1403648" y="2211710"/>
            <a:ext cx="566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What</a:t>
            </a:r>
            <a:r>
              <a:rPr lang="de-DE" b="1" dirty="0"/>
              <a:t>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share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inter</a:t>
            </a:r>
            <a:r>
              <a:rPr lang="de-DE" b="1" dirty="0"/>
              <a:t> / </a:t>
            </a:r>
            <a:r>
              <a:rPr lang="de-DE" b="1" dirty="0" err="1"/>
              <a:t>intra</a:t>
            </a:r>
            <a:r>
              <a:rPr lang="de-DE" b="1" dirty="0"/>
              <a:t> </a:t>
            </a:r>
            <a:r>
              <a:rPr lang="de-DE" b="1" dirty="0" err="1"/>
              <a:t>prediction</a:t>
            </a:r>
            <a:r>
              <a:rPr lang="de-DE" b="1" dirty="0"/>
              <a:t>?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850443" y="264375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What</a:t>
            </a:r>
            <a:r>
              <a:rPr lang="de-DE" b="1" dirty="0"/>
              <a:t>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share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new</a:t>
            </a:r>
            <a:r>
              <a:rPr lang="de-DE" b="1" dirty="0"/>
              <a:t> </a:t>
            </a:r>
            <a:r>
              <a:rPr lang="de-DE" b="1" dirty="0" err="1"/>
              <a:t>compression</a:t>
            </a:r>
            <a:r>
              <a:rPr lang="de-DE" b="1" dirty="0"/>
              <a:t> </a:t>
            </a:r>
            <a:r>
              <a:rPr lang="de-DE" b="1" dirty="0" err="1"/>
              <a:t>tools</a:t>
            </a:r>
            <a:r>
              <a:rPr lang="de-DE" b="1" dirty="0"/>
              <a:t> (e.g., affine, MIP)?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403648" y="3076081"/>
            <a:ext cx="5662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</a:t>
            </a:r>
            <a:r>
              <a:rPr lang="de-DE" b="1" dirty="0" err="1"/>
              <a:t>coding</a:t>
            </a:r>
            <a:r>
              <a:rPr lang="de-DE" b="1" dirty="0"/>
              <a:t> </a:t>
            </a:r>
            <a:r>
              <a:rPr lang="de-DE" b="1" dirty="0" err="1"/>
              <a:t>tools</a:t>
            </a:r>
            <a:r>
              <a:rPr lang="de-DE" b="1" dirty="0"/>
              <a:t> </a:t>
            </a:r>
            <a:r>
              <a:rPr lang="de-DE" b="1" dirty="0" err="1"/>
              <a:t>affected</a:t>
            </a:r>
            <a:r>
              <a:rPr lang="de-DE" b="1" dirty="0"/>
              <a:t> </a:t>
            </a:r>
            <a:br>
              <a:rPr lang="de-DE" b="1" dirty="0"/>
            </a:br>
            <a:r>
              <a:rPr lang="de-DE" b="1" dirty="0" err="1"/>
              <a:t>when</a:t>
            </a:r>
            <a:r>
              <a:rPr lang="de-DE" b="1" dirty="0"/>
              <a:t> </a:t>
            </a:r>
            <a:r>
              <a:rPr lang="de-DE" b="1" dirty="0" err="1"/>
              <a:t>introducing</a:t>
            </a:r>
            <a:r>
              <a:rPr lang="de-DE" b="1" dirty="0"/>
              <a:t> </a:t>
            </a:r>
            <a:r>
              <a:rPr lang="de-DE" b="1" dirty="0" err="1"/>
              <a:t>new</a:t>
            </a:r>
            <a:r>
              <a:rPr lang="de-DE" b="1" dirty="0"/>
              <a:t> </a:t>
            </a:r>
            <a:r>
              <a:rPr lang="de-DE" b="1" dirty="0" err="1"/>
              <a:t>modes</a:t>
            </a:r>
            <a:r>
              <a:rPr lang="de-DE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5141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Examples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de-DE" dirty="0"/>
          </a:p>
          <a:p>
            <a:pPr lvl="1"/>
            <a:r>
              <a:rPr lang="de-DE" dirty="0"/>
              <a:t>Intra-</a:t>
            </a:r>
            <a:r>
              <a:rPr lang="de-DE" dirty="0" err="1"/>
              <a:t>Prediction</a:t>
            </a:r>
            <a:r>
              <a:rPr lang="de-DE" dirty="0"/>
              <a:t> </a:t>
            </a:r>
          </a:p>
          <a:p>
            <a:pPr lvl="2"/>
            <a:r>
              <a:rPr lang="de-DE" dirty="0"/>
              <a:t>DC, angular, MIP, ….</a:t>
            </a:r>
          </a:p>
          <a:p>
            <a:pPr lvl="1"/>
            <a:r>
              <a:rPr lang="de-DE" dirty="0" err="1"/>
              <a:t>Inter</a:t>
            </a:r>
            <a:r>
              <a:rPr lang="de-DE" dirty="0"/>
              <a:t> </a:t>
            </a:r>
            <a:r>
              <a:rPr lang="de-DE" dirty="0" err="1"/>
              <a:t>Prediction</a:t>
            </a:r>
            <a:endParaRPr lang="de-DE" dirty="0"/>
          </a:p>
          <a:p>
            <a:pPr lvl="2"/>
            <a:r>
              <a:rPr lang="de-DE" dirty="0"/>
              <a:t>Skip, </a:t>
            </a:r>
            <a:r>
              <a:rPr lang="de-DE" dirty="0" err="1"/>
              <a:t>Merge</a:t>
            </a:r>
            <a:r>
              <a:rPr lang="de-DE" dirty="0"/>
              <a:t>, Affine, …</a:t>
            </a:r>
          </a:p>
          <a:p>
            <a:pPr lvl="1"/>
            <a:r>
              <a:rPr lang="de-DE" dirty="0"/>
              <a:t>Transformation </a:t>
            </a:r>
          </a:p>
          <a:p>
            <a:pPr lvl="2"/>
            <a:r>
              <a:rPr lang="de-DE" dirty="0"/>
              <a:t>DST, DCT, ….</a:t>
            </a:r>
          </a:p>
          <a:p>
            <a:pPr lvl="1"/>
            <a:r>
              <a:rPr lang="de-DE" dirty="0"/>
              <a:t>In-Loop </a:t>
            </a:r>
            <a:r>
              <a:rPr lang="de-DE" dirty="0" err="1"/>
              <a:t>Filtering</a:t>
            </a:r>
            <a:endParaRPr lang="de-DE" dirty="0"/>
          </a:p>
          <a:p>
            <a:pPr lvl="2"/>
            <a:r>
              <a:rPr lang="de-DE" dirty="0"/>
              <a:t>DBF, SAO, ALF, …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635646"/>
            <a:ext cx="1944216" cy="19481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81" y="1770863"/>
            <a:ext cx="2818677" cy="16777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95686"/>
            <a:ext cx="3500721" cy="11129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67250"/>
            <a:ext cx="3280887" cy="18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Properties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r>
              <a:rPr lang="de-DE" dirty="0"/>
              <a:t> </a:t>
            </a:r>
            <a:r>
              <a:rPr lang="de-DE" dirty="0" err="1"/>
              <a:t>refer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certain</a:t>
            </a:r>
            <a:r>
              <a:rPr lang="de-DE" dirty="0"/>
              <a:t> </a:t>
            </a:r>
            <a:r>
              <a:rPr lang="de-DE" dirty="0" err="1"/>
              <a:t>units</a:t>
            </a:r>
            <a:endParaRPr lang="de-DE" dirty="0"/>
          </a:p>
          <a:p>
            <a:pPr lvl="2"/>
            <a:endParaRPr lang="de-DE" dirty="0"/>
          </a:p>
          <a:p>
            <a:pPr lvl="1"/>
            <a:r>
              <a:rPr lang="de-DE" dirty="0"/>
              <a:t>CTU </a:t>
            </a:r>
            <a:r>
              <a:rPr lang="de-DE" dirty="0" err="1"/>
              <a:t>level</a:t>
            </a:r>
            <a:r>
              <a:rPr lang="de-DE" dirty="0"/>
              <a:t>: SAO, ALF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Block </a:t>
            </a:r>
            <a:r>
              <a:rPr lang="de-DE" dirty="0" err="1"/>
              <a:t>level</a:t>
            </a:r>
            <a:r>
              <a:rPr lang="de-DE" dirty="0"/>
              <a:t>: </a:t>
            </a:r>
            <a:r>
              <a:rPr lang="de-DE" dirty="0" err="1"/>
              <a:t>Intra</a:t>
            </a:r>
            <a:r>
              <a:rPr lang="de-DE" dirty="0"/>
              <a:t> / </a:t>
            </a:r>
            <a:r>
              <a:rPr lang="de-DE" dirty="0" err="1"/>
              <a:t>Inter</a:t>
            </a:r>
            <a:r>
              <a:rPr lang="de-DE" dirty="0"/>
              <a:t> </a:t>
            </a:r>
            <a:r>
              <a:rPr lang="de-DE" dirty="0" err="1"/>
              <a:t>prediction</a:t>
            </a:r>
            <a:r>
              <a:rPr lang="de-DE" dirty="0"/>
              <a:t>, Transform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Pixel </a:t>
            </a:r>
            <a:r>
              <a:rPr lang="de-DE" dirty="0" err="1"/>
              <a:t>level</a:t>
            </a:r>
            <a:r>
              <a:rPr lang="de-DE" dirty="0"/>
              <a:t>: Residual </a:t>
            </a:r>
            <a:r>
              <a:rPr lang="de-DE" dirty="0" err="1"/>
              <a:t>coefficients</a:t>
            </a:r>
            <a:endParaRPr lang="de-DE" dirty="0"/>
          </a:p>
          <a:p>
            <a:pPr lvl="1"/>
            <a:endParaRPr lang="de-DE" dirty="0"/>
          </a:p>
          <a:p>
            <a:pPr lvl="1"/>
            <a:r>
              <a:rPr lang="de-DE" dirty="0" err="1"/>
              <a:t>Boundary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: </a:t>
            </a:r>
            <a:r>
              <a:rPr lang="de-DE" dirty="0" err="1"/>
              <a:t>Deblocking</a:t>
            </a:r>
            <a:r>
              <a:rPr lang="de-DE" dirty="0"/>
              <a:t> Filter (DBF)</a:t>
            </a:r>
          </a:p>
        </p:txBody>
      </p:sp>
    </p:spTree>
    <p:extLst>
      <p:ext uri="{BB962C8B-B14F-4D97-AF65-F5344CB8AC3E}">
        <p14:creationId xmlns:p14="http://schemas.microsoft.com/office/powerpoint/2010/main" val="601609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Block-level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depending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block </a:t>
            </a:r>
            <a:r>
              <a:rPr lang="de-DE" dirty="0" err="1"/>
              <a:t>size</a:t>
            </a:r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7694"/>
            <a:ext cx="7966391" cy="159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06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Implemented</a:t>
            </a:r>
            <a:r>
              <a:rPr lang="de-DE" dirty="0"/>
              <a:t> Features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64 Features</a:t>
            </a:r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9308853"/>
              </p:ext>
            </p:extLst>
          </p:nvPr>
        </p:nvGraphicFramePr>
        <p:xfrm>
          <a:off x="1907703" y="843558"/>
          <a:ext cx="2448273" cy="345600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535558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82543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994611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35561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96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Category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Level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GENERAL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4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QP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PREDICTION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5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intraPlanarLuma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intraDCLuma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intraHVDLuma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intraPlanarChroma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intraDCChroma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intraHVDChroma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intraCrossComp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intraMIP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intraPDPC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intraIBC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interBlocks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interInter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interMerge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122504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interSkip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602453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366684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interAffineInter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522879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interAffineMerge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327403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interAffineSkip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76790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interSubblockMerge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60072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interTriangleSplit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13253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uniPredPel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94277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biPredPel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818978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2754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3714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fracPelBoth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334965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copyPel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Pel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5538075"/>
                  </a:ext>
                </a:extLst>
              </a:tr>
            </a:tbl>
          </a:graphicData>
        </a:graphic>
      </p:graphicFrame>
      <p:graphicFrame>
        <p:nvGraphicFramePr>
          <p:cNvPr id="10" name="Inhaltsplatzhalt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8334627"/>
              </p:ext>
            </p:extLst>
          </p:nvPr>
        </p:nvGraphicFramePr>
        <p:xfrm>
          <a:off x="4495800" y="832670"/>
          <a:ext cx="2664296" cy="265176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51038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1082370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82816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8760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Category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Level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affinefracPelBoth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affinecopyPel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Dmvr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Bdof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Geo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TransformDCT2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TransformDCT8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TransformDST7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TransformDCT2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TransformDCT8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TransformDST7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TransformSkip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TransformLFNST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PARSING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nCoeff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coeffG1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valueOfCoeff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Log-domain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IN-LOOP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Boundary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57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Boundary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58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Bs2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Boundary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82047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59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SAOLumaEO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9223739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60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SAOLumaBO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548449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61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SAOChromaEO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417341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62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SAOChromaBO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260018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63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ALFLuma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703568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64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ALFChroma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3388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580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Simple Extension </a:t>
            </a:r>
            <a:r>
              <a:rPr lang="de-DE" dirty="0" err="1"/>
              <a:t>with</a:t>
            </a:r>
            <a:r>
              <a:rPr lang="de-DE" dirty="0"/>
              <a:t> New Features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CA" dirty="0"/>
              <a:t>  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Add a new feature to the structure </a:t>
            </a:r>
            <a:r>
              <a:rPr lang="en-CA" sz="1400" dirty="0" err="1">
                <a:latin typeface="Consolas" panose="020B0609020204030204" pitchFamily="49" charset="0"/>
              </a:rPr>
              <a:t>featureStruct</a:t>
            </a:r>
            <a:r>
              <a:rPr lang="en-CA" dirty="0"/>
              <a:t> in </a:t>
            </a:r>
            <a:r>
              <a:rPr lang="en-CA" sz="1400" dirty="0" err="1">
                <a:latin typeface="Consolas" panose="020B0609020204030204" pitchFamily="49" charset="0"/>
              </a:rPr>
              <a:t>TypeDef.h</a:t>
            </a:r>
            <a:r>
              <a:rPr lang="en-CA" dirty="0"/>
              <a:t>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Set the initial value to zero.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Increment counter after parsing (mostly in the function </a:t>
            </a:r>
            <a:r>
              <a:rPr lang="en-CA" sz="1400" dirty="0" err="1">
                <a:latin typeface="Consolas" panose="020B0609020204030204" pitchFamily="49" charset="0"/>
              </a:rPr>
              <a:t>decompressCTU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</a:t>
            </a:r>
            <a:r>
              <a:rPr lang="en-CA" sz="1400" dirty="0">
                <a:latin typeface="Consolas" panose="020B0609020204030204" pitchFamily="49" charset="0"/>
              </a:rPr>
              <a:t>DecCu.cpp</a:t>
            </a:r>
            <a:r>
              <a:rPr lang="en-CA" dirty="0"/>
              <a:t>).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Make a new output </a:t>
            </a:r>
            <a:r>
              <a:rPr lang="en-CA" sz="1400" dirty="0" err="1">
                <a:latin typeface="Consolas" panose="020B0609020204030204" pitchFamily="49" charset="0"/>
              </a:rPr>
              <a:t>fprintf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the if clause </a:t>
            </a:r>
            <a:r>
              <a:rPr lang="de-DE" sz="1400" dirty="0" err="1">
                <a:latin typeface="Consolas" panose="020B0609020204030204" pitchFamily="49" charset="0"/>
              </a:rPr>
              <a:t>if</a:t>
            </a:r>
            <a:r>
              <a:rPr lang="de-DE" sz="1400" dirty="0">
                <a:latin typeface="Consolas" panose="020B0609020204030204" pitchFamily="49" charset="0"/>
              </a:rPr>
              <a:t> (</a:t>
            </a:r>
            <a:r>
              <a:rPr lang="de-DE" sz="1400" dirty="0" err="1">
                <a:latin typeface="Consolas" panose="020B0609020204030204" pitchFamily="49" charset="0"/>
              </a:rPr>
              <a:t>usePrunedFeatureSet</a:t>
            </a:r>
            <a:r>
              <a:rPr lang="de-DE" sz="1400" dirty="0">
                <a:latin typeface="Consolas" panose="020B0609020204030204" pitchFamily="49" charset="0"/>
              </a:rPr>
              <a:t> == 0) </a:t>
            </a:r>
            <a:r>
              <a:rPr lang="de-DE" dirty="0"/>
              <a:t>in </a:t>
            </a:r>
            <a:r>
              <a:rPr lang="de-DE" sz="1400" dirty="0">
                <a:latin typeface="Consolas" panose="020B0609020204030204" pitchFamily="49" charset="0"/>
              </a:rPr>
              <a:t>DecApp.cpp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7149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/>
              <a:t>Decoding time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CTC </a:t>
            </a:r>
            <a:r>
              <a:rPr lang="de-DE" dirty="0" err="1"/>
              <a:t>sequences</a:t>
            </a:r>
            <a:r>
              <a:rPr lang="de-DE" dirty="0"/>
              <a:t> (4 QPs)</a:t>
            </a:r>
          </a:p>
          <a:p>
            <a:endParaRPr lang="de-DE" dirty="0"/>
          </a:p>
          <a:p>
            <a:pPr lvl="1"/>
            <a:r>
              <a:rPr lang="de-DE" dirty="0" err="1"/>
              <a:t>Intra</a:t>
            </a:r>
            <a:r>
              <a:rPr lang="de-DE" dirty="0"/>
              <a:t>: 5.54%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Lowdelay</a:t>
            </a:r>
            <a:r>
              <a:rPr lang="de-DE" dirty="0"/>
              <a:t>: 4.65%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Randomaccess</a:t>
            </a:r>
            <a:r>
              <a:rPr lang="de-DE" dirty="0"/>
              <a:t>: 4.13%</a:t>
            </a:r>
          </a:p>
        </p:txBody>
      </p:sp>
    </p:spTree>
    <p:extLst>
      <p:ext uri="{BB962C8B-B14F-4D97-AF65-F5344CB8AC3E}">
        <p14:creationId xmlns:p14="http://schemas.microsoft.com/office/powerpoint/2010/main" val="14371323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,351"/>
  <p:tag name="ORIGINALWIDTH" val="5996,25"/>
  <p:tag name="LATEXADDIN" val="\documentclass{article}&#10;\usepackage{amsmath}&#10;\pagestyle{empty}&#10;\begin{document}&#10;\newcommand\w[1]{\makebox[5em]{$#1$}}&#10;&#10;$\begin{pmatrix}&#10;1\times 1 &amp; 2\times 1 &amp; 4\times 1 &amp; 8\times 1 &amp; 16\times 1 &amp; 32\times 1 &amp; 64\times 1 &amp; 128\times 1\\&#10;1\times 2 &amp; 2\times 2 &amp; 4\times 2 &amp; 8\times 2 &amp; 16\times 2 &amp; 32\times 2 &amp; 64\times 2 &amp; 128\times 2\\&#10;1\times 4 &amp; 2\times 4 &amp; 4\times 4 &amp; 8\times 4 &amp; 16\times 4 &amp; 32\times 4 &amp; 64\times 4 &amp; 128\times 4\\&#10;1\times 8 &amp; 2\times 8 &amp; 4\times 8 &amp; 8\times 8 &amp; 16\times 8 &amp; 32\times 8 &amp; 64\times 8 &amp; 128\times 8\\&#10;1\times 16 &amp; 2\times 16 &amp; 4\times 16 &amp; 8\times 16 &amp; 16\times 16 &amp; 32\times 16 &amp; 64\times 16 &amp; 128\times 16\\&#10;1\times 32 &amp; 2\times 32 &amp; 4\times 32 &amp; 8\times 32 &amp; 16\times 32 &amp; 32\times 32 &amp; 64\times 32 &amp; 128\times 32\\&#10;1\times 64 &amp; 2\times 64 &amp; 4\times 64 &amp; 8\times 64 &amp; 16\times 64 &amp; 32\times 64 &amp; 64\times 64 &amp; 128\times 64\\&#10;\w{1\times 128} &amp; \w{2\times 128} &amp; \w{4\times 128} &amp; \w{8\times 128} &amp; \w{16\times 128} &amp; \w{32\times 128} &amp; \w{64\times 128} &amp;  \w{128\times 128}\\&#10;\end{pmatrix}$&#10;&#10;\end{document}"/>
  <p:tag name="IGUANATEXSIZE" val="20"/>
  <p:tag name="IGUANATEXCURSOR" val="107"/>
  <p:tag name="TRANSPARENCY" val="Wahr"/>
  <p:tag name="FILENAME" val=""/>
  <p:tag name="LATEXENGINEID" val="0"/>
  <p:tag name="TEMPFOLDER" val="c:\temp\"/>
  <p:tag name="LATEXFORMHEIGHT" val="312"/>
  <p:tag name="LATEXFORMWIDTH" val="384"/>
  <p:tag name="LATEXFORMWRAP" val="Wahr"/>
  <p:tag name="BITMAPVECTOR" val="0"/>
</p:tagLst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Microsoft Office PowerPoint</Application>
  <PresentationFormat>On-screen Show (16:9)</PresentationFormat>
  <Paragraphs>347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Consolas</vt:lpstr>
      <vt:lpstr>Times New Roman</vt:lpstr>
      <vt:lpstr>Larissa</vt:lpstr>
      <vt:lpstr>Benutzerdefiniertes Design</vt:lpstr>
      <vt:lpstr>PowerPoint Presentation</vt:lpstr>
      <vt:lpstr>Introduction – Current Analysis</vt:lpstr>
      <vt:lpstr>Introduction – Proposed Analysis</vt:lpstr>
      <vt:lpstr>Counting Coding Tools</vt:lpstr>
      <vt:lpstr>Properties of Coding Tools</vt:lpstr>
      <vt:lpstr>Block-level Coding Tools</vt:lpstr>
      <vt:lpstr>Currently Implemented Features</vt:lpstr>
      <vt:lpstr>Simple Extension with New Features</vt:lpstr>
      <vt:lpstr>Complexity</vt:lpstr>
      <vt:lpstr>Application: Tool Analysis</vt:lpstr>
      <vt:lpstr>Application: Energy Modeling</vt:lpstr>
      <vt:lpstr>Applications</vt:lpstr>
      <vt:lpstr>Summary</vt:lpstr>
      <vt:lpstr>PowerPoint Presentation</vt:lpstr>
      <vt:lpstr>BACKUP</vt:lpstr>
      <vt:lpstr>Example: Planar  Intra Prediction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ow07ydyn</cp:lastModifiedBy>
  <cp:revision>222</cp:revision>
  <dcterms:created xsi:type="dcterms:W3CDTF">2014-04-16T13:22:23Z</dcterms:created>
  <dcterms:modified xsi:type="dcterms:W3CDTF">2020-10-14T07:00:07Z</dcterms:modified>
</cp:coreProperties>
</file>