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0">
  <p:sldMasterIdLst>
    <p:sldMasterId id="2147483672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62" r:id="rId4"/>
    <p:sldId id="259" r:id="rId5"/>
    <p:sldId id="261" r:id="rId6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ECFF"/>
    <a:srgbClr val="99FF99"/>
    <a:srgbClr val="B9E4FF"/>
    <a:srgbClr val="D5DFFB"/>
    <a:srgbClr val="D7D7E5"/>
    <a:srgbClr val="C3C3D7"/>
    <a:srgbClr val="BEBED4"/>
    <a:srgbClr val="64649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77059" autoAdjust="0"/>
  </p:normalViewPr>
  <p:slideViewPr>
    <p:cSldViewPr>
      <p:cViewPr varScale="1">
        <p:scale>
          <a:sx n="115" d="100"/>
          <a:sy n="115" d="100"/>
        </p:scale>
        <p:origin x="42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2020/6/19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2020/6/19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2020/6/19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Copyright(C) 2020 </a:t>
            </a:r>
            <a:r>
              <a:rPr kumimoji="0" lang="en-US" altLang="ja-JP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KDDI Research, Inc</a:t>
            </a: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All Rights Reserved.</a:t>
            </a:r>
            <a:endParaRPr kumimoji="0" lang="ja-JP" altLang="en-US" sz="800" b="1" dirty="0">
              <a:solidFill>
                <a:prstClr val="black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Tahoma" panose="020B0604030504040204" pitchFamily="34" charset="0"/>
          <a:ea typeface="+mj-ea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EA316C-78DB-450D-BA27-F754D039ED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JVET-S0227</a:t>
            </a:r>
            <a:b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AHG9: On MMVD flag in SPS and PH</a:t>
            </a:r>
            <a:endParaRPr kumimoji="1" lang="ja-JP" altLang="en-US" sz="4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C2AD36F-DE58-46D9-8D59-2188D0467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8412676" cy="1443852"/>
          </a:xfrm>
        </p:spPr>
        <p:txBody>
          <a:bodyPr/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Y. Kidani, K. Unno and K. Kawamura</a:t>
            </a:r>
          </a:p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KDDI Corp. (KDDI Research Inc.)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2256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In VVC WD9, the following two flags are used to determine whether the sample precision of MMVD is only integer at a sequence or a picture level.</a:t>
            </a:r>
          </a:p>
          <a:p>
            <a:pPr lvl="1" hangingPunct="0"/>
            <a:r>
              <a:rPr lang="en-CA" altLang="ja-JP" sz="1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sps_mmvd_fullpel_only_flag</a:t>
            </a:r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: 1</a:t>
            </a:r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  <a:sym typeface="Wingdings" panose="05000000000000000000" pitchFamily="2" charset="2"/>
              </a:rPr>
              <a:t> Only integer; 0  Fractional (incl. integer)</a:t>
            </a:r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CA" altLang="ja-JP" sz="1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ph_mmvd_fullpel_only_flag</a:t>
            </a:r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: 1</a:t>
            </a:r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  <a:sym typeface="Wingdings" panose="05000000000000000000" pitchFamily="2" charset="2"/>
              </a:rPr>
              <a:t> Only integer; 0  Fractional (incl. integer)</a:t>
            </a:r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There is, however, inconsistency between semantics of </a:t>
            </a:r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sps_mmvd_fullpel_only_flag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and the related syntax parsing process.</a:t>
            </a: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The two following options are proposed to solve the bug.</a:t>
            </a:r>
          </a:p>
          <a:p>
            <a:pPr lvl="1"/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Option 1: Change the syntax parsing condition of </a:t>
            </a:r>
            <a:r>
              <a:rPr lang="en-CA" altLang="ja-JP" sz="1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ph_mmvd_fullpel_only_flag</a:t>
            </a:r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/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Option 2: Change the semantics of </a:t>
            </a:r>
            <a:r>
              <a:rPr lang="en-CA" altLang="ja-JP" sz="1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sps_mmvd_fullpel_only_flag</a:t>
            </a:r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Meiryo UI" panose="020B0604030504040204" pitchFamily="50" charset="-128"/>
                <a:ea typeface="Meiryo UI" panose="020B0604030504040204" pitchFamily="50" charset="-128"/>
              </a:rPr>
              <a:t>Summary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911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In VVC WD9, the semantics of the following two flags are defined as follows:</a:t>
            </a:r>
          </a:p>
          <a:p>
            <a:pPr lvl="1" hangingPunct="0"/>
            <a:r>
              <a:rPr lang="en-CA" altLang="ja-JP" sz="1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sps_mmvd_fullpel_only_flag</a:t>
            </a:r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: 1</a:t>
            </a:r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  <a:sym typeface="Wingdings" panose="05000000000000000000" pitchFamily="2" charset="2"/>
              </a:rPr>
              <a:t> Only integer; 0  fractional (incl. integer)</a:t>
            </a:r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CA" altLang="ja-JP" sz="1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ph_mmvd_fullpel_only_flag</a:t>
            </a:r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: 1</a:t>
            </a:r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  <a:sym typeface="Wingdings" panose="05000000000000000000" pitchFamily="2" charset="2"/>
              </a:rPr>
              <a:t> Only integer; 0  fractional (incl. integer)</a:t>
            </a:r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There is, however, a possibility that MMVD may use fractional sample precision when </a:t>
            </a:r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sps_mmvd_fullpel_only_flag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= 1 due to </a:t>
            </a:r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ph_mmvd_fullpel_only_flag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parsing condition.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Meiryo UI" panose="020B0604030504040204" pitchFamily="50" charset="-128"/>
                <a:ea typeface="Meiryo UI" panose="020B0604030504040204" pitchFamily="50" charset="-128"/>
              </a:rPr>
              <a:t>Summary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37B71C6-3E07-4EA0-A494-5F3593EBEBA9}"/>
              </a:ext>
            </a:extLst>
          </p:cNvPr>
          <p:cNvSpPr/>
          <p:nvPr/>
        </p:nvSpPr>
        <p:spPr>
          <a:xfrm>
            <a:off x="767408" y="2102525"/>
            <a:ext cx="10513167" cy="14747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sps_mmvd_fullpel_only_flag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equal to 1 specifies that merge mode with motion vector difference uses integer sample precision. </a:t>
            </a:r>
            <a:r>
              <a:rPr lang="en-CA" altLang="ja-JP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sps_mmvd_fullpel_only_flag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equal to 0 specifies that merge mode with motion vector difference may use fractional sample precision. When not present, the value of </a:t>
            </a:r>
            <a:r>
              <a:rPr lang="en-CA" altLang="ja-JP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sps_mmvd_fullpel_only_flag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is inferred to be equal to 0.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b="1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ph_mmvd_fullpel_only_flag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1 specifies that merge mode with motion vector difference uses integer sample precision in the slices associated with the PH. 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ph_mmvd_fullpel_only_flag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0 specifies that merge mode with motion vector difference may use fractional sample precision in the slices associated with the PH. When not present, the value of 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ph_mmvd_fullpel_only_flag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inferred to be 0.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9547C3D3-3E67-4B6D-91DF-8EC6B6BEE5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672057"/>
              </p:ext>
            </p:extLst>
          </p:nvPr>
        </p:nvGraphicFramePr>
        <p:xfrm>
          <a:off x="341925" y="4509120"/>
          <a:ext cx="5472608" cy="1706880"/>
        </p:xfrm>
        <a:graphic>
          <a:graphicData uri="http://schemas.openxmlformats.org/drawingml/2006/table">
            <a:tbl>
              <a:tblPr/>
              <a:tblGrid>
                <a:gridCol w="4299906">
                  <a:extLst>
                    <a:ext uri="{9D8B030D-6E8A-4147-A177-3AD203B41FA5}">
                      <a16:colId xmlns:a16="http://schemas.microsoft.com/office/drawing/2014/main" val="722159641"/>
                    </a:ext>
                  </a:extLst>
                </a:gridCol>
                <a:gridCol w="1172702">
                  <a:extLst>
                    <a:ext uri="{9D8B030D-6E8A-4147-A177-3AD203B41FA5}">
                      <a16:colId xmlns:a16="http://schemas.microsoft.com/office/drawing/2014/main" val="11863839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picture_header_structure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892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4094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ph_pic_parameter_set_id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775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038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sps_mmvd_fullpel_only_flag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143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ph_mmvd_fullpel_only_flag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7392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2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257028"/>
                  </a:ext>
                </a:extLst>
              </a:tr>
            </a:tbl>
          </a:graphicData>
        </a:graphic>
      </p:graphicFrame>
      <p:graphicFrame>
        <p:nvGraphicFramePr>
          <p:cNvPr id="7" name="表 9">
            <a:extLst>
              <a:ext uri="{FF2B5EF4-FFF2-40B4-BE49-F238E27FC236}">
                <a16:creationId xmlns:a16="http://schemas.microsoft.com/office/drawing/2014/main" id="{190E329B-D905-49B9-9225-3F6230A58E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654477"/>
              </p:ext>
            </p:extLst>
          </p:nvPr>
        </p:nvGraphicFramePr>
        <p:xfrm>
          <a:off x="6120939" y="4917152"/>
          <a:ext cx="5628640" cy="96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0080">
                  <a:extLst>
                    <a:ext uri="{9D8B030D-6E8A-4147-A177-3AD203B41FA5}">
                      <a16:colId xmlns:a16="http://schemas.microsoft.com/office/drawing/2014/main" val="2321114079"/>
                    </a:ext>
                  </a:extLst>
                </a:gridCol>
                <a:gridCol w="1859280">
                  <a:extLst>
                    <a:ext uri="{9D8B030D-6E8A-4147-A177-3AD203B41FA5}">
                      <a16:colId xmlns:a16="http://schemas.microsoft.com/office/drawing/2014/main" val="1350286377"/>
                    </a:ext>
                  </a:extLst>
                </a:gridCol>
                <a:gridCol w="1859280">
                  <a:extLst>
                    <a:ext uri="{9D8B030D-6E8A-4147-A177-3AD203B41FA5}">
                      <a16:colId xmlns:a16="http://schemas.microsoft.com/office/drawing/2014/main" val="926628953"/>
                    </a:ext>
                  </a:extLst>
                </a:gridCol>
              </a:tblGrid>
              <a:tr h="144237"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 err="1"/>
                        <a:t>ph_mmvd_fullpel_only_flag</a:t>
                      </a:r>
                      <a:r>
                        <a:rPr kumimoji="1" lang="en-US" altLang="ja-JP" sz="900" dirty="0"/>
                        <a:t> == 0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 err="1"/>
                        <a:t>ph_mmvd_fullpel_only_flag</a:t>
                      </a:r>
                      <a:r>
                        <a:rPr kumimoji="1" lang="en-US" altLang="ja-JP" sz="900" dirty="0"/>
                        <a:t> == 1</a:t>
                      </a:r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02625"/>
                  </a:ext>
                </a:extLst>
              </a:tr>
              <a:tr h="264358">
                <a:tc>
                  <a:txBody>
                    <a:bodyPr/>
                    <a:lstStyle/>
                    <a:p>
                      <a:r>
                        <a:rPr kumimoji="1" lang="en-US" altLang="ja-JP" sz="900" dirty="0" err="1"/>
                        <a:t>sps_mmvd_fullpel_only_flag</a:t>
                      </a:r>
                      <a:r>
                        <a:rPr kumimoji="1" lang="en-US" altLang="ja-JP" sz="900" dirty="0"/>
                        <a:t> == 0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/>
                        <a:t>Fractional  (incl. integer)</a:t>
                      </a:r>
                      <a:endParaRPr kumimoji="1" lang="ja-JP" altLang="en-US" sz="900" dirty="0"/>
                    </a:p>
                    <a:p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/>
                        <a:t>Fractional  (incl. integer)</a:t>
                      </a:r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2580143"/>
                  </a:ext>
                </a:extLst>
              </a:tr>
              <a:tr h="264358">
                <a:tc>
                  <a:txBody>
                    <a:bodyPr/>
                    <a:lstStyle/>
                    <a:p>
                      <a:r>
                        <a:rPr kumimoji="1" lang="en-US" altLang="ja-JP" sz="900" dirty="0" err="1"/>
                        <a:t>sps_mmvd_fullpel_only_flag</a:t>
                      </a:r>
                      <a:r>
                        <a:rPr kumimoji="1" lang="en-US" altLang="ja-JP" sz="900" dirty="0"/>
                        <a:t> == 1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b="0" dirty="0">
                          <a:solidFill>
                            <a:schemeClr val="tx1"/>
                          </a:solidFill>
                        </a:rPr>
                        <a:t>Fractional (incl. integer)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 </a:t>
                      </a:r>
                      <a:r>
                        <a:rPr kumimoji="1" lang="en-US" altLang="ja-JP" sz="900" b="1" dirty="0">
                          <a:solidFill>
                            <a:srgbClr val="FF0000"/>
                          </a:solidFill>
                        </a:rPr>
                        <a:t>Not only integer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/>
                        <a:t>Only integer</a:t>
                      </a:r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6804532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91E2B9F-B630-407A-8C17-278E3EB7384D}"/>
              </a:ext>
            </a:extLst>
          </p:cNvPr>
          <p:cNvSpPr txBox="1"/>
          <p:nvPr/>
        </p:nvSpPr>
        <p:spPr>
          <a:xfrm>
            <a:off x="6755222" y="5877272"/>
            <a:ext cx="5141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Inconsistency w/ the semantics of </a:t>
            </a:r>
            <a:r>
              <a:rPr kumimoji="1" lang="en-US" altLang="ja-JP" sz="1400" dirty="0" err="1">
                <a:solidFill>
                  <a:srgbClr val="FF0000"/>
                </a:solidFill>
              </a:rPr>
              <a:t>sps_mmvd_fullpel_only_flag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286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716A642-58EC-40B1-9BB5-E3B9CCAF5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5D74E7-1A2C-4B54-8F33-BF2E5F64D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Option 1: Change the syntax parsing condition of </a:t>
            </a:r>
            <a:r>
              <a:rPr lang="en-CA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ph_mmvd_fullpel_only_flag</a:t>
            </a:r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Option 2: Change the semantics of </a:t>
            </a:r>
            <a:r>
              <a:rPr lang="en-CA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sps_mmvd_fullpel_only_flag</a:t>
            </a:r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/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Rename </a:t>
            </a:r>
            <a:r>
              <a:rPr lang="en-CA" altLang="ja-JP" sz="1733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sps_mmvd_fullpel_only_flag</a:t>
            </a: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 to </a:t>
            </a:r>
            <a:r>
              <a:rPr lang="en-CA" altLang="ja-JP" sz="1733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sps_mmvd_fullpel_only_enabled_flag</a:t>
            </a:r>
            <a:endParaRPr lang="en-CA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/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Switch the phrases “uses” and “may use” for the value 1 and 0 in the semantics of the flag.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0BF5DD2-52D5-4C5D-947A-70503521D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Proposal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1BD63BF-9788-4F8F-A43D-B1EC9A037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367334"/>
              </p:ext>
            </p:extLst>
          </p:nvPr>
        </p:nvGraphicFramePr>
        <p:xfrm>
          <a:off x="479376" y="1556792"/>
          <a:ext cx="5472608" cy="1706880"/>
        </p:xfrm>
        <a:graphic>
          <a:graphicData uri="http://schemas.openxmlformats.org/drawingml/2006/table">
            <a:tbl>
              <a:tblPr/>
              <a:tblGrid>
                <a:gridCol w="4299906">
                  <a:extLst>
                    <a:ext uri="{9D8B030D-6E8A-4147-A177-3AD203B41FA5}">
                      <a16:colId xmlns:a16="http://schemas.microsoft.com/office/drawing/2014/main" val="722159641"/>
                    </a:ext>
                  </a:extLst>
                </a:gridCol>
                <a:gridCol w="1172702">
                  <a:extLst>
                    <a:ext uri="{9D8B030D-6E8A-4147-A177-3AD203B41FA5}">
                      <a16:colId xmlns:a16="http://schemas.microsoft.com/office/drawing/2014/main" val="11863839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picture_header_structure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892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4094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ph_pic_parameter_set_id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775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038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</a:t>
                      </a:r>
                      <a:r>
                        <a:rPr lang="en-CA" sz="14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!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sps_mmvd_fullpel_only_flag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143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ph_mmvd_fullpel_only_flag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7392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2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257028"/>
                  </a:ext>
                </a:extLst>
              </a:tr>
            </a:tbl>
          </a:graphicData>
        </a:graphic>
      </p:graphicFrame>
      <p:graphicFrame>
        <p:nvGraphicFramePr>
          <p:cNvPr id="8" name="表 9">
            <a:extLst>
              <a:ext uri="{FF2B5EF4-FFF2-40B4-BE49-F238E27FC236}">
                <a16:creationId xmlns:a16="http://schemas.microsoft.com/office/drawing/2014/main" id="{AB18868C-6C61-4EF2-938A-A1F1A37B12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078157"/>
              </p:ext>
            </p:extLst>
          </p:nvPr>
        </p:nvGraphicFramePr>
        <p:xfrm>
          <a:off x="6240018" y="1844824"/>
          <a:ext cx="5628640" cy="7573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0080">
                  <a:extLst>
                    <a:ext uri="{9D8B030D-6E8A-4147-A177-3AD203B41FA5}">
                      <a16:colId xmlns:a16="http://schemas.microsoft.com/office/drawing/2014/main" val="2321114079"/>
                    </a:ext>
                  </a:extLst>
                </a:gridCol>
                <a:gridCol w="1859280">
                  <a:extLst>
                    <a:ext uri="{9D8B030D-6E8A-4147-A177-3AD203B41FA5}">
                      <a16:colId xmlns:a16="http://schemas.microsoft.com/office/drawing/2014/main" val="1350286377"/>
                    </a:ext>
                  </a:extLst>
                </a:gridCol>
                <a:gridCol w="1859280">
                  <a:extLst>
                    <a:ext uri="{9D8B030D-6E8A-4147-A177-3AD203B41FA5}">
                      <a16:colId xmlns:a16="http://schemas.microsoft.com/office/drawing/2014/main" val="926628953"/>
                    </a:ext>
                  </a:extLst>
                </a:gridCol>
              </a:tblGrid>
              <a:tr h="144237"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 err="1"/>
                        <a:t>ph_mmvd_fullpel_only_flag</a:t>
                      </a:r>
                      <a:r>
                        <a:rPr kumimoji="1" lang="en-US" altLang="ja-JP" sz="900" dirty="0"/>
                        <a:t> == 0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 err="1"/>
                        <a:t>ph_mmvd_fullpel_only_flag</a:t>
                      </a:r>
                      <a:r>
                        <a:rPr kumimoji="1" lang="en-US" altLang="ja-JP" sz="900" dirty="0"/>
                        <a:t> == 1</a:t>
                      </a:r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02625"/>
                  </a:ext>
                </a:extLst>
              </a:tr>
              <a:tr h="264358">
                <a:tc>
                  <a:txBody>
                    <a:bodyPr/>
                    <a:lstStyle/>
                    <a:p>
                      <a:r>
                        <a:rPr kumimoji="1" lang="en-US" altLang="ja-JP" sz="900" dirty="0" err="1"/>
                        <a:t>sps_mmvd_fullpel_only_flag</a:t>
                      </a:r>
                      <a:r>
                        <a:rPr kumimoji="1" lang="en-US" altLang="ja-JP" sz="900" dirty="0"/>
                        <a:t> == 0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/>
                        <a:t>Fractional  (incl. integer)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/>
                        <a:t>Fractional  (incl. integer)</a:t>
                      </a:r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2580143"/>
                  </a:ext>
                </a:extLst>
              </a:tr>
              <a:tr h="264358">
                <a:tc>
                  <a:txBody>
                    <a:bodyPr/>
                    <a:lstStyle/>
                    <a:p>
                      <a:r>
                        <a:rPr kumimoji="1" lang="en-US" altLang="ja-JP" sz="900" dirty="0" err="1"/>
                        <a:t>sps_mmvd_fullpel_only_flag</a:t>
                      </a:r>
                      <a:r>
                        <a:rPr kumimoji="1" lang="en-US" altLang="ja-JP" sz="900" dirty="0"/>
                        <a:t> == 1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b="1" dirty="0">
                          <a:solidFill>
                            <a:srgbClr val="0000FF"/>
                          </a:solidFill>
                        </a:rPr>
                        <a:t>Only integer</a:t>
                      </a:r>
                      <a:endParaRPr kumimoji="1" lang="ja-JP" altLang="en-US" sz="9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Only integer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6804532"/>
                  </a:ext>
                </a:extLst>
              </a:tr>
            </a:tbl>
          </a:graphicData>
        </a:graphic>
      </p:graphicFrame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AAF9BBC-460C-4FE9-BA80-7FC735F58C5A}"/>
              </a:ext>
            </a:extLst>
          </p:cNvPr>
          <p:cNvSpPr/>
          <p:nvPr/>
        </p:nvSpPr>
        <p:spPr>
          <a:xfrm>
            <a:off x="589172" y="4509120"/>
            <a:ext cx="10725623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b="1" dirty="0" err="1">
                <a:solidFill>
                  <a:srgbClr val="000000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sps_mmvd_fullpel_only_enabled_flag</a:t>
            </a:r>
            <a:r>
              <a:rPr lang="en-CA" altLang="ja-JP" sz="1400" b="1" strike="sngStrike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sps_mmvd_fullpel_only_flag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equal to 1 specifies that merge mode with motion vector difference </a:t>
            </a:r>
            <a:r>
              <a:rPr lang="en-CA" altLang="ja-JP" sz="1400" dirty="0">
                <a:solidFill>
                  <a:srgbClr val="000000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may </a:t>
            </a:r>
            <a:r>
              <a:rPr lang="en-CA" altLang="ja-JP" sz="1400" dirty="0" err="1">
                <a:solidFill>
                  <a:srgbClr val="000000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use</a:t>
            </a:r>
            <a:r>
              <a:rPr lang="en-CA" altLang="ja-JP" sz="1400" strike="sngStrike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uses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integer sample precision. </a:t>
            </a:r>
            <a:r>
              <a:rPr lang="en-CA" altLang="ja-JP" sz="1400" dirty="0" err="1">
                <a:solidFill>
                  <a:srgbClr val="000000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sps_mmvd_fullpel_only_enabled_flag</a:t>
            </a:r>
            <a:r>
              <a:rPr lang="en-CA" altLang="ja-JP" sz="1400" strike="sngStrike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CA" altLang="ja-JP" sz="1400" strike="sngStrike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sps_mmvd_fullpel_only_flag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equal to 0 specifies that merge mode with motion vector difference </a:t>
            </a:r>
            <a:r>
              <a:rPr lang="en-CA" altLang="ja-JP" sz="1400" dirty="0" err="1">
                <a:solidFill>
                  <a:srgbClr val="000000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uses</a:t>
            </a:r>
            <a:r>
              <a:rPr lang="en-CA" altLang="ja-JP" sz="1400" strike="sngStrike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may</a:t>
            </a:r>
            <a:r>
              <a:rPr lang="en-CA" altLang="ja-JP" sz="1400" strike="sngStrike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use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fractional sample precision. When not present, the value of </a:t>
            </a:r>
            <a:r>
              <a:rPr lang="en-CA" altLang="ja-JP" sz="1400" dirty="0" err="1">
                <a:solidFill>
                  <a:srgbClr val="000000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sps_mmvd_fullpel_only_enabled_flag</a:t>
            </a:r>
            <a:r>
              <a:rPr lang="en-CA" altLang="ja-JP" sz="1400" strike="sngStrike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CA" altLang="ja-JP" sz="1400" strike="sngStrike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sps_mmvd_fullpel_only_flag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is inferred to be equal to 0.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graphicFrame>
        <p:nvGraphicFramePr>
          <p:cNvPr id="9" name="表 9">
            <a:extLst>
              <a:ext uri="{FF2B5EF4-FFF2-40B4-BE49-F238E27FC236}">
                <a16:creationId xmlns:a16="http://schemas.microsoft.com/office/drawing/2014/main" id="{060F206E-372C-4F06-BDEA-36748291BF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531598"/>
              </p:ext>
            </p:extLst>
          </p:nvPr>
        </p:nvGraphicFramePr>
        <p:xfrm>
          <a:off x="2715710" y="5581266"/>
          <a:ext cx="6760580" cy="7573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9980">
                  <a:extLst>
                    <a:ext uri="{9D8B030D-6E8A-4147-A177-3AD203B41FA5}">
                      <a16:colId xmlns:a16="http://schemas.microsoft.com/office/drawing/2014/main" val="2321114079"/>
                    </a:ext>
                  </a:extLst>
                </a:gridCol>
                <a:gridCol w="2190300">
                  <a:extLst>
                    <a:ext uri="{9D8B030D-6E8A-4147-A177-3AD203B41FA5}">
                      <a16:colId xmlns:a16="http://schemas.microsoft.com/office/drawing/2014/main" val="1350286377"/>
                    </a:ext>
                  </a:extLst>
                </a:gridCol>
                <a:gridCol w="2190300">
                  <a:extLst>
                    <a:ext uri="{9D8B030D-6E8A-4147-A177-3AD203B41FA5}">
                      <a16:colId xmlns:a16="http://schemas.microsoft.com/office/drawing/2014/main" val="926628953"/>
                    </a:ext>
                  </a:extLst>
                </a:gridCol>
              </a:tblGrid>
              <a:tr h="144237">
                <a:tc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 err="1"/>
                        <a:t>ph_mmvd_fullpel_only_flag</a:t>
                      </a:r>
                      <a:r>
                        <a:rPr kumimoji="1" lang="en-US" altLang="ja-JP" sz="900" dirty="0"/>
                        <a:t> == 0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 err="1"/>
                        <a:t>ph_mmvd_fullpel_only_flag</a:t>
                      </a:r>
                      <a:r>
                        <a:rPr kumimoji="1" lang="en-US" altLang="ja-JP" sz="900" dirty="0"/>
                        <a:t> == 1</a:t>
                      </a:r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02625"/>
                  </a:ext>
                </a:extLst>
              </a:tr>
              <a:tr h="264358">
                <a:tc>
                  <a:txBody>
                    <a:bodyPr/>
                    <a:lstStyle/>
                    <a:p>
                      <a:r>
                        <a:rPr kumimoji="1" lang="en-US" altLang="ja-JP" sz="900" dirty="0" err="1">
                          <a:solidFill>
                            <a:srgbClr val="0000FF"/>
                          </a:solidFill>
                        </a:rPr>
                        <a:t>sps_mmvd_fullpel_only_enabled_flag</a:t>
                      </a:r>
                      <a:r>
                        <a:rPr kumimoji="1" lang="en-US" altLang="ja-JP" sz="900" dirty="0"/>
                        <a:t> == 0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/>
                        <a:t>Fractional  (incl. integer)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/>
                        <a:t>Fractional  (incl. integer)</a:t>
                      </a:r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2580143"/>
                  </a:ext>
                </a:extLst>
              </a:tr>
              <a:tr h="264358">
                <a:tc>
                  <a:txBody>
                    <a:bodyPr/>
                    <a:lstStyle/>
                    <a:p>
                      <a:r>
                        <a:rPr kumimoji="1" lang="en-US" altLang="ja-JP" sz="900" dirty="0" err="1">
                          <a:solidFill>
                            <a:srgbClr val="0000FF"/>
                          </a:solidFill>
                        </a:rPr>
                        <a:t>sps_mmvd_fullpel_only_enabled_flag</a:t>
                      </a:r>
                      <a:r>
                        <a:rPr kumimoji="1" lang="en-US" altLang="ja-JP" sz="900" dirty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kumimoji="1" lang="en-US" altLang="ja-JP" sz="900" dirty="0"/>
                        <a:t>== 1</a:t>
                      </a:r>
                      <a:endParaRPr kumimoji="1" lang="ja-JP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b="0" dirty="0">
                          <a:solidFill>
                            <a:schemeClr val="tx1"/>
                          </a:solidFill>
                        </a:rPr>
                        <a:t>Fractional (incl. integer)</a:t>
                      </a:r>
                      <a:endParaRPr kumimoji="1" lang="ja-JP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900" dirty="0"/>
                        <a:t>Only integer</a:t>
                      </a:r>
                      <a:endParaRPr kumimoji="1" lang="ja-JP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6804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537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6AAFA7-F182-4505-8747-A166C683E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48121"/>
            <a:ext cx="11520011" cy="5276480"/>
          </a:xfrm>
        </p:spPr>
        <p:txBody>
          <a:bodyPr>
            <a:normAutofit/>
          </a:bodyPr>
          <a:lstStyle/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The following two </a:t>
            </a:r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opitions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were proposed to solve the inconsistency b/w the semantics of </a:t>
            </a:r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sps_mmvd_fullpel_only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flag and syntax parsing condition of </a:t>
            </a:r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ph_mmvd_fullpel_only_flag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</a:p>
          <a:p>
            <a:pPr lvl="1"/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Option 1: Change the syntax parsing condition of </a:t>
            </a:r>
            <a:r>
              <a:rPr lang="en-CA" altLang="ja-JP" sz="1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ph_mmvd_fullpel_only_flag</a:t>
            </a:r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/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Option 2: Change the semantics of </a:t>
            </a:r>
            <a:r>
              <a:rPr lang="en-CA" altLang="ja-JP" sz="1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sps_mmvd_fullpel_only_flag</a:t>
            </a:r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/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Option 1 is a very minor text change from VVC WD9 while Option 2 is no change with syntax parsing process.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indent="0">
              <a:buNone/>
            </a:pP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It is </a:t>
            </a:r>
            <a:r>
              <a:rPr lang="en-US" altLang="ja-JP" sz="2000" b="0">
                <a:latin typeface="Meiryo UI" panose="020B0604030504040204" pitchFamily="50" charset="-128"/>
                <a:ea typeface="Meiryo UI" panose="020B0604030504040204" pitchFamily="50" charset="-128"/>
              </a:rPr>
              <a:t>recommended that Option 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 or Option 2 are adopted to next WD/VTM.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Conclusion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677951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60518</TotalTime>
  <Words>1089</Words>
  <Application>Microsoft Office PowerPoint</Application>
  <PresentationFormat>ワイド画面</PresentationFormat>
  <Paragraphs>105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4" baseType="lpstr">
      <vt:lpstr>Meiryo UI</vt:lpstr>
      <vt:lpstr>Ta</vt:lpstr>
      <vt:lpstr>メイリオ</vt:lpstr>
      <vt:lpstr>Arial</vt:lpstr>
      <vt:lpstr>Calibri</vt:lpstr>
      <vt:lpstr>Tahoma</vt:lpstr>
      <vt:lpstr>Times New Roman</vt:lpstr>
      <vt:lpstr>Wingdings</vt:lpstr>
      <vt:lpstr>1_Office テーマ</vt:lpstr>
      <vt:lpstr>JVET-S0227 AHG9: On MMVD flag in SPS and PH</vt:lpstr>
      <vt:lpstr>Summary</vt:lpstr>
      <vt:lpstr>Summary</vt:lpstr>
      <vt:lpstr>Proposal</vt:lpstr>
      <vt:lpstr>Conclusion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naito</dc:creator>
  <cp:lastModifiedBy>Kidani Yoshitaka</cp:lastModifiedBy>
  <cp:revision>3010</cp:revision>
  <cp:lastPrinted>2018-02-20T07:45:27Z</cp:lastPrinted>
  <dcterms:created xsi:type="dcterms:W3CDTF">2010-12-08T05:40:07Z</dcterms:created>
  <dcterms:modified xsi:type="dcterms:W3CDTF">2020-06-19T04:43:29Z</dcterms:modified>
</cp:coreProperties>
</file>