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10"/>
  </p:notesMasterIdLst>
  <p:handoutMasterIdLst>
    <p:handoutMasterId r:id="rId11"/>
  </p:handoutMasterIdLst>
  <p:sldIdLst>
    <p:sldId id="334" r:id="rId2"/>
    <p:sldId id="394" r:id="rId3"/>
    <p:sldId id="396" r:id="rId4"/>
    <p:sldId id="439" r:id="rId5"/>
    <p:sldId id="440" r:id="rId6"/>
    <p:sldId id="441" r:id="rId7"/>
    <p:sldId id="442" r:id="rId8"/>
    <p:sldId id="44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88797" autoAdjust="0"/>
  </p:normalViewPr>
  <p:slideViewPr>
    <p:cSldViewPr snapToGrid="0" snapToObjects="1">
      <p:cViewPr varScale="1">
        <p:scale>
          <a:sx n="57" d="100"/>
          <a:sy n="57" d="100"/>
        </p:scale>
        <p:origin x="100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2020/6/22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2020/6/22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1437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1808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785590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059566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799225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073854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73314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.hhi.fraunhofer.de/trac/vvc/ticket/855#comment:6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.hhi.fraunhofer.de/trac/vvc/ticket/855#comment:6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JVET-S0215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 smtClean="0"/>
              <a:t>AHG2</a:t>
            </a:r>
            <a:r>
              <a:rPr lang="en-CA" b="1" dirty="0"/>
              <a:t>: On residual coding syntax 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2020/6/22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226347"/>
            <a:ext cx="43239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</a:t>
            </a:r>
            <a:endParaRPr lang="zh-CN" alt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 smtClean="0"/>
              <a:t>Specification bug-fixes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Aspect 1: Condition of bypass/context coding </a:t>
            </a:r>
            <a:r>
              <a:rPr lang="en-US" sz="3200" dirty="0" err="1" smtClean="0"/>
              <a:t>coeff_sign_flag</a:t>
            </a:r>
            <a:r>
              <a:rPr lang="en-US" sz="3200" dirty="0"/>
              <a:t> (</a:t>
            </a:r>
            <a:r>
              <a:rPr lang="en-US" sz="3200" dirty="0">
                <a:hlinkClick r:id="rId3"/>
              </a:rPr>
              <a:t>#</a:t>
            </a:r>
            <a:r>
              <a:rPr lang="en-US" sz="3200" dirty="0" smtClean="0">
                <a:hlinkClick r:id="rId3"/>
              </a:rPr>
              <a:t>855</a:t>
            </a:r>
            <a:r>
              <a:rPr lang="en-US" sz="3200" dirty="0" smtClean="0"/>
              <a:t>)</a:t>
            </a:r>
          </a:p>
          <a:p>
            <a:pPr lvl="1"/>
            <a:endParaRPr lang="en-US" sz="3200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Aspect 2</a:t>
            </a:r>
            <a:r>
              <a:rPr lang="en-US" sz="3200" dirty="0"/>
              <a:t>: </a:t>
            </a:r>
            <a:r>
              <a:rPr lang="en-US" sz="3200" dirty="0" smtClean="0"/>
              <a:t>Semantic of </a:t>
            </a:r>
            <a:r>
              <a:rPr lang="en-US" sz="3200" dirty="0" err="1" smtClean="0"/>
              <a:t>sig_coeff_flag</a:t>
            </a:r>
            <a:r>
              <a:rPr lang="en-US" sz="3200" dirty="0" smtClean="0"/>
              <a:t> </a:t>
            </a:r>
          </a:p>
          <a:p>
            <a:pPr lvl="1"/>
            <a:endParaRPr lang="en-US" sz="3200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Aspect 3</a:t>
            </a:r>
            <a:r>
              <a:rPr lang="en-US" sz="3200" dirty="0"/>
              <a:t>: </a:t>
            </a:r>
            <a:r>
              <a:rPr lang="en-US" sz="3200" dirty="0" smtClean="0"/>
              <a:t>Semantic of </a:t>
            </a:r>
            <a:r>
              <a:rPr lang="en-US" sz="3200" dirty="0" err="1" smtClean="0"/>
              <a:t>sb_coded_flag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5856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142199" y="251759"/>
            <a:ext cx="114761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en-US" sz="2800" dirty="0"/>
              <a:t>Aspect 1: Condition of bypass/context coding </a:t>
            </a:r>
            <a:r>
              <a:rPr lang="en-US" sz="2800" dirty="0" err="1"/>
              <a:t>coeff_sign_flag</a:t>
            </a:r>
            <a:r>
              <a:rPr lang="en-US" sz="2800" dirty="0"/>
              <a:t> (</a:t>
            </a:r>
            <a:r>
              <a:rPr lang="en-US" sz="2800" dirty="0">
                <a:hlinkClick r:id="rId3"/>
              </a:rPr>
              <a:t>#855</a:t>
            </a:r>
            <a:r>
              <a:rPr lang="en-US" sz="2800" dirty="0"/>
              <a:t>)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4811" y="1654599"/>
            <a:ext cx="6925686" cy="228337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32413" y="970708"/>
            <a:ext cx="11484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400" dirty="0" smtClean="0"/>
              <a:t>In current spec, conditions for by-pass/context of </a:t>
            </a:r>
            <a:r>
              <a:rPr lang="en-US" sz="2400" dirty="0" err="1" smtClean="0"/>
              <a:t>coeff_sign_flag</a:t>
            </a:r>
            <a:r>
              <a:rPr lang="en-US" sz="2400" dirty="0" smtClean="0"/>
              <a:t> are not aligned with the VTM software 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824917" y="3967662"/>
            <a:ext cx="7924800" cy="1720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Example: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sh_ts_residual_coding_disabled_flag</a:t>
            </a:r>
            <a:r>
              <a:rPr lang="en-CA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== 0, and 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transform_skip_flag</a:t>
            </a:r>
            <a:r>
              <a:rPr lang="en-CA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== 1, and 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value of the variable </a:t>
            </a:r>
            <a:r>
              <a:rPr lang="en-CA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RemCcbs</a:t>
            </a:r>
            <a:r>
              <a:rPr lang="en-CA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at the beginning of a CG is equal to 3. 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18157" y="5615582"/>
            <a:ext cx="83814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―"/>
            </a:pPr>
            <a:r>
              <a:rPr lang="en-US" dirty="0" smtClean="0">
                <a:solidFill>
                  <a:srgbClr val="FF0000"/>
                </a:solidFill>
              </a:rPr>
              <a:t>In VTM, in the above mentioned conditions, </a:t>
            </a:r>
            <a:r>
              <a:rPr lang="en-US" dirty="0" err="1" smtClean="0">
                <a:solidFill>
                  <a:srgbClr val="FF0000"/>
                </a:solidFill>
              </a:rPr>
              <a:t>coeff_sign_flag</a:t>
            </a:r>
            <a:r>
              <a:rPr lang="en-US" dirty="0" smtClean="0">
                <a:solidFill>
                  <a:srgbClr val="FF0000"/>
                </a:solidFill>
              </a:rPr>
              <a:t> is by-pass coded.</a:t>
            </a:r>
          </a:p>
          <a:p>
            <a:pPr marL="285750" indent="-285750">
              <a:buFontTx/>
              <a:buChar char="―"/>
            </a:pPr>
            <a:r>
              <a:rPr lang="en-US" dirty="0" smtClean="0">
                <a:solidFill>
                  <a:srgbClr val="FF0000"/>
                </a:solidFill>
              </a:rPr>
              <a:t>According to spec, </a:t>
            </a:r>
            <a:r>
              <a:rPr lang="en-US" dirty="0" err="1" smtClean="0">
                <a:solidFill>
                  <a:srgbClr val="FF0000"/>
                </a:solidFill>
              </a:rPr>
              <a:t>coeff_sign_flag</a:t>
            </a:r>
            <a:r>
              <a:rPr lang="en-US" dirty="0" smtClean="0">
                <a:solidFill>
                  <a:srgbClr val="FF0000"/>
                </a:solidFill>
              </a:rPr>
              <a:t> is context coded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20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142199" y="251759"/>
            <a:ext cx="42418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en-US" sz="2800" dirty="0" smtClean="0"/>
              <a:t>Aspect 1: Proposed fix</a:t>
            </a:r>
            <a:endParaRPr lang="en-US" sz="2800" dirty="0"/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8505" y="760363"/>
            <a:ext cx="5862887" cy="1998072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4452127"/>
              </p:ext>
            </p:extLst>
          </p:nvPr>
        </p:nvGraphicFramePr>
        <p:xfrm>
          <a:off x="3547524" y="3184242"/>
          <a:ext cx="5784850" cy="3200400"/>
        </p:xfrm>
        <a:graphic>
          <a:graphicData uri="http://schemas.openxmlformats.org/drawingml/2006/table">
            <a:tbl>
              <a:tblPr/>
              <a:tblGrid>
                <a:gridCol w="5029835">
                  <a:extLst>
                    <a:ext uri="{9D8B030D-6E8A-4147-A177-3AD203B41FA5}">
                      <a16:colId xmlns:a16="http://schemas.microsoft.com/office/drawing/2014/main" val="932384495"/>
                    </a:ext>
                  </a:extLst>
                </a:gridCol>
                <a:gridCol w="755015">
                  <a:extLst>
                    <a:ext uri="{9D8B030D-6E8A-4147-A177-3AD203B41FA5}">
                      <a16:colId xmlns:a16="http://schemas.microsoft.com/office/drawing/2014/main" val="41017018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/* First scan pass */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3236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inferSbSigCoeffFlag = 1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3648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lastScanPosPass1 = −1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3645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for( n = 0; n  &lt;=  numSbCoeff − 1  &amp;&amp;  RemCcbs  &gt;=  4; n++ 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7776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xC = ( xS  &lt;&lt;  log2SbW ) + DiagScanOrder[ log2SbW ][ log2SbH ][ n ][ 0 ]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92556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yC = ( yS  &lt;&lt;  log2SbH ) + DiagScanOrder[ log2SbW ][ log2SbH ][ n ][ 1 ]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5612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     </a:t>
                      </a:r>
                      <a:r>
                        <a:rPr lang="en-CA" sz="7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lastScanPosPass1 = n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70671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sb_coded_flag[ xS ][ yS ]  &amp;&amp;</a:t>
                      </a:r>
                      <a:b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( n  !=  numSbCoeff − 1  | |  !inferSbSigCoeffFlag ) 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94764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7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sig_coeff_flag</a:t>
                      </a: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xC ][ yC ]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56217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RemCcbs− −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37014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if( sig_coeff_flag[ xC ][ yC ]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7576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inferSbSigCoeffFlag = 0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4177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58729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CoeffSignLevel[ xC ][ yC ] = 0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50862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sig_coeff_flag[ xC ][ yC ]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45576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7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coeff_sign_flag</a:t>
                      </a: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n ]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4492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RemCcbs− −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8972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CoeffSignLevel[ xC ][ yC ] = ( coeff_sign_flag[ n ] &gt; 0 ? −1 : 1 )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10560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7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abs_level_gtx_flag</a:t>
                      </a: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n ][ 0 ]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6837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RemCcbs− −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10306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if( abs_level_gtx_flag[ n ][ 0 ] 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11864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7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par_level_flag</a:t>
                      </a: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n ]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72447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RemCcbs− −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1568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76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25071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AbsLevelPass1[ xC ][ yC ] =</a:t>
                      </a:r>
                      <a:b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sig_coeff_flag[ xC ][ yC ] + par_level_flag[ n ] + abs_level_gtx_flag[ n ][ 0 ]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58380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700" strike="sngStrike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lastScanPosPass1 = n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22139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7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716547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61395" y="2793534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Residual coding syntax table: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03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142199" y="251759"/>
            <a:ext cx="6553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en-US" sz="2800" dirty="0"/>
              <a:t>Aspect 2: Semantic of </a:t>
            </a:r>
            <a:r>
              <a:rPr lang="en-US" sz="2800" dirty="0" err="1"/>
              <a:t>sig_coeff_flag</a:t>
            </a:r>
            <a:r>
              <a:rPr lang="en-US" sz="2800" dirty="0"/>
              <a:t> 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696841" y="934233"/>
            <a:ext cx="10740903" cy="3765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756285" algn="l"/>
                <a:tab pos="1008380" algn="l"/>
                <a:tab pos="1260475" algn="l"/>
              </a:tabLst>
            </a:pPr>
            <a:r>
              <a:rPr lang="en-CA" sz="16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sig_coeff_flag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 specifies for the transform coefficient location (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,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) within the current transform block whether the corresponding transform coefficient level at the location (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,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) is non-zero as follows: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756285" algn="l"/>
                <a:tab pos="1008380" algn="l"/>
                <a:tab pos="1260475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sig_coeff_flag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equal to 0, the transform coefficient level at the location (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 is set equal to 0.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756285" algn="l"/>
                <a:tab pos="1008380" algn="l"/>
                <a:tab pos="1260475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 (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sig_coeff_flag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equal to 1), the transform coefficient level at the location (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 has a non‑zero value.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756285" algn="l"/>
                <a:tab pos="1008380" algn="l"/>
                <a:tab pos="1260475" algn="l"/>
              </a:tabLst>
            </a:pP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sig_coeff_flag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 is not present, it is inferred as follows: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756285" algn="l"/>
                <a:tab pos="1008380" algn="l"/>
                <a:tab pos="1260475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 is the last significant location (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LastSignificantCoeffX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LastSignificantCoeffY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 in scan order or all of the following conditions are true,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sig_coeff_flag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inferred to be equal to 1: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&amp; ( (1 &lt;&lt; log2SbW ) − 1 ),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&amp; ( (1 &lt;&lt; log2SbH ) − 1 ) ) is equal to ( 0, 0 ).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inferSbDcSigCoeffFlag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1.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xS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yS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equal to 1.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756285" algn="l"/>
                <a:tab pos="1008380" algn="l"/>
                <a:tab pos="1260475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sig_coeff_flag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inferred to be equal to 0.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63318" y="4925732"/>
            <a:ext cx="6593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 case of TSRC, the above </a:t>
            </a:r>
            <a:r>
              <a:rPr lang="en-CA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inference rule does not reflect the design intention and does not match with VTM software. </a:t>
            </a:r>
            <a:endParaRPr lang="en-US" sz="2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32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142199" y="251759"/>
            <a:ext cx="87510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en-US" sz="2800" dirty="0"/>
              <a:t>Aspect 2: Semantic of </a:t>
            </a:r>
            <a:r>
              <a:rPr lang="en-US" sz="2800" dirty="0" err="1" smtClean="0"/>
              <a:t>sig_coeff_flag</a:t>
            </a:r>
            <a:r>
              <a:rPr lang="en-US" sz="2800" dirty="0" smtClean="0"/>
              <a:t>: Proposed fix </a:t>
            </a:r>
            <a:endParaRPr lang="en-US" sz="2800" dirty="0"/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2414" y="773415"/>
            <a:ext cx="8677799" cy="5679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78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142199" y="308333"/>
            <a:ext cx="65822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en-US" sz="2800" dirty="0"/>
              <a:t>Aspect </a:t>
            </a:r>
            <a:r>
              <a:rPr lang="en-US" sz="2800" dirty="0" smtClean="0"/>
              <a:t>3: </a:t>
            </a:r>
            <a:r>
              <a:rPr lang="en-US" sz="2800" dirty="0"/>
              <a:t>Semantic of </a:t>
            </a:r>
            <a:r>
              <a:rPr lang="en-US" sz="2800" dirty="0" err="1"/>
              <a:t>sb_coded_flag</a:t>
            </a:r>
            <a:endParaRPr lang="en-US" sz="2800" dirty="0"/>
          </a:p>
          <a:p>
            <a:pPr lvl="1"/>
            <a:r>
              <a:rPr lang="en-US" sz="2800" dirty="0" smtClean="0"/>
              <a:t> </a:t>
            </a:r>
            <a:endParaRPr lang="en-US" sz="2800" dirty="0"/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770078" y="4674062"/>
            <a:ext cx="85148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above definition is only valid for regular residual coding and if the number of remaining context coded bins is greater than 0 (i.e. context coded bins are still available) to code the CG. </a:t>
            </a:r>
            <a:r>
              <a:rPr lang="en-CA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08807" y="1096809"/>
            <a:ext cx="9543875" cy="3249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756285" algn="l"/>
                <a:tab pos="1008380" algn="l"/>
                <a:tab pos="1260475" algn="l"/>
              </a:tabLst>
            </a:pPr>
            <a:r>
              <a:rPr lang="en-CA" sz="16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sb_coded_flag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xS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yS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 specifies the following for the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subblock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at location (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xS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,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yS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) within the current transform block, where a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subblock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is an array of transform coefficient levels: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xS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yS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equal to 0, the 16 transform coefficient levels of the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subblock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at location (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xS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yS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 are inferred to be equal to 0.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 (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sb_coded_flag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xS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yS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equal to 1), the following applies: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(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xS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yS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 is equal to ( 0, 0 ) and (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LastSignificantCoeffX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LastSignificantCoeffY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 is not equal to ( 0, 0 ), at least one of the 16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sig_coeff_flag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syntax elements is present for the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subblock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at location (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xS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yS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).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 at least one of the 16 transform coefficient levels of the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subblock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at location (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xS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yS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 has a non-zero value.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756285" algn="l"/>
                <a:tab pos="1008380" algn="l"/>
                <a:tab pos="1260475" algn="l"/>
              </a:tabLst>
            </a:pP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sb_coded_flag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xS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yS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 is not present, it is inferred to be equal to 1.</a:t>
            </a:r>
            <a:endParaRPr lang="en-US" sz="16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16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142199" y="308333"/>
            <a:ext cx="87799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en-US" sz="2800" dirty="0"/>
              <a:t>Aspect </a:t>
            </a:r>
            <a:r>
              <a:rPr lang="en-US" sz="2800" dirty="0" smtClean="0"/>
              <a:t>3: </a:t>
            </a:r>
            <a:r>
              <a:rPr lang="en-US" sz="2800" dirty="0"/>
              <a:t>Semantic of </a:t>
            </a:r>
            <a:r>
              <a:rPr lang="en-US" sz="2800" dirty="0" err="1" smtClean="0"/>
              <a:t>sb_coded_flag</a:t>
            </a:r>
            <a:r>
              <a:rPr lang="en-US" sz="2800" dirty="0" smtClean="0"/>
              <a:t>: Proposed fix</a:t>
            </a:r>
            <a:endParaRPr lang="en-US" sz="2800" dirty="0"/>
          </a:p>
          <a:p>
            <a:pPr lvl="1"/>
            <a:r>
              <a:rPr lang="en-US" sz="2800" dirty="0" smtClean="0"/>
              <a:t> </a:t>
            </a:r>
            <a:endParaRPr lang="en-US" sz="2800" dirty="0"/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87" y="1262062"/>
            <a:ext cx="111728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98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18227</TotalTime>
  <Words>247</Words>
  <Application>Microsoft Office PowerPoint</Application>
  <PresentationFormat>Widescreen</PresentationFormat>
  <Paragraphs>115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Malgun Gothic</vt:lpstr>
      <vt:lpstr>Microsoft YaHei</vt:lpstr>
      <vt:lpstr>宋体</vt:lpstr>
      <vt:lpstr>宋体</vt:lpstr>
      <vt:lpstr>Arial</vt:lpstr>
      <vt:lpstr>DengXian</vt:lpstr>
      <vt:lpstr>Symbol</vt:lpstr>
      <vt:lpstr>Times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1525</cp:revision>
  <dcterms:created xsi:type="dcterms:W3CDTF">2018-05-21T01:42:17Z</dcterms:created>
  <dcterms:modified xsi:type="dcterms:W3CDTF">2020-06-22T21:35:25Z</dcterms:modified>
</cp:coreProperties>
</file>