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95" r:id="rId3"/>
    <p:sldId id="305" r:id="rId4"/>
    <p:sldId id="306" r:id="rId5"/>
    <p:sldId id="313" r:id="rId6"/>
    <p:sldId id="302" r:id="rId7"/>
    <p:sldId id="309" r:id="rId8"/>
    <p:sldId id="310" r:id="rId9"/>
    <p:sldId id="311" r:id="rId10"/>
    <p:sldId id="290" r:id="rId11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03" autoAdjust="0"/>
    <p:restoredTop sz="97306" autoAdjust="0"/>
  </p:normalViewPr>
  <p:slideViewPr>
    <p:cSldViewPr snapToGrid="0">
      <p:cViewPr varScale="1">
        <p:scale>
          <a:sx n="168" d="100"/>
          <a:sy n="168" d="100"/>
        </p:scale>
        <p:origin x="14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477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7410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4858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69095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5625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4888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9468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70842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674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2020-05-26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JVET-S0089</a:t>
            </a:r>
            <a:br>
              <a:rPr lang="en-US" altLang="ko-KR" dirty="0" smtClean="0"/>
            </a:br>
            <a:r>
              <a:rPr lang="en-CA" altLang="ko-KR" dirty="0"/>
              <a:t>AHG8: On TMVP derivation using inter-layer reference picture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/>
              <a:t>J. </a:t>
            </a:r>
            <a:r>
              <a:rPr lang="en-US" altLang="ko-KR" dirty="0" smtClean="0"/>
              <a:t>Nam, </a:t>
            </a:r>
            <a:r>
              <a:rPr lang="en-US" altLang="ko-KR" dirty="0"/>
              <a:t>H</a:t>
            </a:r>
            <a:r>
              <a:rPr lang="en-US" altLang="ko-KR" dirty="0" smtClean="0"/>
              <a:t>. </a:t>
            </a:r>
            <a:r>
              <a:rPr lang="en-US" altLang="ko-KR" dirty="0"/>
              <a:t>Jang</a:t>
            </a:r>
            <a:r>
              <a:rPr lang="en-US" altLang="ko-KR" dirty="0" smtClean="0"/>
              <a:t>, 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0" y="657461"/>
            <a:ext cx="9906000" cy="550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ko-KR" sz="1800" dirty="0" smtClean="0"/>
              <a:t>In the current VVC, </a:t>
            </a:r>
            <a:r>
              <a:rPr lang="en-US" altLang="ko-KR" sz="1800" dirty="0"/>
              <a:t>undesirable </a:t>
            </a:r>
            <a:r>
              <a:rPr lang="en-US" altLang="ko-KR" sz="1800" dirty="0" smtClean="0"/>
              <a:t>behavior relevant to ILRP </a:t>
            </a:r>
            <a:r>
              <a:rPr lang="en-US" altLang="ko-KR" sz="1800" dirty="0"/>
              <a:t>is </a:t>
            </a:r>
            <a:r>
              <a:rPr lang="en-US" altLang="ko-KR" sz="1800" dirty="0" smtClean="0"/>
              <a:t>observed.</a:t>
            </a:r>
          </a:p>
          <a:p>
            <a:pPr marL="742950" lvl="1" indent="-285750" hangingPunct="0">
              <a:buFontTx/>
              <a:buChar char="-"/>
            </a:pPr>
            <a:r>
              <a:rPr lang="en-CA" altLang="ko-KR" sz="1600" dirty="0"/>
              <a:t>Only LTRP-ILRP case is considered for the TMVP operation, even though ILRP was marked as LTRP to distinct the reference picture type and </a:t>
            </a:r>
            <a:r>
              <a:rPr lang="en-US" altLang="ko-KR" sz="1600" dirty="0"/>
              <a:t>LTRP-ILRP </a:t>
            </a:r>
            <a:r>
              <a:rPr lang="en-US" altLang="ko-KR" sz="1600" dirty="0" smtClean="0"/>
              <a:t>pair </a:t>
            </a:r>
            <a:r>
              <a:rPr lang="en-US" altLang="ko-KR" sz="1600" dirty="0"/>
              <a:t>occurs very rarely</a:t>
            </a:r>
            <a:r>
              <a:rPr lang="en-CA" altLang="ko-KR" sz="1600" dirty="0" smtClean="0"/>
              <a:t>.</a:t>
            </a:r>
          </a:p>
          <a:p>
            <a:pPr marL="742950" lvl="1" indent="-285750" hangingPunct="0">
              <a:buFontTx/>
              <a:buChar char="-"/>
            </a:pPr>
            <a:r>
              <a:rPr lang="en-CA" altLang="ko-KR" sz="1600" dirty="0"/>
              <a:t>STRP-ILRP case is not considered, even though </a:t>
            </a:r>
            <a:r>
              <a:rPr lang="en-US" altLang="ko-KR" sz="1600" dirty="0"/>
              <a:t>STRP has more higher correlation with current picture than LTRP and ILRP may not mean to have long distance</a:t>
            </a:r>
            <a:r>
              <a:rPr lang="en-US" altLang="ko-KR" sz="1600" dirty="0" smtClean="0"/>
              <a:t>.</a:t>
            </a:r>
          </a:p>
          <a:p>
            <a:pPr marL="742950" lvl="1" indent="-285750" hangingPunct="0">
              <a:buFontTx/>
              <a:buChar char="-"/>
            </a:pPr>
            <a:endParaRPr lang="en-US" altLang="ko-KR" sz="1600" dirty="0" smtClean="0"/>
          </a:p>
          <a:p>
            <a:pPr hangingPunct="0"/>
            <a:r>
              <a:rPr lang="en-US" altLang="ko-KR" sz="1800" dirty="0" smtClean="0"/>
              <a:t>To </a:t>
            </a:r>
            <a:r>
              <a:rPr lang="en-US" altLang="ko-KR" sz="1800" dirty="0"/>
              <a:t>address TMVP behavior more </a:t>
            </a:r>
            <a:r>
              <a:rPr lang="en-US" altLang="ko-KR" sz="1800" dirty="0" smtClean="0"/>
              <a:t>clearly, three </a:t>
            </a:r>
            <a:r>
              <a:rPr lang="en-US" altLang="ko-KR" sz="1800" dirty="0"/>
              <a:t>solutions are </a:t>
            </a:r>
            <a:r>
              <a:rPr lang="en-US" altLang="ko-KR" sz="1800" dirty="0" smtClean="0"/>
              <a:t>proposed.</a:t>
            </a:r>
          </a:p>
          <a:p>
            <a:endParaRPr lang="en-CA" altLang="ko-KR" sz="1800" dirty="0" smtClean="0"/>
          </a:p>
          <a:p>
            <a:endParaRPr lang="en-CA" altLang="ko-KR" sz="1800" dirty="0"/>
          </a:p>
          <a:p>
            <a:endParaRPr lang="en-CA" altLang="ko-KR" sz="1800" dirty="0" smtClean="0"/>
          </a:p>
          <a:p>
            <a:endParaRPr lang="en-CA" altLang="ko-KR" sz="1800" dirty="0"/>
          </a:p>
          <a:p>
            <a:endParaRPr lang="en-CA" altLang="ko-KR" sz="1800" dirty="0" smtClean="0"/>
          </a:p>
          <a:p>
            <a:endParaRPr lang="en-CA" altLang="ko-KR" sz="1800" dirty="0" smtClean="0"/>
          </a:p>
          <a:p>
            <a:r>
              <a:rPr lang="en-CA" altLang="ko-KR" sz="1800" dirty="0" smtClean="0"/>
              <a:t>It </a:t>
            </a:r>
            <a:r>
              <a:rPr lang="en-CA" altLang="ko-KR" sz="1800" dirty="0"/>
              <a:t>is recommended to consider </a:t>
            </a:r>
            <a:r>
              <a:rPr lang="en-CA" altLang="ko-KR" sz="1800" dirty="0" smtClean="0"/>
              <a:t>one of proposed methods </a:t>
            </a:r>
            <a:r>
              <a:rPr lang="en-CA" altLang="ko-KR" sz="1800" dirty="0"/>
              <a:t>in the next VTM</a:t>
            </a:r>
            <a:endParaRPr lang="en-US" altLang="ko-KR" sz="1800" dirty="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52396"/>
              </p:ext>
            </p:extLst>
          </p:nvPr>
        </p:nvGraphicFramePr>
        <p:xfrm>
          <a:off x="280737" y="2737639"/>
          <a:ext cx="9193122" cy="1733550"/>
        </p:xfrm>
        <a:graphic>
          <a:graphicData uri="http://schemas.openxmlformats.org/drawingml/2006/table">
            <a:tbl>
              <a:tblPr firstRow="1" firstCol="1" bandRow="1"/>
              <a:tblGrid>
                <a:gridCol w="1102489"/>
                <a:gridCol w="1102489"/>
                <a:gridCol w="1747036"/>
                <a:gridCol w="1747036"/>
                <a:gridCol w="1747036"/>
                <a:gridCol w="1747036"/>
              </a:tblGrid>
              <a:tr h="2626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RefPic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ColRefPic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Current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Solution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Solution 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Solution 3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STRP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601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31654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In HEVC</a:t>
            </a:r>
          </a:p>
          <a:p>
            <a:pPr lvl="1" hangingPunct="0"/>
            <a:r>
              <a:rPr lang="en-CA" altLang="ko-KR" sz="1600" dirty="0" smtClean="0"/>
              <a:t>POC-based MV scaling process for TMVP was disabled when a  picture refers a long-term reference picture.</a:t>
            </a:r>
          </a:p>
          <a:p>
            <a:pPr lvl="1" hangingPunct="0"/>
            <a:r>
              <a:rPr lang="en-CA" altLang="ko-KR" sz="1600" dirty="0" smtClean="0"/>
              <a:t>TMVP was disabled when reference picture type is different.</a:t>
            </a:r>
          </a:p>
          <a:p>
            <a:pPr lvl="1" hangingPunct="0"/>
            <a:r>
              <a:rPr lang="en-CA" altLang="ko-KR" sz="1600" dirty="0" smtClean="0"/>
              <a:t>Above two rules were </a:t>
            </a:r>
            <a:r>
              <a:rPr lang="en-CA" altLang="ko-KR" sz="1600" dirty="0"/>
              <a:t>applied for ILRP, also. (Since ILRP was marked as LTRP, it was performed as </a:t>
            </a:r>
            <a:r>
              <a:rPr lang="en-CA" altLang="ko-KR" sz="1600" dirty="0" smtClean="0"/>
              <a:t>LTRP.)</a:t>
            </a:r>
            <a:endParaRPr lang="en-CA" altLang="ko-KR" dirty="0"/>
          </a:p>
          <a:p>
            <a:pPr hangingPunct="0"/>
            <a:r>
              <a:rPr lang="en-CA" altLang="ko-KR" sz="1800" dirty="0" smtClean="0"/>
              <a:t>In VVC,</a:t>
            </a:r>
          </a:p>
          <a:p>
            <a:pPr lvl="1" hangingPunct="0"/>
            <a:r>
              <a:rPr lang="en-CA" altLang="ko-KR" sz="1600" dirty="0"/>
              <a:t>The logic of HEVC was inherited.</a:t>
            </a:r>
          </a:p>
          <a:p>
            <a:pPr lvl="1" hangingPunct="0"/>
            <a:endParaRPr lang="en-CA" altLang="ko-KR" sz="1600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195869"/>
              </p:ext>
            </p:extLst>
          </p:nvPr>
        </p:nvGraphicFramePr>
        <p:xfrm>
          <a:off x="354216" y="2534093"/>
          <a:ext cx="9197567" cy="3467100"/>
        </p:xfrm>
        <a:graphic>
          <a:graphicData uri="http://schemas.openxmlformats.org/drawingml/2006/table">
            <a:tbl>
              <a:tblPr firstRow="1" firstCol="1" bandRow="1"/>
              <a:tblGrid>
                <a:gridCol w="1223700"/>
                <a:gridCol w="1990268"/>
                <a:gridCol w="2001663"/>
                <a:gridCol w="3981936"/>
              </a:tblGrid>
              <a:tr h="2432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RefPic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ColRefPic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TMVP behavior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row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For 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Non-ILRP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“available”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“unavailable”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“unavailable”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“available” but not scaled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row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For 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 (LTRP)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“unavailable”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 (LTRP)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STRP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“unavailable”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 (LTRP)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“available” but not scaled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 (LTRP)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“available” but not scaled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25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ILRP (LTRP)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ILRP (LTRP)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“available” but not scaled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496104" y="6019528"/>
            <a:ext cx="3193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RefPic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reference picture of a current CU</a:t>
            </a:r>
          </a:p>
          <a:p>
            <a:r>
              <a:rPr lang="en-US" altLang="ko-KR" sz="1200" dirty="0" err="1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ColRefPic</a:t>
            </a:r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reference picture of a collocated CU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1537855" y="4224376"/>
            <a:ext cx="8055492" cy="147362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976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An </a:t>
            </a:r>
            <a:r>
              <a:rPr lang="en-CA" altLang="ko-KR" sz="1800" dirty="0" smtClean="0"/>
              <a:t>example including ILRP:</a:t>
            </a:r>
          </a:p>
          <a:p>
            <a:pPr lvl="1" hangingPunct="0"/>
            <a:r>
              <a:rPr lang="en-CA" altLang="ko-KR" sz="1600" dirty="0" smtClean="0"/>
              <a:t>A CU refers a picture in the same layer with current picture.</a:t>
            </a:r>
          </a:p>
          <a:p>
            <a:pPr lvl="1" hangingPunct="0"/>
            <a:r>
              <a:rPr lang="en-CA" altLang="ko-KR" sz="1600" dirty="0" smtClean="0"/>
              <a:t>A collocated CU refers a picture in the same layer with collocated picture.</a:t>
            </a:r>
            <a:endParaRPr lang="en-CA" altLang="ko-KR" sz="16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그림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36" y="1695993"/>
            <a:ext cx="9051343" cy="230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604211" y="5163720"/>
            <a:ext cx="9906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1909582" y="4075720"/>
            <a:ext cx="11785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“available”</a:t>
            </a:r>
            <a:endParaRPr lang="ko-KR" altLang="ko-KR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331139" y="4075720"/>
            <a:ext cx="1406154" cy="6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“available” </a:t>
            </a:r>
            <a:endParaRPr lang="en-US" altLang="ko-KR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scaled</a:t>
            </a:r>
            <a:endParaRPr lang="ko-KR" altLang="ko-KR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03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Another </a:t>
            </a:r>
            <a:r>
              <a:rPr lang="en-CA" altLang="ko-KR" sz="1800" dirty="0" smtClean="0"/>
              <a:t>example including ILRP:</a:t>
            </a:r>
          </a:p>
          <a:p>
            <a:pPr lvl="1" hangingPunct="0"/>
            <a:r>
              <a:rPr lang="en-CA" altLang="ko-KR" sz="1600" dirty="0" smtClean="0"/>
              <a:t>A </a:t>
            </a:r>
            <a:r>
              <a:rPr lang="en-CA" altLang="ko-KR" sz="1600" dirty="0"/>
              <a:t>CU refers a picture in the same layer with current picture.</a:t>
            </a:r>
          </a:p>
          <a:p>
            <a:pPr lvl="1" hangingPunct="0"/>
            <a:r>
              <a:rPr lang="en-CA" altLang="ko-KR" sz="1600" dirty="0"/>
              <a:t>A collocated CU refers a picture in the </a:t>
            </a:r>
            <a:r>
              <a:rPr lang="en-CA" altLang="ko-KR" sz="1600" b="1" dirty="0"/>
              <a:t>different</a:t>
            </a:r>
            <a:r>
              <a:rPr lang="en-CA" altLang="ko-KR" sz="1600" dirty="0"/>
              <a:t> layer with collocated picture.</a:t>
            </a:r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r>
              <a:rPr lang="en-CA" altLang="ko-KR" sz="1600" dirty="0" smtClean="0"/>
              <a:t>A </a:t>
            </a:r>
            <a:r>
              <a:rPr lang="en-CA" altLang="ko-KR" sz="1600" dirty="0"/>
              <a:t>CU refers a picture in the </a:t>
            </a:r>
            <a:r>
              <a:rPr lang="en-CA" altLang="ko-KR" sz="1600" b="1" dirty="0"/>
              <a:t>different</a:t>
            </a:r>
            <a:r>
              <a:rPr lang="en-CA" altLang="ko-KR" sz="1600" dirty="0"/>
              <a:t> layer with current picture.</a:t>
            </a:r>
          </a:p>
          <a:p>
            <a:pPr lvl="1" hangingPunct="0"/>
            <a:r>
              <a:rPr lang="en-CA" altLang="ko-KR" sz="1600" dirty="0"/>
              <a:t>A collocated CU refers a picture in the same layer with collocated picture.</a:t>
            </a:r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hangingPunct="0"/>
            <a:endParaRPr lang="en-CA" altLang="ko-KR" sz="1600" dirty="0" smtClean="0"/>
          </a:p>
          <a:p>
            <a:pPr marL="0" indent="0" hangingPunct="0">
              <a:buNone/>
            </a:pPr>
            <a:endParaRPr lang="en-CA" altLang="ko-KR" sz="1600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06874" y="2558302"/>
            <a:ext cx="14061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“unavailable</a:t>
            </a:r>
            <a:r>
              <a:rPr lang="en-US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ko-KR" altLang="ko-KR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292187" y="2390307"/>
            <a:ext cx="1406154" cy="6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“available” </a:t>
            </a:r>
            <a:endParaRPr lang="en-US" altLang="ko-KR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scaled</a:t>
            </a:r>
            <a:endParaRPr lang="ko-KR" altLang="ko-KR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624" y="4790067"/>
            <a:ext cx="6303421" cy="158708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206874" y="5245055"/>
            <a:ext cx="14061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“unavailable</a:t>
            </a:r>
            <a:r>
              <a:rPr lang="en-US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ko-KR" altLang="ko-KR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292187" y="5077060"/>
            <a:ext cx="1406154" cy="6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“available” </a:t>
            </a:r>
            <a:endParaRPr lang="en-US" altLang="ko-KR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scaled</a:t>
            </a:r>
            <a:endParaRPr lang="ko-KR" altLang="ko-KR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028" y="1627939"/>
            <a:ext cx="6357017" cy="238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Another example </a:t>
            </a:r>
            <a:r>
              <a:rPr lang="en-CA" altLang="ko-KR" sz="1800" dirty="0" smtClean="0"/>
              <a:t>including ILRP:</a:t>
            </a:r>
          </a:p>
          <a:p>
            <a:pPr lvl="1" hangingPunct="0"/>
            <a:r>
              <a:rPr lang="en-CA" altLang="ko-KR" sz="1600" dirty="0" smtClean="0"/>
              <a:t>A </a:t>
            </a:r>
            <a:r>
              <a:rPr lang="en-CA" altLang="ko-KR" sz="1600" dirty="0"/>
              <a:t>CU refers a picture in the same layer with current picture.</a:t>
            </a:r>
          </a:p>
          <a:p>
            <a:pPr lvl="1" hangingPunct="0"/>
            <a:r>
              <a:rPr lang="en-CA" altLang="ko-KR" sz="1600" dirty="0"/>
              <a:t>A collocated CU refers a picture in the </a:t>
            </a:r>
            <a:r>
              <a:rPr lang="en-CA" altLang="ko-KR" sz="1600" b="1" dirty="0"/>
              <a:t>different</a:t>
            </a:r>
            <a:r>
              <a:rPr lang="en-CA" altLang="ko-KR" sz="1600" dirty="0"/>
              <a:t> layer with collocated picture.</a:t>
            </a:r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lvl="1" hangingPunct="0"/>
            <a:r>
              <a:rPr lang="en-CA" altLang="ko-KR" sz="1600" dirty="0" smtClean="0"/>
              <a:t>A </a:t>
            </a:r>
            <a:r>
              <a:rPr lang="en-CA" altLang="ko-KR" sz="1600" dirty="0"/>
              <a:t>CU refers a picture in the </a:t>
            </a:r>
            <a:r>
              <a:rPr lang="en-CA" altLang="ko-KR" sz="1600" b="1" dirty="0"/>
              <a:t>different</a:t>
            </a:r>
            <a:r>
              <a:rPr lang="en-CA" altLang="ko-KR" sz="1600" dirty="0"/>
              <a:t> layer with current picture.</a:t>
            </a:r>
          </a:p>
          <a:p>
            <a:pPr lvl="1" hangingPunct="0"/>
            <a:r>
              <a:rPr lang="en-CA" altLang="ko-KR" sz="1600" dirty="0"/>
              <a:t>A collocated CU refers a picture in the same layer with collocated picture.</a:t>
            </a:r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/>
          </a:p>
          <a:p>
            <a:pPr lvl="1" hangingPunct="0"/>
            <a:endParaRPr lang="en-CA" altLang="ko-KR" sz="1600" dirty="0" smtClean="0"/>
          </a:p>
          <a:p>
            <a:pPr hangingPunct="0"/>
            <a:endParaRPr lang="en-CA" altLang="ko-KR" sz="1600" dirty="0" smtClean="0"/>
          </a:p>
          <a:p>
            <a:pPr marL="0" indent="0" hangingPunct="0">
              <a:buNone/>
            </a:pPr>
            <a:endParaRPr lang="en-CA" altLang="ko-KR" sz="1600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206874" y="2558302"/>
            <a:ext cx="14061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“unavailable</a:t>
            </a:r>
            <a:r>
              <a:rPr lang="en-US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ko-KR" altLang="ko-KR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8292187" y="2390307"/>
            <a:ext cx="1406154" cy="6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“available” </a:t>
            </a:r>
            <a:endParaRPr lang="en-US" altLang="ko-KR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scaled</a:t>
            </a:r>
            <a:endParaRPr lang="ko-KR" altLang="ko-KR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4" name="그림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624" y="4790067"/>
            <a:ext cx="6303421" cy="1587085"/>
          </a:xfrm>
          <a:prstGeom prst="rect">
            <a:avLst/>
          </a:prstGeom>
        </p:spPr>
      </p:pic>
      <p:sp>
        <p:nvSpPr>
          <p:cNvPr id="16" name="직사각형 15"/>
          <p:cNvSpPr/>
          <p:nvPr/>
        </p:nvSpPr>
        <p:spPr>
          <a:xfrm>
            <a:off x="206874" y="5245055"/>
            <a:ext cx="14061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“unavailable</a:t>
            </a:r>
            <a:r>
              <a:rPr lang="en-US" altLang="ko-K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ko-KR" altLang="ko-KR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292187" y="5077060"/>
            <a:ext cx="1406154" cy="6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“available” </a:t>
            </a:r>
            <a:endParaRPr lang="en-US" altLang="ko-KR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but </a:t>
            </a:r>
            <a:r>
              <a:rPr lang="en-US" altLang="ko-K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scaled</a:t>
            </a:r>
            <a:endParaRPr lang="ko-KR" altLang="ko-KR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028" y="1627939"/>
            <a:ext cx="6357017" cy="2387003"/>
          </a:xfrm>
          <a:prstGeom prst="rect">
            <a:avLst/>
          </a:prstGeom>
        </p:spPr>
      </p:pic>
      <p:sp>
        <p:nvSpPr>
          <p:cNvPr id="15" name="직사각형 14"/>
          <p:cNvSpPr/>
          <p:nvPr/>
        </p:nvSpPr>
        <p:spPr>
          <a:xfrm>
            <a:off x="545364" y="3100868"/>
            <a:ext cx="8815271" cy="18892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0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Undesirable </a:t>
            </a:r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behavior relevant to ILRP </a:t>
            </a:r>
            <a:r>
              <a:rPr lang="en-US" altLang="ko-KR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observed</a:t>
            </a:r>
          </a:p>
          <a:p>
            <a:pPr marL="285750" indent="-285750" hangingPunct="0">
              <a:buFontTx/>
              <a:buChar char="-"/>
            </a:pPr>
            <a:endParaRPr lang="en-CA" altLang="ko-KR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hangingPunct="0">
              <a:buFontTx/>
              <a:buChar char="-"/>
            </a:pP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 LTRP-ILRP case is considered </a:t>
            </a:r>
            <a:r>
              <a:rPr lang="en-CA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the TMVP 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operation, even though ILRP was marked as LTRP to distinct the reference picture type and 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LTRP-ILRP </a:t>
            </a: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 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occurs very rarely</a:t>
            </a: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hangingPunct="0">
              <a:buFontTx/>
              <a:buChar char="-"/>
            </a:pPr>
            <a:endParaRPr lang="en-CA" altLang="ko-KR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hangingPunct="0">
              <a:buFontTx/>
              <a:buChar char="-"/>
            </a:pPr>
            <a:r>
              <a:rPr lang="en-CA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STRP-ILRP case is not considered, even though 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STRP has </a:t>
            </a: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higher 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correlation with current picture than </a:t>
            </a: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LTRP and </a:t>
            </a:r>
            <a:r>
              <a:rPr lang="en-US" altLang="ko-KR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ILRP may not mean to have long </a:t>
            </a:r>
            <a:r>
              <a:rPr lang="en-US" altLang="ko-KR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distance.</a:t>
            </a:r>
          </a:p>
        </p:txBody>
      </p:sp>
    </p:spTree>
    <p:extLst>
      <p:ext uri="{BB962C8B-B14F-4D97-AF65-F5344CB8AC3E}">
        <p14:creationId xmlns:p14="http://schemas.microsoft.com/office/powerpoint/2010/main" val="373738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57461"/>
            <a:ext cx="9906000" cy="550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ko-KR" sz="1800" dirty="0" smtClean="0"/>
              <a:t>To </a:t>
            </a:r>
            <a:r>
              <a:rPr lang="en-US" altLang="ko-KR" sz="1800" dirty="0"/>
              <a:t>address TMVP behavior more </a:t>
            </a:r>
            <a:r>
              <a:rPr lang="en-US" altLang="ko-KR" sz="1800" dirty="0" smtClean="0"/>
              <a:t>clearly, three </a:t>
            </a:r>
            <a:r>
              <a:rPr lang="en-US" altLang="ko-KR" sz="1800" dirty="0"/>
              <a:t>solutions are </a:t>
            </a:r>
            <a:r>
              <a:rPr lang="en-US" altLang="ko-KR" sz="1800" dirty="0" smtClean="0"/>
              <a:t>proposed.</a:t>
            </a:r>
            <a:endParaRPr lang="ko-KR" altLang="ko-KR" sz="1800"/>
          </a:p>
          <a:p>
            <a:pPr lvl="1"/>
            <a:r>
              <a:rPr lang="en-US" altLang="ko-KR" sz="1600" b="1" dirty="0"/>
              <a:t>Solution 1:</a:t>
            </a:r>
            <a:r>
              <a:rPr lang="en-US" altLang="ko-KR" sz="1600" dirty="0"/>
              <a:t> Disabling TMVP when either </a:t>
            </a:r>
            <a:r>
              <a:rPr lang="en-US" altLang="ko-KR" sz="1600" dirty="0" err="1"/>
              <a:t>RefPic</a:t>
            </a:r>
            <a:r>
              <a:rPr lang="en-US" altLang="ko-KR" sz="1600" dirty="0"/>
              <a:t> or </a:t>
            </a:r>
            <a:r>
              <a:rPr lang="en-US" altLang="ko-KR" sz="1600" dirty="0" err="1"/>
              <a:t>ColRefPic</a:t>
            </a:r>
            <a:r>
              <a:rPr lang="en-US" altLang="ko-KR" sz="1600" dirty="0"/>
              <a:t> is ILRP, but not both.</a:t>
            </a:r>
            <a:endParaRPr lang="en-US" altLang="ko-KR" sz="1600" dirty="0" smtClean="0"/>
          </a:p>
          <a:p>
            <a:pPr lvl="1" hangingPunct="0"/>
            <a:r>
              <a:rPr lang="en-US" altLang="ko-KR" sz="1600" b="1" dirty="0" smtClean="0"/>
              <a:t>Solution </a:t>
            </a:r>
            <a:r>
              <a:rPr lang="en-US" altLang="ko-KR" sz="1600" b="1" dirty="0"/>
              <a:t>2:</a:t>
            </a:r>
            <a:r>
              <a:rPr lang="en-US" altLang="ko-KR" sz="1600" dirty="0"/>
              <a:t> Enabling TMVP with combination of STRP and ILRP on </a:t>
            </a:r>
            <a:r>
              <a:rPr lang="en-US" altLang="ko-KR" sz="1600" dirty="0" err="1"/>
              <a:t>RefPic</a:t>
            </a:r>
            <a:r>
              <a:rPr lang="en-US" altLang="ko-KR" sz="1600" dirty="0"/>
              <a:t> or </a:t>
            </a:r>
            <a:r>
              <a:rPr lang="en-US" altLang="ko-KR" sz="1600" dirty="0" err="1"/>
              <a:t>ColRefPic</a:t>
            </a:r>
            <a:r>
              <a:rPr lang="en-US" altLang="ko-KR" sz="1600" dirty="0"/>
              <a:t>, and disabling TMVP with combination of LTRP and ILRP.</a:t>
            </a:r>
            <a:endParaRPr lang="ko-KR" altLang="ko-KR" sz="1600"/>
          </a:p>
          <a:p>
            <a:pPr lvl="1"/>
            <a:r>
              <a:rPr lang="en-US" altLang="ko-KR" sz="1600" b="1" dirty="0" smtClean="0"/>
              <a:t>Solution </a:t>
            </a:r>
            <a:r>
              <a:rPr lang="en-US" altLang="ko-KR" sz="1600" b="1" dirty="0"/>
              <a:t>3:</a:t>
            </a:r>
            <a:r>
              <a:rPr lang="en-US" altLang="ko-KR" sz="1600" dirty="0"/>
              <a:t> Enabling TMVP when either </a:t>
            </a:r>
            <a:r>
              <a:rPr lang="en-US" altLang="ko-KR" sz="1600" dirty="0" err="1"/>
              <a:t>RefPic</a:t>
            </a:r>
            <a:r>
              <a:rPr lang="en-US" altLang="ko-KR" sz="1600" dirty="0"/>
              <a:t> or </a:t>
            </a:r>
            <a:r>
              <a:rPr lang="en-US" altLang="ko-KR" sz="1600" dirty="0" err="1"/>
              <a:t>ColRefPic</a:t>
            </a:r>
            <a:r>
              <a:rPr lang="en-US" altLang="ko-KR" sz="1600" dirty="0"/>
              <a:t> is ILRP.</a:t>
            </a:r>
          </a:p>
          <a:p>
            <a:pPr lvl="1"/>
            <a:endParaRPr lang="en-US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695" y="2303234"/>
            <a:ext cx="6309576" cy="1588634"/>
          </a:xfrm>
          <a:prstGeom prst="rect">
            <a:avLst/>
          </a:prstGeom>
        </p:spPr>
      </p:pic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022668"/>
              </p:ext>
            </p:extLst>
          </p:nvPr>
        </p:nvGraphicFramePr>
        <p:xfrm>
          <a:off x="280738" y="4211259"/>
          <a:ext cx="9193122" cy="1733550"/>
        </p:xfrm>
        <a:graphic>
          <a:graphicData uri="http://schemas.openxmlformats.org/drawingml/2006/table">
            <a:tbl>
              <a:tblPr firstRow="1" firstCol="1" bandRow="1"/>
              <a:tblGrid>
                <a:gridCol w="1102489"/>
                <a:gridCol w="1102489"/>
                <a:gridCol w="1747036"/>
                <a:gridCol w="1747036"/>
                <a:gridCol w="1747036"/>
                <a:gridCol w="1747036"/>
              </a:tblGrid>
              <a:tr h="26263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RefPic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ColRefPic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Current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Solution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Solution 2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Solution 3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STRP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STRP</a:t>
                      </a:r>
                      <a:endParaRPr lang="ko-KR" altLang="ko-KR" sz="14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ILRP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kern="12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LTRP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</a:t>
                      </a:r>
                      <a:endParaRPr lang="ko-KR" sz="14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</a:t>
                      </a:r>
                      <a:endParaRPr lang="ko-KR" altLang="ko-KR" sz="1400" smtClean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0" marR="95250" marT="66675" marB="6667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589488" y="5977440"/>
            <a:ext cx="203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: “unavailable”</a:t>
            </a:r>
          </a:p>
          <a:p>
            <a:r>
              <a:rPr lang="en-US" altLang="ko-KR" sz="12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: “available” but not scaled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4277175" y="3815130"/>
            <a:ext cx="1351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“unavailable” (X)</a:t>
            </a:r>
            <a:endParaRPr lang="ko-KR" altLang="ko-KR" sz="1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803483" y="3815130"/>
            <a:ext cx="23831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8000" algn="l"/>
              </a:tabLst>
            </a:pPr>
            <a:r>
              <a:rPr lang="en-US" altLang="ko-K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“available</a:t>
            </a:r>
            <a:r>
              <a:rPr lang="en-US" altLang="ko-K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but </a:t>
            </a:r>
            <a:r>
              <a:rPr lang="en-US" altLang="ko-K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</a:t>
            </a:r>
            <a:r>
              <a:rPr lang="en-US" altLang="ko-KR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scaled (O)</a:t>
            </a:r>
            <a:endParaRPr lang="ko-KR" altLang="ko-KR" sz="1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43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57461"/>
            <a:ext cx="9906000" cy="550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The proposed draft changes</a:t>
            </a:r>
          </a:p>
          <a:p>
            <a:pPr lvl="1" hangingPunct="0"/>
            <a:r>
              <a:rPr lang="en-CA" altLang="ko-KR" sz="1600" dirty="0" smtClean="0"/>
              <a:t>Solution 1: </a:t>
            </a:r>
            <a:r>
              <a:rPr lang="en-US" altLang="ko-KR" sz="1600" dirty="0"/>
              <a:t>Disabling TMVP when either </a:t>
            </a:r>
            <a:r>
              <a:rPr lang="en-US" altLang="ko-KR" sz="1600" dirty="0" err="1"/>
              <a:t>RefPic</a:t>
            </a:r>
            <a:r>
              <a:rPr lang="en-US" altLang="ko-KR" sz="1600" dirty="0"/>
              <a:t> or </a:t>
            </a:r>
            <a:r>
              <a:rPr lang="en-US" altLang="ko-KR" sz="1600" dirty="0" err="1"/>
              <a:t>ColRefPic</a:t>
            </a:r>
            <a:r>
              <a:rPr lang="en-US" altLang="ko-KR" sz="1600" dirty="0"/>
              <a:t> is ILRP, but not </a:t>
            </a:r>
            <a:r>
              <a:rPr lang="en-US" altLang="ko-KR" sz="1600" dirty="0" smtClean="0"/>
              <a:t>both.</a:t>
            </a:r>
            <a:endParaRPr lang="en-CA" altLang="ko-KR" sz="1600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</p:txBody>
      </p:sp>
      <p:sp>
        <p:nvSpPr>
          <p:cNvPr id="9" name="직사각형 8"/>
          <p:cNvSpPr/>
          <p:nvPr/>
        </p:nvSpPr>
        <p:spPr>
          <a:xfrm>
            <a:off x="678490" y="1325288"/>
            <a:ext cx="8733783" cy="397031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function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), with X being 0 or 1, is defined as follows: 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picture with index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refIdx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from reference picture list LX of the slice containing prediction block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aPb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in the picture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was not equal to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picture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at the time when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was the current picture,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LongTermRefPic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aPb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refIdx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, LX) is equal to 2.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Otherwise, i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 the picture with index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reference picture list LX of the slice containing prediction block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picture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marked as "used for long-term reference" at the time when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the current picture,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equal to 1.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equal to 0.</a:t>
            </a: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When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TRUE,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derived as follows: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not equal to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), both components of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set equal to 0 and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equal to 0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variable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equal to 1,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is set to be the picture with reference index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reference picture list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slice containing coding block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collocated picture specified by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 following applies:</a:t>
            </a: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384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57461"/>
            <a:ext cx="9906000" cy="550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The proposed draft changes</a:t>
            </a:r>
          </a:p>
          <a:p>
            <a:pPr lvl="1" hangingPunct="0"/>
            <a:r>
              <a:rPr lang="en-CA" altLang="ko-KR" sz="1600" dirty="0" smtClean="0"/>
              <a:t>Solution 2: </a:t>
            </a:r>
            <a:r>
              <a:rPr lang="en-US" altLang="ko-KR" sz="1600" dirty="0"/>
              <a:t>Enabling TMVP with combination of STRP and ILRP on </a:t>
            </a:r>
            <a:r>
              <a:rPr lang="en-US" altLang="ko-KR" sz="1600" dirty="0" err="1"/>
              <a:t>RefPic</a:t>
            </a:r>
            <a:r>
              <a:rPr lang="en-US" altLang="ko-KR" sz="1600" dirty="0"/>
              <a:t> or </a:t>
            </a:r>
            <a:r>
              <a:rPr lang="en-US" altLang="ko-KR" sz="1600" dirty="0" err="1"/>
              <a:t>ColRefPic</a:t>
            </a:r>
            <a:r>
              <a:rPr lang="en-US" altLang="ko-KR" sz="1600" dirty="0"/>
              <a:t>, and disabling TMVP with combination of LTRP and </a:t>
            </a:r>
            <a:r>
              <a:rPr lang="en-US" altLang="ko-KR" sz="1600" dirty="0" smtClean="0"/>
              <a:t>ILRP.</a:t>
            </a:r>
            <a:endParaRPr lang="en-CA" altLang="ko-KR" sz="1600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</p:txBody>
      </p:sp>
      <p:sp>
        <p:nvSpPr>
          <p:cNvPr id="9" name="직사각형 8"/>
          <p:cNvSpPr/>
          <p:nvPr/>
        </p:nvSpPr>
        <p:spPr>
          <a:xfrm>
            <a:off x="644484" y="1599706"/>
            <a:ext cx="8733783" cy="48320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function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), with X being 0 or 1, is defined as follows: 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picture with index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reference picture list LX of the slice containing prediction block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picture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marked as "used for long-term reference" 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had the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same with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picture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at the time when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the current picture,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equal to 1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equal to 0.</a:t>
            </a: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When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TRUE,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derived as follows: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not equal to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), both components of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set equal to 0 and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equal to 0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variable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equal to 1,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is set to be the picture with reference index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reference picture list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slice containing coding block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collocated picture specified by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 following applies:</a:t>
            </a:r>
          </a:p>
          <a:p>
            <a:pPr lvl="2"/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)    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(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607)</a:t>
            </a:r>
          </a:p>
          <a:p>
            <a:pPr lvl="2"/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X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)      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(608)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temporal motion buffer compression process for collocated motion vectors as specified in clause 8.5.2.15 is invoked with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input, and the modified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output.</a:t>
            </a:r>
          </a:p>
          <a:p>
            <a:pPr marL="1200150" lvl="2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X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is an LTRP,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colPocDiff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0,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derived as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follows:</a:t>
            </a:r>
          </a:p>
          <a:p>
            <a:pPr lvl="3"/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Clip3( −131072, 131071,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(609)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44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0" y="657461"/>
            <a:ext cx="9906000" cy="5509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altLang="ko-KR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내용 개체 틀 2"/>
          <p:cNvSpPr txBox="1">
            <a:spLocks/>
          </p:cNvSpPr>
          <p:nvPr/>
        </p:nvSpPr>
        <p:spPr>
          <a:xfrm>
            <a:off x="0" y="631012"/>
            <a:ext cx="9906000" cy="57461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altLang="ko-KR" sz="1800" dirty="0" smtClean="0"/>
              <a:t>The proposed draft changes</a:t>
            </a:r>
          </a:p>
          <a:p>
            <a:pPr lvl="1" hangingPunct="0"/>
            <a:r>
              <a:rPr lang="en-CA" altLang="ko-KR" sz="1600" dirty="0" smtClean="0"/>
              <a:t>Solution 3: </a:t>
            </a:r>
            <a:r>
              <a:rPr lang="en-US" altLang="ko-KR" sz="1600" dirty="0"/>
              <a:t>Enabling TMVP when either </a:t>
            </a:r>
            <a:r>
              <a:rPr lang="en-US" altLang="ko-KR" sz="1600" dirty="0" err="1"/>
              <a:t>RefPic</a:t>
            </a:r>
            <a:r>
              <a:rPr lang="en-US" altLang="ko-KR" sz="1600" dirty="0"/>
              <a:t> or </a:t>
            </a:r>
            <a:r>
              <a:rPr lang="en-US" altLang="ko-KR" sz="1600" dirty="0" err="1"/>
              <a:t>ColRefPic</a:t>
            </a:r>
            <a:r>
              <a:rPr lang="en-US" altLang="ko-KR" sz="1600" dirty="0"/>
              <a:t> is ILRP</a:t>
            </a:r>
            <a:r>
              <a:rPr lang="en-US" altLang="ko-KR" sz="1600" dirty="0" smtClean="0"/>
              <a:t>.</a:t>
            </a:r>
            <a:endParaRPr lang="en-CA" altLang="ko-KR" sz="1600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  <a:p>
            <a:pPr hangingPunct="0"/>
            <a:endParaRPr lang="en-CA" altLang="ko-KR" dirty="0"/>
          </a:p>
          <a:p>
            <a:pPr hangingPunct="0"/>
            <a:endParaRPr lang="en-CA" altLang="ko-KR" dirty="0" smtClean="0"/>
          </a:p>
        </p:txBody>
      </p:sp>
      <p:sp>
        <p:nvSpPr>
          <p:cNvPr id="9" name="직사각형 8"/>
          <p:cNvSpPr/>
          <p:nvPr/>
        </p:nvSpPr>
        <p:spPr>
          <a:xfrm>
            <a:off x="678490" y="1325288"/>
            <a:ext cx="8733783" cy="49552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function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), with X being 0 or 1, is defined as follows: 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picture with index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reference picture list LX of the slice containing prediction block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picture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marked as "used for long-term reference"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time when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was the current picture,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equal to 1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aPic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aPb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refIdx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equal to 0.</a:t>
            </a: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When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TRUE,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derived as follows: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LX ) is not equal to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LongTermRefPic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and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picture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currPic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ColPic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nuh_layer_id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of the reference picture of its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both components of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are set equal to 0 and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equal to 0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742950" lvl="1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variable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availableFlagLXCol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set equal to 1,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is set to be the picture with reference index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reference picture list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slice containing coding block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colCb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the collocated picture specified by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and the following applies:</a:t>
            </a:r>
          </a:p>
          <a:p>
            <a:pPr lvl="2"/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listCol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)    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(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607)</a:t>
            </a:r>
          </a:p>
          <a:p>
            <a:pPr lvl="2"/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DiffPicOrderCnt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currPic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X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)      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(608)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temporal motion buffer compression process for collocated motion vectors as specified in clause 8.5.2.15 is invoked with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input, and the modified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output.</a:t>
            </a:r>
          </a:p>
          <a:p>
            <a:pPr marL="1200150" lvl="2" indent="-285750">
              <a:buFont typeface="Times New Roman" panose="02020603050405020304" pitchFamily="18" charset="0"/>
              <a:buChar char="−"/>
            </a:pP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RefPicList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 X ][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refIdxLX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] is an LTRP, </a:t>
            </a:r>
            <a:r>
              <a:rPr lang="en-US" altLang="ko-KR" sz="14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colPocDiff</a:t>
            </a:r>
            <a:r>
              <a:rPr lang="en-US" altLang="ko-KR" sz="14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0,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equal to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currPocDiff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derived as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follows:</a:t>
            </a:r>
          </a:p>
          <a:p>
            <a:pPr lvl="3"/>
            <a:r>
              <a:rPr lang="en-US" altLang="ko-KR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mvLXCol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Clip3( −131072, 131071, </a:t>
            </a:r>
            <a:r>
              <a:rPr lang="en-US" altLang="ko-K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mvCol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(609)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5328</TotalTime>
  <Words>1725</Words>
  <Application>Microsoft Office PowerPoint</Application>
  <PresentationFormat>A4 용지(210x297mm)</PresentationFormat>
  <Paragraphs>280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0" baseType="lpstr">
      <vt:lpstr>LG스마트체 Regular</vt:lpstr>
      <vt:lpstr>SimSun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JVET-S0089 AHG8: On TMVP derivation using inter-layer reference picture</vt:lpstr>
      <vt:lpstr>Introduction</vt:lpstr>
      <vt:lpstr>Introduction</vt:lpstr>
      <vt:lpstr>Introduction</vt:lpstr>
      <vt:lpstr>Introduction</vt:lpstr>
      <vt:lpstr>Proposed method</vt:lpstr>
      <vt:lpstr>Proposed method</vt:lpstr>
      <vt:lpstr>Proposed method</vt:lpstr>
      <vt:lpstr>Proposed method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472</cp:revision>
  <dcterms:created xsi:type="dcterms:W3CDTF">2016-10-06T06:23:02Z</dcterms:created>
  <dcterms:modified xsi:type="dcterms:W3CDTF">2020-05-26T10:09:03Z</dcterms:modified>
</cp:coreProperties>
</file>