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307" r:id="rId3"/>
    <p:sldId id="306" r:id="rId4"/>
    <p:sldId id="290" r:id="rId5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03" autoAdjust="0"/>
    <p:restoredTop sz="97306" autoAdjust="0"/>
  </p:normalViewPr>
  <p:slideViewPr>
    <p:cSldViewPr snapToGrid="0">
      <p:cViewPr varScale="1">
        <p:scale>
          <a:sx n="119" d="100"/>
          <a:sy n="119" d="100"/>
        </p:scale>
        <p:origin x="132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15363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69095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47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dirty="0" smtClean="0"/>
              <a:t>JVET-S0088</a:t>
            </a:r>
            <a:br>
              <a:rPr lang="en-US" altLang="ko-KR" dirty="0" smtClean="0"/>
            </a:br>
            <a:r>
              <a:rPr lang="en-CA" altLang="ko-KR" dirty="0"/>
              <a:t>AHG9: Clean-up on derivation of the MaxNumSubblockCand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/>
              <a:t>J. </a:t>
            </a:r>
            <a:r>
              <a:rPr lang="en-US" altLang="ko-KR" dirty="0" smtClean="0"/>
              <a:t>Nam, </a:t>
            </a:r>
            <a:r>
              <a:rPr lang="en-US" altLang="ko-KR" dirty="0"/>
              <a:t>H</a:t>
            </a:r>
            <a:r>
              <a:rPr lang="en-US" altLang="ko-KR" dirty="0" smtClean="0"/>
              <a:t>. </a:t>
            </a:r>
            <a:r>
              <a:rPr lang="en-US" altLang="ko-KR" dirty="0"/>
              <a:t>Jang</a:t>
            </a:r>
            <a:r>
              <a:rPr lang="en-US" altLang="ko-KR" dirty="0" smtClean="0"/>
              <a:t>, 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631012"/>
            <a:ext cx="9906000" cy="57461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50000"/>
              </a:lnSpc>
            </a:pPr>
            <a:r>
              <a:rPr lang="en-CA" altLang="ko-KR" sz="1800" dirty="0" smtClean="0"/>
              <a:t>In the previous meeting, JVET-R0371 was adopted by following reasons.</a:t>
            </a:r>
          </a:p>
          <a:p>
            <a:pPr lvl="1" hangingPunct="0">
              <a:lnSpc>
                <a:spcPct val="150000"/>
              </a:lnSpc>
            </a:pPr>
            <a:r>
              <a:rPr lang="en-CA" altLang="ko-KR" sz="1600" dirty="0" err="1" smtClean="0"/>
              <a:t>sps_five_minus_max_num_subblock_merge_cand</a:t>
            </a:r>
            <a:r>
              <a:rPr lang="en-CA" altLang="ko-KR" sz="1600" dirty="0" smtClean="0"/>
              <a:t> was in range of 0 to 5. </a:t>
            </a:r>
          </a:p>
          <a:p>
            <a:pPr lvl="1" hangingPunct="0">
              <a:lnSpc>
                <a:spcPct val="150000"/>
              </a:lnSpc>
            </a:pPr>
            <a:r>
              <a:rPr lang="en-CA" altLang="ko-KR" sz="1600" dirty="0" smtClean="0"/>
              <a:t>5 means that the </a:t>
            </a:r>
            <a:r>
              <a:rPr lang="en-CA" altLang="ko-KR" sz="1600" dirty="0" err="1" smtClean="0"/>
              <a:t>subblock</a:t>
            </a:r>
            <a:r>
              <a:rPr lang="en-CA" altLang="ko-KR" sz="1600" dirty="0" smtClean="0"/>
              <a:t> merge mode is not available even though the </a:t>
            </a:r>
            <a:r>
              <a:rPr lang="en-CA" altLang="ko-KR" sz="1600" dirty="0" err="1" smtClean="0"/>
              <a:t>SbTMVP</a:t>
            </a:r>
            <a:r>
              <a:rPr lang="en-CA" altLang="ko-KR" sz="1600" dirty="0" smtClean="0"/>
              <a:t> is enabled.</a:t>
            </a:r>
          </a:p>
          <a:p>
            <a:pPr lvl="1" hangingPunct="0">
              <a:lnSpc>
                <a:spcPct val="150000"/>
              </a:lnSpc>
            </a:pPr>
            <a:r>
              <a:rPr lang="en-CA" altLang="ko-KR" sz="1600" dirty="0" smtClean="0"/>
              <a:t>Therefore, when </a:t>
            </a:r>
            <a:r>
              <a:rPr lang="en-CA" altLang="ko-KR" sz="1600" dirty="0" err="1" smtClean="0"/>
              <a:t>SbTMVP</a:t>
            </a:r>
            <a:r>
              <a:rPr lang="en-CA" altLang="ko-KR" sz="1600" dirty="0" smtClean="0"/>
              <a:t> is enabled, the range of </a:t>
            </a:r>
            <a:r>
              <a:rPr lang="en-CA" altLang="ko-KR" sz="1600" dirty="0" err="1" smtClean="0"/>
              <a:t>sps_five_minus_max_num_subblock_merge_cand</a:t>
            </a:r>
            <a:r>
              <a:rPr lang="en-CA" altLang="ko-KR" sz="1600" dirty="0" smtClean="0"/>
              <a:t> should be set to 0 – 4 to ensure the </a:t>
            </a:r>
            <a:r>
              <a:rPr lang="en-CA" altLang="ko-KR" sz="1600" dirty="0" err="1" smtClean="0"/>
              <a:t>SbTMVP</a:t>
            </a:r>
            <a:r>
              <a:rPr lang="en-CA" altLang="ko-KR" sz="1600" dirty="0" smtClean="0"/>
              <a:t>.</a:t>
            </a:r>
          </a:p>
          <a:p>
            <a:pPr hangingPunct="0">
              <a:lnSpc>
                <a:spcPct val="150000"/>
              </a:lnSpc>
            </a:pPr>
            <a:r>
              <a:rPr lang="en-CA" altLang="ko-KR" sz="1800" dirty="0" smtClean="0"/>
              <a:t>However</a:t>
            </a:r>
            <a:r>
              <a:rPr lang="en-CA" altLang="ko-KR" sz="1800" dirty="0"/>
              <a:t>, the intention of the JVET-R0371 </a:t>
            </a:r>
            <a:r>
              <a:rPr lang="en-CA" altLang="ko-KR" sz="1800" dirty="0" smtClean="0"/>
              <a:t>was </a:t>
            </a:r>
            <a:r>
              <a:rPr lang="en-CA" altLang="ko-KR" sz="1800" dirty="0"/>
              <a:t>not precisely reflected. </a:t>
            </a:r>
            <a:endParaRPr lang="en-CA" altLang="ko-KR" sz="1800" dirty="0" smtClean="0"/>
          </a:p>
          <a:p>
            <a:pPr lvl="1" hangingPunct="0">
              <a:lnSpc>
                <a:spcPct val="150000"/>
              </a:lnSpc>
            </a:pPr>
            <a:r>
              <a:rPr lang="en-CA" altLang="ko-KR" sz="1600" dirty="0" err="1" smtClean="0"/>
              <a:t>SbTMVP</a:t>
            </a:r>
            <a:r>
              <a:rPr lang="en-CA" altLang="ko-KR" sz="1600" dirty="0" smtClean="0"/>
              <a:t> </a:t>
            </a:r>
            <a:r>
              <a:rPr lang="en-CA" altLang="ko-KR" sz="1600" dirty="0"/>
              <a:t>is controlled by not only </a:t>
            </a:r>
            <a:r>
              <a:rPr lang="en-CA" altLang="ko-KR" sz="1600" dirty="0" err="1"/>
              <a:t>sps_sbtmvp_enabled_flag</a:t>
            </a:r>
            <a:r>
              <a:rPr lang="en-CA" altLang="ko-KR" sz="1600" dirty="0"/>
              <a:t> but </a:t>
            </a:r>
            <a:r>
              <a:rPr lang="en-CA" altLang="ko-KR" sz="1600" dirty="0" err="1" smtClean="0"/>
              <a:t>ph_temporal_mvp_enabled_flag</a:t>
            </a:r>
            <a:r>
              <a:rPr lang="en-CA" altLang="ko-KR" sz="1600" dirty="0" smtClean="0"/>
              <a:t>.</a:t>
            </a:r>
          </a:p>
          <a:p>
            <a:pPr lvl="1" hangingPunct="0">
              <a:lnSpc>
                <a:spcPct val="150000"/>
              </a:lnSpc>
            </a:pPr>
            <a:r>
              <a:rPr lang="en-CA" altLang="ko-KR" sz="1600" dirty="0" smtClean="0"/>
              <a:t>When </a:t>
            </a:r>
            <a:r>
              <a:rPr lang="en-CA" altLang="ko-KR" sz="1600" dirty="0" err="1" smtClean="0"/>
              <a:t>ph_temporal_mvp_enavled_flag</a:t>
            </a:r>
            <a:r>
              <a:rPr lang="en-CA" altLang="ko-KR" sz="1600" dirty="0" smtClean="0"/>
              <a:t> is equal to 0, the </a:t>
            </a:r>
            <a:r>
              <a:rPr lang="en-CA" altLang="ko-KR" sz="1600" dirty="0"/>
              <a:t>minimum one candidate for </a:t>
            </a:r>
            <a:r>
              <a:rPr lang="en-CA" altLang="ko-KR" sz="1600" dirty="0" err="1"/>
              <a:t>SbTMVP</a:t>
            </a:r>
            <a:r>
              <a:rPr lang="en-CA" altLang="ko-KR" sz="1600" dirty="0"/>
              <a:t> is not </a:t>
            </a:r>
            <a:r>
              <a:rPr lang="en-CA" altLang="ko-KR" sz="1600" dirty="0" smtClean="0"/>
              <a:t>ensured. </a:t>
            </a:r>
          </a:p>
          <a:p>
            <a:pPr hangingPunct="0">
              <a:lnSpc>
                <a:spcPct val="150000"/>
              </a:lnSpc>
            </a:pPr>
            <a:r>
              <a:rPr lang="en-CA" altLang="ko-KR" sz="1800" dirty="0" smtClean="0"/>
              <a:t>In </a:t>
            </a:r>
            <a:r>
              <a:rPr lang="en-CA" altLang="ko-KR" sz="1800" dirty="0"/>
              <a:t>this proposal, the derivation method of the number of the </a:t>
            </a:r>
            <a:r>
              <a:rPr lang="en-CA" altLang="ko-KR" sz="1800" dirty="0" err="1"/>
              <a:t>subblock</a:t>
            </a:r>
            <a:r>
              <a:rPr lang="en-CA" altLang="ko-KR" sz="1800" dirty="0"/>
              <a:t> merge candidates is further cleaned-up by reflecting </a:t>
            </a:r>
            <a:r>
              <a:rPr lang="en-CA" altLang="ko-KR" sz="1800" dirty="0" err="1"/>
              <a:t>sps_sbtmvp_enabled_flag</a:t>
            </a:r>
            <a:r>
              <a:rPr lang="en-CA" altLang="ko-KR" sz="1800" dirty="0"/>
              <a:t> and </a:t>
            </a:r>
            <a:r>
              <a:rPr lang="en-CA" altLang="ko-KR" sz="1800" dirty="0" err="1"/>
              <a:t>ph_temporal_mvp_enabled_flag</a:t>
            </a:r>
            <a:r>
              <a:rPr lang="en-CA" altLang="ko-KR" sz="1800" dirty="0"/>
              <a:t> </a:t>
            </a:r>
            <a:r>
              <a:rPr lang="en-CA" altLang="ko-KR" sz="1800" dirty="0" smtClean="0"/>
              <a:t>simultaneously.</a:t>
            </a:r>
            <a:endParaRPr lang="en-CA" altLang="ko-KR" sz="180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800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631012"/>
            <a:ext cx="9906000" cy="57461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altLang="ko-KR" sz="1800" dirty="0" smtClean="0"/>
              <a:t>Behavior of the current VVC draft 9 and proposed method</a:t>
            </a:r>
          </a:p>
          <a:p>
            <a:pPr marL="0" indent="0" hangingPunct="0">
              <a:buNone/>
            </a:pPr>
            <a:endParaRPr lang="en-CA" altLang="ko-KR" sz="1800" dirty="0" smtClean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571733"/>
              </p:ext>
            </p:extLst>
          </p:nvPr>
        </p:nvGraphicFramePr>
        <p:xfrm>
          <a:off x="234269" y="982009"/>
          <a:ext cx="9355595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976162"/>
                <a:gridCol w="2074403"/>
                <a:gridCol w="2025283"/>
                <a:gridCol w="1122218"/>
                <a:gridCol w="1091990"/>
                <a:gridCol w="1065539"/>
              </a:tblGrid>
              <a:tr h="149879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sps_affine_enabled_flag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sps_sbtmvp_enabled_flag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ph_temporal_mvp_enabled_flag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MaxNumSubblockMergeCand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987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VVC Draft 8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VVC Draft 9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Proposed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879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0~5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1~5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1~5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87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0~5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1~5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0~5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87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0~5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0~5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0~5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87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0~5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0~5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0~5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879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87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87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87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1656487" y="3186920"/>
            <a:ext cx="7933377" cy="15696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latin typeface="Times New Roman" panose="02020603050405020304" pitchFamily="18" charset="0"/>
              </a:rPr>
              <a:t>&lt;in SPS&gt;</a:t>
            </a:r>
          </a:p>
          <a:p>
            <a:r>
              <a:rPr lang="en-US" altLang="ko-KR" sz="1200" dirty="0" smtClean="0">
                <a:latin typeface="Times New Roman" panose="02020603050405020304" pitchFamily="18" charset="0"/>
              </a:rPr>
              <a:t>The </a:t>
            </a:r>
            <a:r>
              <a:rPr lang="en-US" altLang="ko-KR" sz="1200" dirty="0">
                <a:latin typeface="Times New Roman" panose="02020603050405020304" pitchFamily="18" charset="0"/>
              </a:rPr>
              <a:t>value of </a:t>
            </a:r>
            <a:r>
              <a:rPr lang="en-US" altLang="ko-KR" sz="1200" dirty="0" err="1">
                <a:latin typeface="Times New Roman" panose="02020603050405020304" pitchFamily="18" charset="0"/>
              </a:rPr>
              <a:t>sps_five_minus_max_num_subblock_merge_cand</a:t>
            </a:r>
            <a:r>
              <a:rPr lang="en-US" altLang="ko-KR" sz="1200" dirty="0">
                <a:latin typeface="Times New Roman" panose="02020603050405020304" pitchFamily="18" charset="0"/>
              </a:rPr>
              <a:t> shall be in the range of 0 to 5 </a:t>
            </a:r>
            <a:r>
              <a:rPr lang="en-US" altLang="ko-KR" sz="1200" dirty="0">
                <a:highlight>
                  <a:srgbClr val="FFFF00"/>
                </a:highlight>
                <a:latin typeface="Times New Roman" panose="02020603050405020304" pitchFamily="18" charset="0"/>
                <a:ea typeface="맑은 고딕" panose="020B0503020000020004" pitchFamily="50" charset="-127"/>
              </a:rPr>
              <a:t>− </a:t>
            </a:r>
            <a:r>
              <a:rPr lang="en-US" altLang="ko-KR" sz="1200" dirty="0" err="1">
                <a:highlight>
                  <a:srgbClr val="FFFF00"/>
                </a:highlight>
                <a:latin typeface="Times New Roman" panose="02020603050405020304" pitchFamily="18" charset="0"/>
                <a:ea typeface="맑은 고딕" panose="020B0503020000020004" pitchFamily="50" charset="-127"/>
              </a:rPr>
              <a:t>sps_sbtmvp_enabled_flag</a:t>
            </a:r>
            <a:endParaRPr lang="en-CA" altLang="ko-KR" sz="1200" dirty="0">
              <a:highlight>
                <a:srgbClr val="FFFF00"/>
              </a:highlight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endParaRPr lang="en-CA" altLang="ko-KR" sz="1200" dirty="0" smtClean="0">
              <a:latin typeface="Times New Roman" panose="02020603050405020304" pitchFamily="18" charset="0"/>
            </a:endParaRPr>
          </a:p>
          <a:p>
            <a:r>
              <a:rPr lang="en-CA" altLang="ko-KR" sz="1200" dirty="0" smtClean="0">
                <a:latin typeface="Times New Roman" panose="02020603050405020304" pitchFamily="18" charset="0"/>
              </a:rPr>
              <a:t>&lt;in PH&gt;</a:t>
            </a:r>
          </a:p>
          <a:p>
            <a:r>
              <a:rPr lang="en-CA" altLang="ko-KR" sz="1200" dirty="0" smtClean="0">
                <a:latin typeface="Times New Roman" panose="02020603050405020304" pitchFamily="18" charset="0"/>
              </a:rPr>
              <a:t>if</a:t>
            </a:r>
            <a:r>
              <a:rPr lang="en-CA" altLang="ko-KR" sz="1200" dirty="0">
                <a:latin typeface="Times New Roman" panose="02020603050405020304" pitchFamily="18" charset="0"/>
              </a:rPr>
              <a:t>( </a:t>
            </a:r>
            <a:r>
              <a:rPr lang="en-CA" altLang="ko-KR" sz="1200" dirty="0" err="1">
                <a:latin typeface="Times New Roman" panose="02020603050405020304" pitchFamily="18" charset="0"/>
              </a:rPr>
              <a:t>sps_affine_enabled_flag</a:t>
            </a:r>
            <a:r>
              <a:rPr lang="en-CA" altLang="ko-KR" sz="1200" dirty="0">
                <a:latin typeface="Times New Roman" panose="02020603050405020304" pitchFamily="18" charset="0"/>
              </a:rPr>
              <a:t> )</a:t>
            </a:r>
            <a:br>
              <a:rPr lang="en-CA" altLang="ko-KR" sz="1200" dirty="0">
                <a:latin typeface="Times New Roman" panose="02020603050405020304" pitchFamily="18" charset="0"/>
              </a:rPr>
            </a:br>
            <a:r>
              <a:rPr lang="en-CA" altLang="ko-KR" sz="1200" dirty="0" smtClean="0">
                <a:latin typeface="Times New Roman" panose="02020603050405020304" pitchFamily="18" charset="0"/>
              </a:rPr>
              <a:t>    </a:t>
            </a:r>
            <a:r>
              <a:rPr lang="en-CA" altLang="ko-KR" sz="1200" dirty="0" err="1" smtClean="0">
                <a:latin typeface="Times New Roman" panose="02020603050405020304" pitchFamily="18" charset="0"/>
              </a:rPr>
              <a:t>MaxNumSubblockMergeCand</a:t>
            </a:r>
            <a:r>
              <a:rPr lang="en-CA" altLang="ko-KR" sz="1200" dirty="0" smtClean="0">
                <a:latin typeface="Times New Roman" panose="02020603050405020304" pitchFamily="18" charset="0"/>
              </a:rPr>
              <a:t> </a:t>
            </a:r>
            <a:r>
              <a:rPr lang="en-CA" altLang="ko-KR" sz="1200" dirty="0">
                <a:latin typeface="Times New Roman" panose="02020603050405020304" pitchFamily="18" charset="0"/>
              </a:rPr>
              <a:t>= 5 − </a:t>
            </a:r>
            <a:r>
              <a:rPr lang="en-CA" altLang="ko-KR" sz="1200" dirty="0" err="1" smtClean="0">
                <a:latin typeface="Times New Roman" panose="02020603050405020304" pitchFamily="18" charset="0"/>
              </a:rPr>
              <a:t>sps_five_minus_max_num_subblock_merge_cand</a:t>
            </a:r>
            <a:r>
              <a:rPr lang="en-CA" altLang="ko-KR" sz="1200" dirty="0">
                <a:latin typeface="Times New Roman" panose="02020603050405020304" pitchFamily="18" charset="0"/>
              </a:rPr>
              <a:t/>
            </a:r>
            <a:br>
              <a:rPr lang="en-CA" altLang="ko-KR" sz="1200" dirty="0">
                <a:latin typeface="Times New Roman" panose="02020603050405020304" pitchFamily="18" charset="0"/>
              </a:rPr>
            </a:br>
            <a:r>
              <a:rPr lang="en-CA" altLang="ko-KR" sz="1200" dirty="0">
                <a:latin typeface="Times New Roman" panose="02020603050405020304" pitchFamily="18" charset="0"/>
              </a:rPr>
              <a:t>else</a:t>
            </a:r>
            <a:br>
              <a:rPr lang="en-CA" altLang="ko-KR" sz="1200" dirty="0">
                <a:latin typeface="Times New Roman" panose="02020603050405020304" pitchFamily="18" charset="0"/>
              </a:rPr>
            </a:br>
            <a:r>
              <a:rPr lang="en-CA" altLang="ko-KR" sz="1200" dirty="0">
                <a:latin typeface="Times New Roman" panose="02020603050405020304" pitchFamily="18" charset="0"/>
              </a:rPr>
              <a:t>    </a:t>
            </a:r>
            <a:r>
              <a:rPr lang="en-CA" altLang="ko-KR" sz="1200" dirty="0" err="1">
                <a:latin typeface="Times New Roman" panose="02020603050405020304" pitchFamily="18" charset="0"/>
              </a:rPr>
              <a:t>MaxNumSubblockMergeCand</a:t>
            </a:r>
            <a:r>
              <a:rPr lang="en-CA" altLang="ko-KR" sz="1200" dirty="0">
                <a:latin typeface="Times New Roman" panose="02020603050405020304" pitchFamily="18" charset="0"/>
              </a:rPr>
              <a:t> = </a:t>
            </a:r>
            <a:r>
              <a:rPr lang="en-CA" altLang="ko-KR" sz="1200" dirty="0" err="1">
                <a:latin typeface="Times New Roman" panose="02020603050405020304" pitchFamily="18" charset="0"/>
              </a:rPr>
              <a:t>sps_sbtmvp_enabled_flag</a:t>
            </a:r>
            <a:r>
              <a:rPr lang="en-CA" altLang="ko-KR" sz="1200" dirty="0">
                <a:latin typeface="Times New Roman" panose="02020603050405020304" pitchFamily="18" charset="0"/>
              </a:rPr>
              <a:t>  &amp;&amp;  </a:t>
            </a:r>
            <a:r>
              <a:rPr lang="en-CA" altLang="ko-KR" sz="1200" dirty="0" err="1">
                <a:latin typeface="Times New Roman" panose="02020603050405020304" pitchFamily="18" charset="0"/>
              </a:rPr>
              <a:t>ph_temporal_mvp_enabled_flag</a:t>
            </a:r>
            <a:r>
              <a:rPr lang="en-CA" altLang="ko-KR" sz="1200" dirty="0">
                <a:latin typeface="Times New Roman" panose="02020603050405020304" pitchFamily="18" charset="0"/>
              </a:rPr>
              <a:t> </a:t>
            </a:r>
            <a:endParaRPr lang="ko-KR" altLang="en-US" sz="1200"/>
          </a:p>
        </p:txBody>
      </p:sp>
      <p:sp>
        <p:nvSpPr>
          <p:cNvPr id="15" name="직사각형 14"/>
          <p:cNvSpPr/>
          <p:nvPr/>
        </p:nvSpPr>
        <p:spPr>
          <a:xfrm>
            <a:off x="1656487" y="4826482"/>
            <a:ext cx="7933377" cy="15696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latin typeface="Times New Roman" panose="02020603050405020304" pitchFamily="18" charset="0"/>
              </a:rPr>
              <a:t>&lt;in SPS&gt;</a:t>
            </a:r>
          </a:p>
          <a:p>
            <a:r>
              <a:rPr lang="en-US" altLang="ko-KR" sz="1200" dirty="0" smtClean="0">
                <a:latin typeface="Times New Roman" panose="02020603050405020304" pitchFamily="18" charset="0"/>
              </a:rPr>
              <a:t>The </a:t>
            </a:r>
            <a:r>
              <a:rPr lang="en-US" altLang="ko-KR" sz="1200" dirty="0">
                <a:latin typeface="Times New Roman" panose="02020603050405020304" pitchFamily="18" charset="0"/>
              </a:rPr>
              <a:t>value of </a:t>
            </a:r>
            <a:r>
              <a:rPr lang="en-US" altLang="ko-KR" sz="1200" dirty="0" err="1">
                <a:latin typeface="Times New Roman" panose="02020603050405020304" pitchFamily="18" charset="0"/>
              </a:rPr>
              <a:t>sps_five_minus_max_num_subblock_merge_cand</a:t>
            </a:r>
            <a:r>
              <a:rPr lang="en-US" altLang="ko-KR" sz="1200" dirty="0">
                <a:latin typeface="Times New Roman" panose="02020603050405020304" pitchFamily="18" charset="0"/>
              </a:rPr>
              <a:t> shall be in the range of 0 to 5 </a:t>
            </a:r>
            <a:r>
              <a:rPr lang="en-US" altLang="ko-KR" sz="1200" strike="sngStrike" dirty="0">
                <a:solidFill>
                  <a:srgbClr val="FF0000"/>
                </a:solidFill>
                <a:latin typeface="Times New Roman" panose="02020603050405020304" pitchFamily="18" charset="0"/>
              </a:rPr>
              <a:t>− </a:t>
            </a:r>
            <a:r>
              <a:rPr lang="en-US" altLang="ko-KR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sps_sbtmvp_enabled_flag</a:t>
            </a:r>
            <a:endParaRPr lang="en-CA" altLang="ko-KR" sz="1200" strike="sngStrike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en-CA" altLang="ko-KR" sz="1200" dirty="0" smtClean="0">
              <a:latin typeface="Times New Roman" panose="02020603050405020304" pitchFamily="18" charset="0"/>
            </a:endParaRPr>
          </a:p>
          <a:p>
            <a:r>
              <a:rPr lang="en-CA" altLang="ko-KR" sz="1200" dirty="0" smtClean="0">
                <a:latin typeface="Times New Roman" panose="02020603050405020304" pitchFamily="18" charset="0"/>
              </a:rPr>
              <a:t>&lt;in PH&gt;</a:t>
            </a:r>
          </a:p>
          <a:p>
            <a:r>
              <a:rPr lang="en-CA" altLang="ko-KR" sz="1200" dirty="0" smtClean="0">
                <a:latin typeface="Times New Roman" panose="02020603050405020304" pitchFamily="18" charset="0"/>
              </a:rPr>
              <a:t>if</a:t>
            </a:r>
            <a:r>
              <a:rPr lang="en-CA" altLang="ko-KR" sz="1200" dirty="0">
                <a:latin typeface="Times New Roman" panose="02020603050405020304" pitchFamily="18" charset="0"/>
              </a:rPr>
              <a:t>( </a:t>
            </a:r>
            <a:r>
              <a:rPr lang="en-CA" altLang="ko-KR" sz="1200" dirty="0" err="1">
                <a:latin typeface="Times New Roman" panose="02020603050405020304" pitchFamily="18" charset="0"/>
              </a:rPr>
              <a:t>sps_affine_enabled_flag</a:t>
            </a:r>
            <a:r>
              <a:rPr lang="en-CA" altLang="ko-KR" sz="1200" dirty="0">
                <a:latin typeface="Times New Roman" panose="02020603050405020304" pitchFamily="18" charset="0"/>
              </a:rPr>
              <a:t> </a:t>
            </a:r>
            <a:r>
              <a:rPr lang="en-US" altLang="ko-KR" sz="1200" dirty="0" smtClean="0">
                <a:highlight>
                  <a:srgbClr val="FFFF00"/>
                </a:highlight>
                <a:latin typeface="Times New Roman" panose="02020603050405020304" pitchFamily="18" charset="0"/>
              </a:rPr>
              <a:t>&amp;&amp; </a:t>
            </a:r>
            <a:r>
              <a:rPr lang="en-US" altLang="ko-KR" sz="1200" dirty="0" err="1" smtClean="0">
                <a:highlight>
                  <a:srgbClr val="FFFF00"/>
                </a:highlight>
                <a:latin typeface="Times New Roman" panose="02020603050405020304" pitchFamily="18" charset="0"/>
              </a:rPr>
              <a:t>sps_five_minus_max_num_subblock_merge_cand</a:t>
            </a:r>
            <a:r>
              <a:rPr lang="en-US" altLang="ko-KR" sz="1200" dirty="0">
                <a:highlight>
                  <a:srgbClr val="FFFF00"/>
                </a:highlight>
                <a:latin typeface="Times New Roman" panose="02020603050405020304" pitchFamily="18" charset="0"/>
              </a:rPr>
              <a:t> </a:t>
            </a:r>
            <a:r>
              <a:rPr lang="en-US" altLang="ko-KR" sz="1200" dirty="0" smtClean="0">
                <a:highlight>
                  <a:srgbClr val="FFFF00"/>
                </a:highlight>
                <a:latin typeface="Times New Roman" panose="02020603050405020304" pitchFamily="18" charset="0"/>
              </a:rPr>
              <a:t>&lt; 5</a:t>
            </a:r>
            <a:r>
              <a:rPr lang="en-CA" altLang="ko-KR" sz="1200" dirty="0" smtClean="0">
                <a:latin typeface="Times New Roman" panose="02020603050405020304" pitchFamily="18" charset="0"/>
              </a:rPr>
              <a:t>)</a:t>
            </a:r>
            <a:r>
              <a:rPr lang="en-CA" altLang="ko-KR" sz="1200" dirty="0">
                <a:latin typeface="Times New Roman" panose="02020603050405020304" pitchFamily="18" charset="0"/>
              </a:rPr>
              <a:t/>
            </a:r>
            <a:br>
              <a:rPr lang="en-CA" altLang="ko-KR" sz="1200" dirty="0">
                <a:latin typeface="Times New Roman" panose="02020603050405020304" pitchFamily="18" charset="0"/>
              </a:rPr>
            </a:br>
            <a:r>
              <a:rPr lang="en-CA" altLang="ko-KR" sz="1200" dirty="0" smtClean="0">
                <a:latin typeface="Times New Roman" panose="02020603050405020304" pitchFamily="18" charset="0"/>
              </a:rPr>
              <a:t>    </a:t>
            </a:r>
            <a:r>
              <a:rPr lang="en-CA" altLang="ko-KR" sz="1200" dirty="0" err="1" smtClean="0">
                <a:latin typeface="Times New Roman" panose="02020603050405020304" pitchFamily="18" charset="0"/>
              </a:rPr>
              <a:t>MaxNumSubblockMergeCand</a:t>
            </a:r>
            <a:r>
              <a:rPr lang="en-CA" altLang="ko-KR" sz="1200" dirty="0" smtClean="0">
                <a:latin typeface="Times New Roman" panose="02020603050405020304" pitchFamily="18" charset="0"/>
              </a:rPr>
              <a:t> </a:t>
            </a:r>
            <a:r>
              <a:rPr lang="en-CA" altLang="ko-KR" sz="1200" dirty="0">
                <a:latin typeface="Times New Roman" panose="02020603050405020304" pitchFamily="18" charset="0"/>
              </a:rPr>
              <a:t>= 5 − </a:t>
            </a:r>
            <a:r>
              <a:rPr lang="en-CA" altLang="ko-KR" sz="1200" dirty="0" err="1" smtClean="0">
                <a:latin typeface="Times New Roman" panose="02020603050405020304" pitchFamily="18" charset="0"/>
              </a:rPr>
              <a:t>sps_five_minus_max_num_subblock_merge_cand</a:t>
            </a:r>
            <a:r>
              <a:rPr lang="en-CA" altLang="ko-KR" sz="1200" dirty="0">
                <a:latin typeface="Times New Roman" panose="02020603050405020304" pitchFamily="18" charset="0"/>
              </a:rPr>
              <a:t/>
            </a:r>
            <a:br>
              <a:rPr lang="en-CA" altLang="ko-KR" sz="1200" dirty="0">
                <a:latin typeface="Times New Roman" panose="02020603050405020304" pitchFamily="18" charset="0"/>
              </a:rPr>
            </a:br>
            <a:r>
              <a:rPr lang="en-CA" altLang="ko-KR" sz="1200" dirty="0">
                <a:latin typeface="Times New Roman" panose="02020603050405020304" pitchFamily="18" charset="0"/>
              </a:rPr>
              <a:t>else</a:t>
            </a:r>
            <a:br>
              <a:rPr lang="en-CA" altLang="ko-KR" sz="1200" dirty="0">
                <a:latin typeface="Times New Roman" panose="02020603050405020304" pitchFamily="18" charset="0"/>
              </a:rPr>
            </a:br>
            <a:r>
              <a:rPr lang="en-CA" altLang="ko-KR" sz="1200" dirty="0">
                <a:latin typeface="Times New Roman" panose="02020603050405020304" pitchFamily="18" charset="0"/>
              </a:rPr>
              <a:t>    </a:t>
            </a:r>
            <a:r>
              <a:rPr lang="en-CA" altLang="ko-KR" sz="1200" dirty="0" err="1">
                <a:latin typeface="Times New Roman" panose="02020603050405020304" pitchFamily="18" charset="0"/>
              </a:rPr>
              <a:t>MaxNumSubblockMergeCand</a:t>
            </a:r>
            <a:r>
              <a:rPr lang="en-CA" altLang="ko-KR" sz="1200" dirty="0">
                <a:latin typeface="Times New Roman" panose="02020603050405020304" pitchFamily="18" charset="0"/>
              </a:rPr>
              <a:t> = </a:t>
            </a:r>
            <a:r>
              <a:rPr lang="en-CA" altLang="ko-KR" sz="1200" dirty="0" err="1">
                <a:latin typeface="Times New Roman" panose="02020603050405020304" pitchFamily="18" charset="0"/>
              </a:rPr>
              <a:t>sps_sbtmvp_enabled_flag</a:t>
            </a:r>
            <a:r>
              <a:rPr lang="en-CA" altLang="ko-KR" sz="1200" dirty="0">
                <a:latin typeface="Times New Roman" panose="02020603050405020304" pitchFamily="18" charset="0"/>
              </a:rPr>
              <a:t>  &amp;&amp;  </a:t>
            </a:r>
            <a:r>
              <a:rPr lang="en-CA" altLang="ko-KR" sz="1200" dirty="0" err="1">
                <a:latin typeface="Times New Roman" panose="02020603050405020304" pitchFamily="18" charset="0"/>
              </a:rPr>
              <a:t>ph_temporal_mvp_enabled_flag</a:t>
            </a:r>
            <a:r>
              <a:rPr lang="en-CA" altLang="ko-KR" sz="1200" dirty="0">
                <a:latin typeface="Times New Roman" panose="02020603050405020304" pitchFamily="18" charset="0"/>
              </a:rPr>
              <a:t> </a:t>
            </a:r>
            <a:endParaRPr lang="ko-KR" altLang="en-US" sz="1200"/>
          </a:p>
        </p:txBody>
      </p:sp>
      <p:sp>
        <p:nvSpPr>
          <p:cNvPr id="16" name="직사각형 15"/>
          <p:cNvSpPr/>
          <p:nvPr/>
        </p:nvSpPr>
        <p:spPr>
          <a:xfrm>
            <a:off x="165478" y="3137521"/>
            <a:ext cx="11748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JVET-R0371:</a:t>
            </a:r>
            <a:endParaRPr lang="ko-KR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165478" y="4753558"/>
            <a:ext cx="15071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Method:</a:t>
            </a:r>
            <a:endParaRPr lang="ko-KR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90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0" y="657461"/>
            <a:ext cx="9906000" cy="5509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50000"/>
              </a:lnSpc>
            </a:pPr>
            <a:r>
              <a:rPr lang="en-CA" altLang="ko-KR" sz="1800" dirty="0"/>
              <a:t>Since the intention of the JVET-R0371 for ensuring the minimum one candidate for </a:t>
            </a:r>
            <a:r>
              <a:rPr lang="en-CA" altLang="ko-KR" sz="1800" dirty="0" err="1"/>
              <a:t>SbTMVP</a:t>
            </a:r>
            <a:r>
              <a:rPr lang="en-CA" altLang="ko-KR" sz="1800" dirty="0"/>
              <a:t> was not precisely reflected, the clean-up on derivation process for the number of the </a:t>
            </a:r>
            <a:r>
              <a:rPr lang="en-CA" altLang="ko-KR" sz="1800" dirty="0" err="1"/>
              <a:t>subblock</a:t>
            </a:r>
            <a:r>
              <a:rPr lang="en-CA" altLang="ko-KR" sz="1800" dirty="0"/>
              <a:t> merge candidate are </a:t>
            </a:r>
            <a:r>
              <a:rPr lang="en-CA" altLang="ko-KR" sz="1800" dirty="0" smtClean="0"/>
              <a:t>proposed.</a:t>
            </a:r>
          </a:p>
          <a:p>
            <a:pPr>
              <a:lnSpc>
                <a:spcPct val="150000"/>
              </a:lnSpc>
            </a:pPr>
            <a:r>
              <a:rPr lang="en-CA" altLang="ko-KR" sz="1800" dirty="0" smtClean="0"/>
              <a:t>It </a:t>
            </a:r>
            <a:r>
              <a:rPr lang="en-CA" altLang="ko-KR" sz="1800" dirty="0"/>
              <a:t>is recommended to consider this method in the next </a:t>
            </a:r>
            <a:r>
              <a:rPr lang="en-CA" altLang="ko-KR" sz="1800" dirty="0" smtClean="0"/>
              <a:t>VTM.</a:t>
            </a:r>
            <a:endParaRPr lang="en-US" altLang="ko-KR" sz="1800" dirty="0" smtClean="0"/>
          </a:p>
        </p:txBody>
      </p:sp>
    </p:spTree>
    <p:extLst>
      <p:ext uri="{BB962C8B-B14F-4D97-AF65-F5344CB8AC3E}">
        <p14:creationId xmlns:p14="http://schemas.microsoft.com/office/powerpoint/2010/main" val="314601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5084</TotalTime>
  <Words>329</Words>
  <Application>Microsoft Office PowerPoint</Application>
  <PresentationFormat>A4 용지(210x297mm)</PresentationFormat>
  <Paragraphs>84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JVET-S0088 AHG9: Clean-up on derivation of the MaxNumSubblockCand</vt:lpstr>
      <vt:lpstr>Introduction</vt:lpstr>
      <vt:lpstr>Proposed method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</cp:lastModifiedBy>
  <cp:revision>447</cp:revision>
  <dcterms:created xsi:type="dcterms:W3CDTF">2016-10-06T06:23:02Z</dcterms:created>
  <dcterms:modified xsi:type="dcterms:W3CDTF">2020-05-26T10:43:08Z</dcterms:modified>
</cp:coreProperties>
</file>