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8"/>
  </p:notesMasterIdLst>
  <p:handoutMasterIdLst>
    <p:handoutMasterId r:id="rId9"/>
  </p:handoutMasterIdLst>
  <p:sldIdLst>
    <p:sldId id="334" r:id="rId2"/>
    <p:sldId id="397" r:id="rId3"/>
    <p:sldId id="404" r:id="rId4"/>
    <p:sldId id="405" r:id="rId5"/>
    <p:sldId id="406" r:id="rId6"/>
    <p:sldId id="407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F9"/>
    <a:srgbClr val="FF6E9B"/>
    <a:srgbClr val="E9EBF5"/>
    <a:srgbClr val="008EF9"/>
    <a:srgbClr val="E7E6E6"/>
    <a:srgbClr val="8EF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04" autoAdjust="0"/>
    <p:restoredTop sz="88797" autoAdjust="0"/>
  </p:normalViewPr>
  <p:slideViewPr>
    <p:cSldViewPr snapToGrid="0" snapToObjects="1">
      <p:cViewPr varScale="1">
        <p:scale>
          <a:sx n="57" d="100"/>
          <a:sy n="57" d="100"/>
        </p:scale>
        <p:origin x="867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285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F1AF8-18C9-6B41-80B9-5803F2C02F13}" type="datetimeFigureOut">
              <a:rPr kumimoji="1" lang="zh-CN" altLang="en-US" smtClean="0"/>
              <a:t>2020/4/21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8F61A-3756-8F47-A939-7025159FDBF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4678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1E99E-6CDE-0945-8EA2-2F351A602D0D}" type="datetimeFigureOut">
              <a:rPr kumimoji="1" lang="zh-CN" altLang="en-US" smtClean="0"/>
              <a:t>2020/4/21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6290F-95E1-084E-BE33-5030BA1A83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09188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571357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858811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448043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830338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41397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838199" y="1122363"/>
            <a:ext cx="9720715" cy="2387600"/>
          </a:xfrm>
        </p:spPr>
        <p:txBody>
          <a:bodyPr anchor="b">
            <a:normAutofit/>
          </a:bodyPr>
          <a:lstStyle>
            <a:lvl1pPr algn="l">
              <a:lnSpc>
                <a:spcPct val="110000"/>
              </a:lnSpc>
              <a:defRPr sz="5400" spc="3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副标题 2"/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36905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/>
              <a:t>单击此处编辑母版副标题样式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19387" y="6441610"/>
            <a:ext cx="2953228" cy="12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11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>
            <a:lvl1pPr marL="0" indent="0">
              <a:lnSpc>
                <a:spcPct val="150000"/>
              </a:lnSpc>
              <a:buFontTx/>
              <a:buNone/>
              <a:defRPr/>
            </a:lvl1pPr>
            <a:lvl2pPr marL="457200" indent="0">
              <a:lnSpc>
                <a:spcPct val="150000"/>
              </a:lnSpc>
              <a:buFontTx/>
              <a:buNone/>
              <a:defRPr/>
            </a:lvl2pPr>
            <a:lvl3pPr marL="914400" indent="0">
              <a:lnSpc>
                <a:spcPct val="150000"/>
              </a:lnSpc>
              <a:buFontTx/>
              <a:buNone/>
              <a:defRPr/>
            </a:lvl3pPr>
            <a:lvl4pPr marL="1371600" indent="0">
              <a:lnSpc>
                <a:spcPct val="150000"/>
              </a:lnSpc>
              <a:buFontTx/>
              <a:buNone/>
              <a:defRPr/>
            </a:lvl4pPr>
            <a:lvl5pPr marL="1828800" indent="0">
              <a:lnSpc>
                <a:spcPct val="150000"/>
              </a:lnSpc>
              <a:buFontTx/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4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17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9788" y="2766218"/>
            <a:ext cx="4628949" cy="1325563"/>
          </a:xfrm>
        </p:spPr>
        <p:txBody>
          <a:bodyPr>
            <a:normAutofit/>
          </a:bodyPr>
          <a:lstStyle>
            <a:lvl1pPr>
              <a:defRPr sz="4000" spc="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281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98705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61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1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3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8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44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32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37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9788" y="1646859"/>
            <a:ext cx="6256751" cy="1600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7732642" y="735497"/>
            <a:ext cx="3622745" cy="512555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3424237"/>
            <a:ext cx="6256751" cy="19411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795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98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7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</p:titleStyle>
    <p:bodyStyle>
      <a:lvl1pPr marL="228600" indent="-228600" algn="l" defTabSz="914400" rtl="0" eaLnBrk="1" latinLnBrk="0" hangingPunct="1">
        <a:lnSpc>
          <a:spcPct val="20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  <a:lvl2pPr marL="6858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2pPr>
      <a:lvl3pPr marL="11430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3pPr>
      <a:lvl4pPr marL="16002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4pPr>
      <a:lvl5pPr marL="20574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735368" y="1781236"/>
            <a:ext cx="10515600" cy="399870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JVET-R0483 </a:t>
            </a:r>
            <a:r>
              <a:rPr lang="en-US" altLang="zh-CN" sz="4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CA" b="1" dirty="0" smtClean="0"/>
              <a:t>AHG9</a:t>
            </a:r>
            <a:r>
              <a:rPr lang="en-CA" b="1" dirty="0"/>
              <a:t>: Combination of JVET-R0049 and JVET-R0271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日期占位符 3"/>
          <p:cNvSpPr txBox="1">
            <a:spLocks/>
          </p:cNvSpPr>
          <p:nvPr/>
        </p:nvSpPr>
        <p:spPr>
          <a:xfrm>
            <a:off x="9534161" y="6173787"/>
            <a:ext cx="1969503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29CA18-0809-40B7-A7CE-37A82373AA09}" type="datetime1">
              <a:rPr lang="zh-CN" altLang="en-US" sz="2800" smtClean="0"/>
              <a:pPr/>
              <a:t>2020/4/21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290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899171" y="4051883"/>
            <a:ext cx="738231" cy="2516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60726" y="228411"/>
            <a:ext cx="94040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Combination </a:t>
            </a:r>
            <a:r>
              <a:rPr lang="en-US" sz="2400" b="1" dirty="0"/>
              <a:t>1: method 1 of R0049 + variation 2 of R0271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2578347"/>
              </p:ext>
            </p:extLst>
          </p:nvPr>
        </p:nvGraphicFramePr>
        <p:xfrm>
          <a:off x="453758" y="895139"/>
          <a:ext cx="5764530" cy="1828800"/>
        </p:xfrm>
        <a:graphic>
          <a:graphicData uri="http://schemas.openxmlformats.org/drawingml/2006/table">
            <a:tbl>
              <a:tblPr/>
              <a:tblGrid>
                <a:gridCol w="5029200">
                  <a:extLst>
                    <a:ext uri="{9D8B030D-6E8A-4147-A177-3AD203B41FA5}">
                      <a16:colId xmlns:a16="http://schemas.microsoft.com/office/drawing/2014/main" val="3520612387"/>
                    </a:ext>
                  </a:extLst>
                </a:gridCol>
                <a:gridCol w="735330">
                  <a:extLst>
                    <a:ext uri="{9D8B030D-6E8A-4147-A177-3AD203B41FA5}">
                      <a16:colId xmlns:a16="http://schemas.microsoft.com/office/drawing/2014/main" val="370694658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seq_parameter_set_rbsp( ) 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Descriptor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58163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	sps_seq_parameter_set_id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u(4)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11293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	sps_video_parameter_set_id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u(4)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1400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  …..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77614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sps_transform_skip_enabled_flag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3673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	if( sps_transform_skip_enabled_flag ) 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21212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		log2_transform_skip_max_size_minus2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ue(v)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012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		sps_bdpcm_enabled_flag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42764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Batang"/>
                        </a:rPr>
                        <a:t>		sps_ts_residual_coding_disabled_slice_present_flag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Batang"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81506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  }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3542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  ….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65428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}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8741153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2767069"/>
              </p:ext>
            </p:extLst>
          </p:nvPr>
        </p:nvGraphicFramePr>
        <p:xfrm>
          <a:off x="6429375" y="895139"/>
          <a:ext cx="5762625" cy="2324100"/>
        </p:xfrm>
        <a:graphic>
          <a:graphicData uri="http://schemas.openxmlformats.org/drawingml/2006/table">
            <a:tbl>
              <a:tblPr firstRow="1" firstCol="1" bandRow="1"/>
              <a:tblGrid>
                <a:gridCol w="5027930">
                  <a:extLst>
                    <a:ext uri="{9D8B030D-6E8A-4147-A177-3AD203B41FA5}">
                      <a16:colId xmlns:a16="http://schemas.microsoft.com/office/drawing/2014/main" val="2403869583"/>
                    </a:ext>
                  </a:extLst>
                </a:gridCol>
                <a:gridCol w="734695">
                  <a:extLst>
                    <a:ext uri="{9D8B030D-6E8A-4147-A177-3AD203B41FA5}">
                      <a16:colId xmlns:a16="http://schemas.microsoft.com/office/drawing/2014/main" val="232968496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slice_header( ) {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88347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1451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if (sps_ts_residual_coding_disabled_slice_present_flag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10256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  </a:t>
                      </a:r>
                      <a:r>
                        <a:rPr lang="en-CA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slice_ts_residual_coding_disabled_flag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52754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sps_dep_quant_enabled_flag &amp;&amp; !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slice_ts_residual_coding_disabled_flag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05931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slice_dep_quant_enabled_flag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48586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sps_sign_data_hiding_enabled_flag &amp;&amp; !slice_dep_quant_enabled_flag &amp;&amp; 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!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slice_ts_residual_coding_disabled_flag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96281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slice_sign_data_hiding_enabled_flag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07650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ph_lmcs_enabled_flag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94607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slice_lmcs_enabled_flag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65024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ph_explicit_scaling_list_enabled_flag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58540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slice_explicit_scaling_list_used_flag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51491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…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00304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en-US" sz="10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383756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576934"/>
              </p:ext>
            </p:extLst>
          </p:nvPr>
        </p:nvGraphicFramePr>
        <p:xfrm>
          <a:off x="2013359" y="3424302"/>
          <a:ext cx="8699382" cy="1950720"/>
        </p:xfrm>
        <a:graphic>
          <a:graphicData uri="http://schemas.openxmlformats.org/drawingml/2006/table">
            <a:tbl>
              <a:tblPr firstRow="1" firstCol="1" bandRow="1"/>
              <a:tblGrid>
                <a:gridCol w="2032288">
                  <a:extLst>
                    <a:ext uri="{9D8B030D-6E8A-4147-A177-3AD203B41FA5}">
                      <a16:colId xmlns:a16="http://schemas.microsoft.com/office/drawing/2014/main" val="3457401935"/>
                    </a:ext>
                  </a:extLst>
                </a:gridCol>
                <a:gridCol w="1088622">
                  <a:extLst>
                    <a:ext uri="{9D8B030D-6E8A-4147-A177-3AD203B41FA5}">
                      <a16:colId xmlns:a16="http://schemas.microsoft.com/office/drawing/2014/main" val="2804323632"/>
                    </a:ext>
                  </a:extLst>
                </a:gridCol>
                <a:gridCol w="1632935">
                  <a:extLst>
                    <a:ext uri="{9D8B030D-6E8A-4147-A177-3AD203B41FA5}">
                      <a16:colId xmlns:a16="http://schemas.microsoft.com/office/drawing/2014/main" val="1307028419"/>
                    </a:ext>
                  </a:extLst>
                </a:gridCol>
                <a:gridCol w="1360299">
                  <a:extLst>
                    <a:ext uri="{9D8B030D-6E8A-4147-A177-3AD203B41FA5}">
                      <a16:colId xmlns:a16="http://schemas.microsoft.com/office/drawing/2014/main" val="2147503599"/>
                    </a:ext>
                  </a:extLst>
                </a:gridCol>
                <a:gridCol w="1496616">
                  <a:extLst>
                    <a:ext uri="{9D8B030D-6E8A-4147-A177-3AD203B41FA5}">
                      <a16:colId xmlns:a16="http://schemas.microsoft.com/office/drawing/2014/main" val="2949786625"/>
                    </a:ext>
                  </a:extLst>
                </a:gridCol>
                <a:gridCol w="1088622">
                  <a:extLst>
                    <a:ext uri="{9D8B030D-6E8A-4147-A177-3AD203B41FA5}">
                      <a16:colId xmlns:a16="http://schemas.microsoft.com/office/drawing/2014/main" val="2923231163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Use case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sps_TS_enabled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sps_tsrc_disable_present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sh_tsrc_disable_flag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 sh_SDH || sh_DQ 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Number of SH bits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40668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disabled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sz="160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 inferred)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sz="160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 inferred)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0/1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46407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Lossy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in CLVS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sz="160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 inferred)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0/1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1*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30946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lossless in CLVS**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sz="160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 inferred)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77715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Mixed LL lossy Slices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0/1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44171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Mixed LL lossless Slices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sz="160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 inferred)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60666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RRC only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sz="160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 inferred)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246492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3315050" y="5426930"/>
            <a:ext cx="6096000" cy="7360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Times New Roman" panose="02020603050405020304" pitchFamily="18" charset="0"/>
                <a:ea typeface="Batang"/>
              </a:rPr>
              <a:t>** is lossless CTC</a:t>
            </a:r>
            <a:endParaRPr lang="en-US" dirty="0">
              <a:latin typeface="Times New Roman" panose="02020603050405020304" pitchFamily="18" charset="0"/>
              <a:ea typeface="Batang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Times New Roman" panose="02020603050405020304" pitchFamily="18" charset="0"/>
                <a:ea typeface="Batang"/>
              </a:rPr>
              <a:t>* some experts disagreed. </a:t>
            </a:r>
            <a:endParaRPr lang="en-US" dirty="0">
              <a:latin typeface="Times New Roman" panose="02020603050405020304" pitchFamily="18" charset="0"/>
              <a:ea typeface="Batang"/>
            </a:endParaRPr>
          </a:p>
        </p:txBody>
      </p:sp>
    </p:spTree>
    <p:extLst>
      <p:ext uri="{BB962C8B-B14F-4D97-AF65-F5344CB8AC3E}">
        <p14:creationId xmlns:p14="http://schemas.microsoft.com/office/powerpoint/2010/main" val="2319871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899171" y="4051883"/>
            <a:ext cx="738231" cy="2516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60726" y="228411"/>
            <a:ext cx="94040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Combination 2: </a:t>
            </a:r>
            <a:r>
              <a:rPr lang="en-US" sz="2400" b="1" dirty="0"/>
              <a:t>method 1 of R0049 + variation </a:t>
            </a:r>
            <a:r>
              <a:rPr lang="en-US" sz="2400" b="1" dirty="0" smtClean="0"/>
              <a:t>3 </a:t>
            </a:r>
            <a:r>
              <a:rPr lang="en-US" sz="2400" b="1" dirty="0"/>
              <a:t>of R0271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13235"/>
              </p:ext>
            </p:extLst>
          </p:nvPr>
        </p:nvGraphicFramePr>
        <p:xfrm>
          <a:off x="204237" y="1091017"/>
          <a:ext cx="5764530" cy="1828800"/>
        </p:xfrm>
        <a:graphic>
          <a:graphicData uri="http://schemas.openxmlformats.org/drawingml/2006/table">
            <a:tbl>
              <a:tblPr/>
              <a:tblGrid>
                <a:gridCol w="5029200">
                  <a:extLst>
                    <a:ext uri="{9D8B030D-6E8A-4147-A177-3AD203B41FA5}">
                      <a16:colId xmlns:a16="http://schemas.microsoft.com/office/drawing/2014/main" val="832671050"/>
                    </a:ext>
                  </a:extLst>
                </a:gridCol>
                <a:gridCol w="735330">
                  <a:extLst>
                    <a:ext uri="{9D8B030D-6E8A-4147-A177-3AD203B41FA5}">
                      <a16:colId xmlns:a16="http://schemas.microsoft.com/office/drawing/2014/main" val="172403251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seq_parameter_set_rbsp( ) 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Descriptor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22727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sps_seq_parameter_set_id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u(4)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69492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	sps_video_parameter_set_id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u(4)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67079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  …..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98371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sps_transform_skip_enabled_flag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99741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	if( sps_transform_skip_enabled_flag ) 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29589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		log2_transform_skip_max_size_minus2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ue(v)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79618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		sps_bdpcm_enabled_flag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24950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Batang"/>
                        </a:rPr>
                        <a:t>		sps_ts_residual_coding_disabled_slice_present_flag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Batang"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92027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  }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2778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  ….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96175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}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0863828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6250185"/>
              </p:ext>
            </p:extLst>
          </p:nvPr>
        </p:nvGraphicFramePr>
        <p:xfrm>
          <a:off x="6101899" y="1091017"/>
          <a:ext cx="5762625" cy="2438400"/>
        </p:xfrm>
        <a:graphic>
          <a:graphicData uri="http://schemas.openxmlformats.org/drawingml/2006/table">
            <a:tbl>
              <a:tblPr firstRow="1" firstCol="1" bandRow="1"/>
              <a:tblGrid>
                <a:gridCol w="5027930">
                  <a:extLst>
                    <a:ext uri="{9D8B030D-6E8A-4147-A177-3AD203B41FA5}">
                      <a16:colId xmlns:a16="http://schemas.microsoft.com/office/drawing/2014/main" val="4017400336"/>
                    </a:ext>
                  </a:extLst>
                </a:gridCol>
                <a:gridCol w="734695">
                  <a:extLst>
                    <a:ext uri="{9D8B030D-6E8A-4147-A177-3AD203B41FA5}">
                      <a16:colId xmlns:a16="http://schemas.microsoft.com/office/drawing/2014/main" val="429425767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slice_header( ) {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20702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53692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</a:t>
                      </a:r>
                      <a:r>
                        <a:rPr lang="en-CA" sz="10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sps_dep_quant_enabled_flag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</a:t>
                      </a:r>
                      <a:endParaRPr lang="en-US" sz="10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50636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slice_dep_quant_enabled_flag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4898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sps_sign_data_hiding_enabled_flag &amp;&amp; !slice_dep_quant_enabled_flag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134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slice_sign_data_hiding_enabled_flag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02563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if(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sps_ts_residual_coding_disabled_slice_present_flag</a:t>
                      </a:r>
                      <a:r>
                        <a:rPr lang="en-CA" sz="1000">
                          <a:effectLst/>
                          <a:highlight>
                            <a:srgbClr val="00FFFF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&amp;&amp;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!slice_dep_quant_enabled_flag &amp;&amp; ! slice_sign_data_hiding_enabled_flag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7430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  </a:t>
                      </a:r>
                      <a:r>
                        <a:rPr lang="en-CA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slice_ts_residual_coding_disabled_flag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40415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ph_lmcs_enabled_flag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43949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slice_lmcs_enabled_flag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09287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ph_explicit_scaling_list_enabled_flag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28286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slice_explicit_scaling_list_used_flag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08836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NumEntryPoints &gt; 0 ) {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90868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8916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7869181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1721006"/>
              </p:ext>
            </p:extLst>
          </p:nvPr>
        </p:nvGraphicFramePr>
        <p:xfrm>
          <a:off x="1820470" y="3774979"/>
          <a:ext cx="7842249" cy="1920240"/>
        </p:xfrm>
        <a:graphic>
          <a:graphicData uri="http://schemas.openxmlformats.org/drawingml/2006/table">
            <a:tbl>
              <a:tblPr firstRow="1" firstCol="1" bandRow="1"/>
              <a:tblGrid>
                <a:gridCol w="1757369">
                  <a:extLst>
                    <a:ext uri="{9D8B030D-6E8A-4147-A177-3AD203B41FA5}">
                      <a16:colId xmlns:a16="http://schemas.microsoft.com/office/drawing/2014/main" val="2289978175"/>
                    </a:ext>
                  </a:extLst>
                </a:gridCol>
                <a:gridCol w="733847">
                  <a:extLst>
                    <a:ext uri="{9D8B030D-6E8A-4147-A177-3AD203B41FA5}">
                      <a16:colId xmlns:a16="http://schemas.microsoft.com/office/drawing/2014/main" val="3596779605"/>
                    </a:ext>
                  </a:extLst>
                </a:gridCol>
                <a:gridCol w="1547459">
                  <a:extLst>
                    <a:ext uri="{9D8B030D-6E8A-4147-A177-3AD203B41FA5}">
                      <a16:colId xmlns:a16="http://schemas.microsoft.com/office/drawing/2014/main" val="1194640155"/>
                    </a:ext>
                  </a:extLst>
                </a:gridCol>
                <a:gridCol w="1665848">
                  <a:extLst>
                    <a:ext uri="{9D8B030D-6E8A-4147-A177-3AD203B41FA5}">
                      <a16:colId xmlns:a16="http://schemas.microsoft.com/office/drawing/2014/main" val="2184217979"/>
                    </a:ext>
                  </a:extLst>
                </a:gridCol>
                <a:gridCol w="1309840">
                  <a:extLst>
                    <a:ext uri="{9D8B030D-6E8A-4147-A177-3AD203B41FA5}">
                      <a16:colId xmlns:a16="http://schemas.microsoft.com/office/drawing/2014/main" val="24538454"/>
                    </a:ext>
                  </a:extLst>
                </a:gridCol>
                <a:gridCol w="827886">
                  <a:extLst>
                    <a:ext uri="{9D8B030D-6E8A-4147-A177-3AD203B41FA5}">
                      <a16:colId xmlns:a16="http://schemas.microsoft.com/office/drawing/2014/main" val="2361104705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Use case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sps_TS_enabled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sps_tsrc_disable_present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 sh_SDH || sh_DQ 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sh_tsrc_disable_flag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Number of SH bits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507303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disabled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sz="140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 inferred)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0/1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sz="140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 inferred)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59413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Lossy in CLVS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0/1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sz="140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 inferred)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015274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lossless in CLVS**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sz="140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 inferred)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19700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Mixed LL lossy Slices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sz="140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 inferred)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942184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Mixed LL lossless Slices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57851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RRC only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sz="140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 inferred)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0090313"/>
                  </a:ext>
                </a:extLst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3315050" y="5678600"/>
            <a:ext cx="6096000" cy="7360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Times New Roman" panose="02020603050405020304" pitchFamily="18" charset="0"/>
                <a:ea typeface="Batang"/>
              </a:rPr>
              <a:t>** is lossless CTC</a:t>
            </a:r>
            <a:endParaRPr lang="en-US" dirty="0">
              <a:latin typeface="Times New Roman" panose="02020603050405020304" pitchFamily="18" charset="0"/>
              <a:ea typeface="Batang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Times New Roman" panose="02020603050405020304" pitchFamily="18" charset="0"/>
              <a:ea typeface="Batang"/>
            </a:endParaRPr>
          </a:p>
        </p:txBody>
      </p:sp>
    </p:spTree>
    <p:extLst>
      <p:ext uri="{BB962C8B-B14F-4D97-AF65-F5344CB8AC3E}">
        <p14:creationId xmlns:p14="http://schemas.microsoft.com/office/powerpoint/2010/main" val="4241128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899171" y="4051883"/>
            <a:ext cx="738231" cy="2516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60726" y="228411"/>
            <a:ext cx="94040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Combination 3: </a:t>
            </a:r>
            <a:r>
              <a:rPr lang="en-US" sz="2400" b="1" dirty="0"/>
              <a:t>method </a:t>
            </a:r>
            <a:r>
              <a:rPr lang="en-US" sz="2400" b="1" dirty="0" smtClean="0"/>
              <a:t>3 </a:t>
            </a:r>
            <a:r>
              <a:rPr lang="en-US" sz="2400" b="1" dirty="0"/>
              <a:t>of R0049 + variation 2</a:t>
            </a:r>
            <a:r>
              <a:rPr lang="en-US" sz="2400" b="1" dirty="0" smtClean="0"/>
              <a:t> </a:t>
            </a:r>
            <a:r>
              <a:rPr lang="en-US" sz="2400" b="1" dirty="0"/>
              <a:t>of R0271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4492941"/>
              </p:ext>
            </p:extLst>
          </p:nvPr>
        </p:nvGraphicFramePr>
        <p:xfrm>
          <a:off x="2860281" y="882305"/>
          <a:ext cx="5762625" cy="2324100"/>
        </p:xfrm>
        <a:graphic>
          <a:graphicData uri="http://schemas.openxmlformats.org/drawingml/2006/table">
            <a:tbl>
              <a:tblPr firstRow="1" firstCol="1" bandRow="1"/>
              <a:tblGrid>
                <a:gridCol w="5027930">
                  <a:extLst>
                    <a:ext uri="{9D8B030D-6E8A-4147-A177-3AD203B41FA5}">
                      <a16:colId xmlns:a16="http://schemas.microsoft.com/office/drawing/2014/main" val="1133410300"/>
                    </a:ext>
                  </a:extLst>
                </a:gridCol>
                <a:gridCol w="734695">
                  <a:extLst>
                    <a:ext uri="{9D8B030D-6E8A-4147-A177-3AD203B41FA5}">
                      <a16:colId xmlns:a16="http://schemas.microsoft.com/office/drawing/2014/main" val="30282545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slice_header( ) {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05304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365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CA" sz="1000">
                          <a:effectLst/>
                          <a:highlight>
                            <a:srgbClr val="00FFFF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if (sps_transform_skip_enabled_flag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33321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  </a:t>
                      </a:r>
                      <a:r>
                        <a:rPr lang="en-CA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slice_ts_residual_coding_disabled_flag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91573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sps_dep_quant_enabled_flag &amp;&amp; !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slice_ts_residual_coding_disabled_flag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38552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slice_dep_quant_enabled_flag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85438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sps_sign_data_hiding_enabled_flag &amp;&amp; !slice_dep_quant_enabled_flag &amp;&amp; 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!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slice_ts_residual_coding_disabled_flag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02046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slice_sign_data_hiding_enabled_flag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07223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ph_lmcs_enabled_flag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3852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slice_lmcs_enabled_flag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21715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ph_explicit_scaling_list_enabled_flag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42713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slice_explicit_scaling_list_used_flag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21150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…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42026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1555495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9600251"/>
              </p:ext>
            </p:extLst>
          </p:nvPr>
        </p:nvGraphicFramePr>
        <p:xfrm>
          <a:off x="1992078" y="3529441"/>
          <a:ext cx="7290647" cy="1920240"/>
        </p:xfrm>
        <a:graphic>
          <a:graphicData uri="http://schemas.openxmlformats.org/drawingml/2006/table">
            <a:tbl>
              <a:tblPr firstRow="1" firstCol="1" bandRow="1"/>
              <a:tblGrid>
                <a:gridCol w="1904623">
                  <a:extLst>
                    <a:ext uri="{9D8B030D-6E8A-4147-A177-3AD203B41FA5}">
                      <a16:colId xmlns:a16="http://schemas.microsoft.com/office/drawing/2014/main" val="3000231792"/>
                    </a:ext>
                  </a:extLst>
                </a:gridCol>
                <a:gridCol w="1188828">
                  <a:extLst>
                    <a:ext uri="{9D8B030D-6E8A-4147-A177-3AD203B41FA5}">
                      <a16:colId xmlns:a16="http://schemas.microsoft.com/office/drawing/2014/main" val="4112269425"/>
                    </a:ext>
                  </a:extLst>
                </a:gridCol>
                <a:gridCol w="1670448">
                  <a:extLst>
                    <a:ext uri="{9D8B030D-6E8A-4147-A177-3AD203B41FA5}">
                      <a16:colId xmlns:a16="http://schemas.microsoft.com/office/drawing/2014/main" val="3459861521"/>
                    </a:ext>
                  </a:extLst>
                </a:gridCol>
                <a:gridCol w="1670448">
                  <a:extLst>
                    <a:ext uri="{9D8B030D-6E8A-4147-A177-3AD203B41FA5}">
                      <a16:colId xmlns:a16="http://schemas.microsoft.com/office/drawing/2014/main" val="2789336486"/>
                    </a:ext>
                  </a:extLst>
                </a:gridCol>
                <a:gridCol w="856300">
                  <a:extLst>
                    <a:ext uri="{9D8B030D-6E8A-4147-A177-3AD203B41FA5}">
                      <a16:colId xmlns:a16="http://schemas.microsoft.com/office/drawing/2014/main" val="3761253575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Use case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sps_TS_enabled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sh_tsrc_disable_flag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 sh_SDH || sh_DQ 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Number of SH bits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7352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disabled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sz="140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 inferred))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0/1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771565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Lossy in CLVS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0/1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760170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lossless in CLVS**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sz="140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 inferred))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030142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Mixed LL lossy Slices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0/1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886821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Mixed LL lossless Slices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sz="140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 inferred))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053938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RRC only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sz="140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 inferred))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5821245"/>
                  </a:ext>
                </a:extLst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3289883" y="5499268"/>
            <a:ext cx="6096000" cy="7360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Times New Roman" panose="02020603050405020304" pitchFamily="18" charset="0"/>
                <a:ea typeface="Batang"/>
              </a:rPr>
              <a:t>** is lossless CTC</a:t>
            </a:r>
            <a:endParaRPr lang="en-US" dirty="0">
              <a:latin typeface="Times New Roman" panose="02020603050405020304" pitchFamily="18" charset="0"/>
              <a:ea typeface="Batang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Times New Roman" panose="02020603050405020304" pitchFamily="18" charset="0"/>
              <a:ea typeface="Batang"/>
            </a:endParaRPr>
          </a:p>
        </p:txBody>
      </p:sp>
    </p:spTree>
    <p:extLst>
      <p:ext uri="{BB962C8B-B14F-4D97-AF65-F5344CB8AC3E}">
        <p14:creationId xmlns:p14="http://schemas.microsoft.com/office/powerpoint/2010/main" val="1759911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899171" y="4051883"/>
            <a:ext cx="738231" cy="2516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60726" y="228411"/>
            <a:ext cx="94040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Combination 4: </a:t>
            </a:r>
            <a:r>
              <a:rPr lang="en-US" sz="2400" b="1" dirty="0"/>
              <a:t>method </a:t>
            </a:r>
            <a:r>
              <a:rPr lang="en-US" sz="2400" b="1" dirty="0" smtClean="0"/>
              <a:t>3 </a:t>
            </a:r>
            <a:r>
              <a:rPr lang="en-US" sz="2400" b="1" dirty="0"/>
              <a:t>of R0049 + variation </a:t>
            </a:r>
            <a:r>
              <a:rPr lang="en-US" sz="2400" b="1" dirty="0" smtClean="0"/>
              <a:t>3 </a:t>
            </a:r>
            <a:r>
              <a:rPr lang="en-US" sz="2400" b="1" dirty="0"/>
              <a:t>of R0271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0999162"/>
              </p:ext>
            </p:extLst>
          </p:nvPr>
        </p:nvGraphicFramePr>
        <p:xfrm>
          <a:off x="2756088" y="829820"/>
          <a:ext cx="5762625" cy="2438400"/>
        </p:xfrm>
        <a:graphic>
          <a:graphicData uri="http://schemas.openxmlformats.org/drawingml/2006/table">
            <a:tbl>
              <a:tblPr firstRow="1" firstCol="1" bandRow="1"/>
              <a:tblGrid>
                <a:gridCol w="5027930">
                  <a:extLst>
                    <a:ext uri="{9D8B030D-6E8A-4147-A177-3AD203B41FA5}">
                      <a16:colId xmlns:a16="http://schemas.microsoft.com/office/drawing/2014/main" val="532083912"/>
                    </a:ext>
                  </a:extLst>
                </a:gridCol>
                <a:gridCol w="734695">
                  <a:extLst>
                    <a:ext uri="{9D8B030D-6E8A-4147-A177-3AD203B41FA5}">
                      <a16:colId xmlns:a16="http://schemas.microsoft.com/office/drawing/2014/main" val="6977618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slice_header( ) {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09381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67394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sps_dep_quant_enabled_flag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64970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slice_dep_quant_enabled_flag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06099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sps_sign_data_hiding_enabled_flag &amp;&amp; !slice_dep_quant_enabled_flag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27447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slice_sign_data_hiding_enabled_flag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47586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if(</a:t>
                      </a:r>
                      <a:r>
                        <a:rPr lang="en-CA" sz="1000">
                          <a:effectLst/>
                          <a:highlight>
                            <a:srgbClr val="00FFFF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sps_transform_skip_enabled_flag &amp;&amp;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!slice_dep_quant_enabled_flag &amp;&amp; ! slice_sign_data_hiding_enabled_flag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44328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  </a:t>
                      </a:r>
                      <a:r>
                        <a:rPr lang="en-CA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slice_ts_residual_coding_disabled_flag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73934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ph_lmcs_enabled_flag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61965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slice_lmcs_enabled_flag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78116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ph_explicit_scaling_list_enabled_flag )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4671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slice_explicit_scaling_list_used_flag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52303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NumEntryPoints &gt; 0 ) {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91713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</a:t>
                      </a:r>
                      <a:endParaRPr lang="en-US" sz="10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24993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en-US" sz="10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6834596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3654567"/>
              </p:ext>
            </p:extLst>
          </p:nvPr>
        </p:nvGraphicFramePr>
        <p:xfrm>
          <a:off x="2088858" y="3581749"/>
          <a:ext cx="7583647" cy="1920240"/>
        </p:xfrm>
        <a:graphic>
          <a:graphicData uri="http://schemas.openxmlformats.org/drawingml/2006/table">
            <a:tbl>
              <a:tblPr firstRow="1" firstCol="1" bandRow="1"/>
              <a:tblGrid>
                <a:gridCol w="1981167">
                  <a:extLst>
                    <a:ext uri="{9D8B030D-6E8A-4147-A177-3AD203B41FA5}">
                      <a16:colId xmlns:a16="http://schemas.microsoft.com/office/drawing/2014/main" val="2128841399"/>
                    </a:ext>
                  </a:extLst>
                </a:gridCol>
                <a:gridCol w="1236605">
                  <a:extLst>
                    <a:ext uri="{9D8B030D-6E8A-4147-A177-3AD203B41FA5}">
                      <a16:colId xmlns:a16="http://schemas.microsoft.com/office/drawing/2014/main" val="2885585635"/>
                    </a:ext>
                  </a:extLst>
                </a:gridCol>
                <a:gridCol w="1737581">
                  <a:extLst>
                    <a:ext uri="{9D8B030D-6E8A-4147-A177-3AD203B41FA5}">
                      <a16:colId xmlns:a16="http://schemas.microsoft.com/office/drawing/2014/main" val="2225869486"/>
                    </a:ext>
                  </a:extLst>
                </a:gridCol>
                <a:gridCol w="1737581">
                  <a:extLst>
                    <a:ext uri="{9D8B030D-6E8A-4147-A177-3AD203B41FA5}">
                      <a16:colId xmlns:a16="http://schemas.microsoft.com/office/drawing/2014/main" val="1755722720"/>
                    </a:ext>
                  </a:extLst>
                </a:gridCol>
                <a:gridCol w="890713">
                  <a:extLst>
                    <a:ext uri="{9D8B030D-6E8A-4147-A177-3AD203B41FA5}">
                      <a16:colId xmlns:a16="http://schemas.microsoft.com/office/drawing/2014/main" val="216696503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sps_TS_enabled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 sh_SDH || sh_DQ 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sh_tsrc_disable_flag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Number of SH bits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276086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disabled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0/1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sz="140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 inferred)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535757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Lossy in CLVS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0/1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0/x </a:t>
                      </a:r>
                      <a:r>
                        <a:rPr lang="en-US" sz="140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 inferred)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1*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52501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lossless in CLVS**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sz="140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 inferred)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332168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Mixed LL lossy Slices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sz="140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 inferred)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411503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Mixed LL lossless Slices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1778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RRC only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 </a:t>
                      </a:r>
                      <a:r>
                        <a:rPr lang="en-US" sz="140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 inferred)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9342554"/>
                  </a:ext>
                </a:extLst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3390551" y="5604073"/>
            <a:ext cx="6096000" cy="7360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Times New Roman" panose="02020603050405020304" pitchFamily="18" charset="0"/>
                <a:ea typeface="Batang"/>
              </a:rPr>
              <a:t>** is lossless CTC</a:t>
            </a:r>
            <a:endParaRPr lang="en-US" dirty="0">
              <a:latin typeface="Times New Roman" panose="02020603050405020304" pitchFamily="18" charset="0"/>
              <a:ea typeface="Batang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Times New Roman" panose="02020603050405020304" pitchFamily="18" charset="0"/>
                <a:ea typeface="Batang"/>
              </a:rPr>
              <a:t>* some experts disagreed. </a:t>
            </a:r>
            <a:endParaRPr lang="en-US" dirty="0">
              <a:latin typeface="Times New Roman" panose="02020603050405020304" pitchFamily="18" charset="0"/>
              <a:ea typeface="Batang"/>
            </a:endParaRPr>
          </a:p>
        </p:txBody>
      </p:sp>
    </p:spTree>
    <p:extLst>
      <p:ext uri="{BB962C8B-B14F-4D97-AF65-F5344CB8AC3E}">
        <p14:creationId xmlns:p14="http://schemas.microsoft.com/office/powerpoint/2010/main" val="68759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899171" y="4051883"/>
            <a:ext cx="738231" cy="2516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7427426"/>
              </p:ext>
            </p:extLst>
          </p:nvPr>
        </p:nvGraphicFramePr>
        <p:xfrm>
          <a:off x="1824664" y="1613483"/>
          <a:ext cx="7839454" cy="2438400"/>
        </p:xfrm>
        <a:graphic>
          <a:graphicData uri="http://schemas.openxmlformats.org/drawingml/2006/table">
            <a:tbl>
              <a:tblPr firstRow="1" firstCol="1" bandRow="1"/>
              <a:tblGrid>
                <a:gridCol w="2047994">
                  <a:extLst>
                    <a:ext uri="{9D8B030D-6E8A-4147-A177-3AD203B41FA5}">
                      <a16:colId xmlns:a16="http://schemas.microsoft.com/office/drawing/2014/main" val="1864799123"/>
                    </a:ext>
                  </a:extLst>
                </a:gridCol>
                <a:gridCol w="1447865">
                  <a:extLst>
                    <a:ext uri="{9D8B030D-6E8A-4147-A177-3AD203B41FA5}">
                      <a16:colId xmlns:a16="http://schemas.microsoft.com/office/drawing/2014/main" val="3156642174"/>
                    </a:ext>
                  </a:extLst>
                </a:gridCol>
                <a:gridCol w="1447865">
                  <a:extLst>
                    <a:ext uri="{9D8B030D-6E8A-4147-A177-3AD203B41FA5}">
                      <a16:colId xmlns:a16="http://schemas.microsoft.com/office/drawing/2014/main" val="1688807873"/>
                    </a:ext>
                  </a:extLst>
                </a:gridCol>
                <a:gridCol w="1447865">
                  <a:extLst>
                    <a:ext uri="{9D8B030D-6E8A-4147-A177-3AD203B41FA5}">
                      <a16:colId xmlns:a16="http://schemas.microsoft.com/office/drawing/2014/main" val="400649213"/>
                    </a:ext>
                  </a:extLst>
                </a:gridCol>
                <a:gridCol w="1447865">
                  <a:extLst>
                    <a:ext uri="{9D8B030D-6E8A-4147-A177-3AD203B41FA5}">
                      <a16:colId xmlns:a16="http://schemas.microsoft.com/office/drawing/2014/main" val="3664247652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Number of bits in SH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35176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Combination 1: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Method 1 + variation 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Combination 2: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Method 1 + variation 3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Combination 3: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Method 3 + variation 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Combination 4: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Method 3 + variation 3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142761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disabled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2757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Lossy in CLVS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1*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1*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227144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lossless in CLVS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920012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Mixed LL lossy Slices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14829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Mixed LL lossless Slices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719197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RRC only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564502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2947332" y="4169471"/>
            <a:ext cx="6096000" cy="110286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Times New Roman" panose="02020603050405020304" pitchFamily="18" charset="0"/>
                <a:ea typeface="Batang"/>
              </a:rPr>
              <a:t>*some experts disagreed.</a:t>
            </a:r>
            <a:endParaRPr lang="en-US" dirty="0">
              <a:latin typeface="Times New Roman" panose="02020603050405020304" pitchFamily="18" charset="0"/>
              <a:ea typeface="Batang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Times New Roman" panose="02020603050405020304" pitchFamily="18" charset="0"/>
                <a:ea typeface="Batang"/>
              </a:rPr>
              <a:t>Combination 1 and combination 2 require additional </a:t>
            </a:r>
            <a:r>
              <a:rPr lang="en-CA" dirty="0" err="1">
                <a:latin typeface="Times New Roman" panose="02020603050405020304" pitchFamily="18" charset="0"/>
                <a:ea typeface="Batang"/>
              </a:rPr>
              <a:t>sps</a:t>
            </a:r>
            <a:r>
              <a:rPr lang="en-CA" dirty="0">
                <a:latin typeface="Times New Roman" panose="02020603050405020304" pitchFamily="18" charset="0"/>
                <a:ea typeface="Batang"/>
              </a:rPr>
              <a:t> flag.</a:t>
            </a:r>
            <a:endParaRPr lang="en-US" dirty="0">
              <a:latin typeface="Times New Roman" panose="02020603050405020304" pitchFamily="18" charset="0"/>
              <a:ea typeface="Batang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Times New Roman" panose="02020603050405020304" pitchFamily="18" charset="0"/>
                <a:ea typeface="Batang"/>
              </a:rPr>
              <a:t>For SCC combinations 1 and 2 have 1 SH saving for lossless.</a:t>
            </a:r>
            <a:endParaRPr lang="en-US" dirty="0">
              <a:latin typeface="Times New Roman" panose="02020603050405020304" pitchFamily="18" charset="0"/>
              <a:ea typeface="Batang"/>
            </a:endParaRPr>
          </a:p>
        </p:txBody>
      </p:sp>
    </p:spTree>
    <p:extLst>
      <p:ext uri="{BB962C8B-B14F-4D97-AF65-F5344CB8AC3E}">
        <p14:creationId xmlns:p14="http://schemas.microsoft.com/office/powerpoint/2010/main" val="48007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浅色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18071</TotalTime>
  <Words>652</Words>
  <Application>Microsoft Office PowerPoint</Application>
  <PresentationFormat>Widescreen</PresentationFormat>
  <Paragraphs>386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Malgun Gothic</vt:lpstr>
      <vt:lpstr>Microsoft YaHei</vt:lpstr>
      <vt:lpstr>宋体</vt:lpstr>
      <vt:lpstr>Arial</vt:lpstr>
      <vt:lpstr>Batang</vt:lpstr>
      <vt:lpstr>Calibri</vt:lpstr>
      <vt:lpstr>DengXian</vt:lpstr>
      <vt:lpstr>Times</vt:lpstr>
      <vt:lpstr>Times New Roman</vt:lpstr>
      <vt:lpstr>浅色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SARWER, Mohammed Golam</cp:lastModifiedBy>
  <cp:revision>1466</cp:revision>
  <dcterms:created xsi:type="dcterms:W3CDTF">2018-05-21T01:42:17Z</dcterms:created>
  <dcterms:modified xsi:type="dcterms:W3CDTF">2020-04-22T06:56:37Z</dcterms:modified>
</cp:coreProperties>
</file>