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
  </p:notesMasterIdLst>
  <p:handoutMasterIdLst>
    <p:handoutMasterId r:id="rId10"/>
  </p:handoutMasterIdLst>
  <p:sldIdLst>
    <p:sldId id="573" r:id="rId2"/>
    <p:sldId id="588" r:id="rId3"/>
    <p:sldId id="594" r:id="rId4"/>
    <p:sldId id="598" r:id="rId5"/>
    <p:sldId id="593" r:id="rId6"/>
    <p:sldId id="597" r:id="rId7"/>
    <p:sldId id="596"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86" d="100"/>
          <a:sy n="86" d="100"/>
        </p:scale>
        <p:origin x="514" y="53"/>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DA54-F8C9-466F-991D-33386C63F4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53A7A3-9A47-49A4-89B7-797D719266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11FC49-99C8-4343-83B8-C1175BB91A9E}"/>
              </a:ext>
            </a:extLst>
          </p:cNvPr>
          <p:cNvSpPr>
            <a:spLocks noGrp="1"/>
          </p:cNvSpPr>
          <p:nvPr>
            <p:ph type="dt" sz="half" idx="10"/>
          </p:nvPr>
        </p:nvSpPr>
        <p:spPr/>
        <p:txBody>
          <a:bodyPr/>
          <a:lstStyle/>
          <a:p>
            <a:fld id="{D73F07D8-BF9A-433E-B3E0-5AAD397A94D1}" type="datetimeFigureOut">
              <a:rPr lang="en-US" smtClean="0"/>
              <a:t>4/15/2020</a:t>
            </a:fld>
            <a:endParaRPr lang="en-US"/>
          </a:p>
        </p:txBody>
      </p:sp>
      <p:sp>
        <p:nvSpPr>
          <p:cNvPr id="5" name="Footer Placeholder 4">
            <a:extLst>
              <a:ext uri="{FF2B5EF4-FFF2-40B4-BE49-F238E27FC236}">
                <a16:creationId xmlns:a16="http://schemas.microsoft.com/office/drawing/2014/main" id="{CD2D8C8D-B802-4477-A6A1-F8328B3559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32B793-C543-46F5-901D-AE74301E0C8C}"/>
              </a:ext>
            </a:extLst>
          </p:cNvPr>
          <p:cNvSpPr>
            <a:spLocks noGrp="1"/>
          </p:cNvSpPr>
          <p:nvPr>
            <p:ph type="sldNum" sz="quarter" idx="12"/>
          </p:nvPr>
        </p:nvSpPr>
        <p:spPr/>
        <p:txBody>
          <a:bodyPr/>
          <a:lstStyle/>
          <a:p>
            <a:fld id="{F9B1C001-C76C-4980-8B43-9917741139C1}" type="slidenum">
              <a:rPr lang="en-US" smtClean="0"/>
              <a:t>‹#›</a:t>
            </a:fld>
            <a:endParaRPr lang="en-US"/>
          </a:p>
        </p:txBody>
      </p:sp>
    </p:spTree>
    <p:extLst>
      <p:ext uri="{BB962C8B-B14F-4D97-AF65-F5344CB8AC3E}">
        <p14:creationId xmlns:p14="http://schemas.microsoft.com/office/powerpoint/2010/main" val="30344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210425" y="2627056"/>
            <a:ext cx="8530159" cy="1461939"/>
          </a:xfrm>
        </p:spPr>
        <p:txBody>
          <a:bodyPr/>
          <a:lstStyle/>
          <a:p>
            <a:r>
              <a:rPr lang="en-US" sz="3000" b="1" u="sng" dirty="0"/>
              <a:t>JVET-P0375:</a:t>
            </a:r>
            <a:br>
              <a:rPr lang="en-US" sz="3000" b="1" dirty="0"/>
            </a:br>
            <a:r>
              <a:rPr lang="en-US" sz="2400" b="1" dirty="0"/>
              <a:t>AHG2/AHG16: CCLM bug fix in luma reference down-sampling</a:t>
            </a:r>
            <a:endParaRPr lang="en-US" sz="24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210425" y="4488310"/>
            <a:ext cx="8463058" cy="589717"/>
          </a:xfrm>
        </p:spPr>
        <p:txBody>
          <a:bodyPr/>
          <a:lstStyle/>
          <a:p>
            <a:r>
              <a:rPr lang="en-US" sz="2000" dirty="0"/>
              <a:t>L. Pham Van, G. Van der </a:t>
            </a:r>
            <a:r>
              <a:rPr lang="en-CA" sz="2000" dirty="0"/>
              <a:t>Auwera, J. Chen, V. Seregin, M. Karczewicz</a:t>
            </a:r>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04/2020</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45FE2-A4D2-4AB0-BD6D-A5339135C93F}"/>
              </a:ext>
            </a:extLst>
          </p:cNvPr>
          <p:cNvSpPr>
            <a:spLocks noGrp="1"/>
          </p:cNvSpPr>
          <p:nvPr>
            <p:ph type="title"/>
          </p:nvPr>
        </p:nvSpPr>
        <p:spPr/>
        <p:txBody>
          <a:bodyPr/>
          <a:lstStyle/>
          <a:p>
            <a:r>
              <a:rPr lang="en-US" dirty="0"/>
              <a:t>Content</a:t>
            </a:r>
          </a:p>
        </p:txBody>
      </p:sp>
      <p:sp>
        <p:nvSpPr>
          <p:cNvPr id="3" name="Subtitle 2">
            <a:extLst>
              <a:ext uri="{FF2B5EF4-FFF2-40B4-BE49-F238E27FC236}">
                <a16:creationId xmlns:a16="http://schemas.microsoft.com/office/drawing/2014/main" id="{EC7E25A7-259D-427E-BE6D-0BD6C72A55A3}"/>
              </a:ext>
            </a:extLst>
          </p:cNvPr>
          <p:cNvSpPr>
            <a:spLocks noGrp="1"/>
          </p:cNvSpPr>
          <p:nvPr>
            <p:ph type="subTitle" idx="1"/>
          </p:nvPr>
        </p:nvSpPr>
        <p:spPr>
          <a:xfrm>
            <a:off x="494690" y="2309134"/>
            <a:ext cx="11202619" cy="2307254"/>
          </a:xfrm>
        </p:spPr>
        <p:txBody>
          <a:bodyPr/>
          <a:lstStyle/>
          <a:p>
            <a:pPr marL="342900" indent="-342900">
              <a:lnSpc>
                <a:spcPct val="150000"/>
              </a:lnSpc>
              <a:buFont typeface="Arial" panose="020B0604020202020204" pitchFamily="34" charset="0"/>
              <a:buChar char="•"/>
            </a:pPr>
            <a:r>
              <a:rPr lang="en-US" dirty="0"/>
              <a:t>Problem</a:t>
            </a:r>
          </a:p>
          <a:p>
            <a:pPr marL="342900" indent="-342900">
              <a:lnSpc>
                <a:spcPct val="150000"/>
              </a:lnSpc>
              <a:buFont typeface="Arial" panose="020B0604020202020204" pitchFamily="34" charset="0"/>
              <a:buChar char="•"/>
            </a:pPr>
            <a:r>
              <a:rPr lang="en-US" dirty="0"/>
              <a:t>Solution</a:t>
            </a:r>
          </a:p>
          <a:p>
            <a:pPr marL="342900" indent="-342900">
              <a:lnSpc>
                <a:spcPct val="150000"/>
              </a:lnSpc>
              <a:buFont typeface="Arial" panose="020B0604020202020204" pitchFamily="34" charset="0"/>
              <a:buChar char="•"/>
            </a:pPr>
            <a:r>
              <a:rPr lang="en-US" dirty="0"/>
              <a:t>Experimental results</a:t>
            </a:r>
          </a:p>
          <a:p>
            <a:pPr marL="342900" indent="-342900">
              <a:lnSpc>
                <a:spcPct val="150000"/>
              </a:lnSpc>
              <a:buFont typeface="Arial" panose="020B0604020202020204" pitchFamily="34" charset="0"/>
              <a:buChar char="•"/>
            </a:pPr>
            <a:r>
              <a:rPr lang="en-US" dirty="0"/>
              <a:t>Conclusion</a:t>
            </a:r>
          </a:p>
          <a:p>
            <a:pPr>
              <a:lnSpc>
                <a:spcPct val="150000"/>
              </a:lnSpc>
            </a:pPr>
            <a:endParaRPr lang="en-US" dirty="0"/>
          </a:p>
        </p:txBody>
      </p:sp>
      <p:sp>
        <p:nvSpPr>
          <p:cNvPr id="4" name="Footer Placeholder 3">
            <a:extLst>
              <a:ext uri="{FF2B5EF4-FFF2-40B4-BE49-F238E27FC236}">
                <a16:creationId xmlns:a16="http://schemas.microsoft.com/office/drawing/2014/main" id="{21F74C7A-6B54-4885-AE5D-B448B194EC1A}"/>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260517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87924-0299-4564-8678-75E56D5A3628}"/>
              </a:ext>
            </a:extLst>
          </p:cNvPr>
          <p:cNvSpPr>
            <a:spLocks noGrp="1"/>
          </p:cNvSpPr>
          <p:nvPr>
            <p:ph type="title"/>
          </p:nvPr>
        </p:nvSpPr>
        <p:spPr/>
        <p:txBody>
          <a:bodyPr/>
          <a:lstStyle/>
          <a:p>
            <a:r>
              <a:rPr lang="en-US" dirty="0"/>
              <a:t>Problem: avaiTL check is not always in CCLM</a:t>
            </a:r>
          </a:p>
        </p:txBody>
      </p:sp>
      <p:sp>
        <p:nvSpPr>
          <p:cNvPr id="6" name="Content Placeholder 5">
            <a:extLst>
              <a:ext uri="{FF2B5EF4-FFF2-40B4-BE49-F238E27FC236}">
                <a16:creationId xmlns:a16="http://schemas.microsoft.com/office/drawing/2014/main" id="{C1C9D128-669E-4330-AE60-22944712911F}"/>
              </a:ext>
            </a:extLst>
          </p:cNvPr>
          <p:cNvSpPr>
            <a:spLocks noGrp="1"/>
          </p:cNvSpPr>
          <p:nvPr>
            <p:ph sz="quarter" idx="12"/>
          </p:nvPr>
        </p:nvSpPr>
        <p:spPr>
          <a:xfrm>
            <a:off x="475488" y="1709928"/>
            <a:ext cx="11868912" cy="4636008"/>
          </a:xfrm>
        </p:spPr>
        <p:txBody>
          <a:bodyPr/>
          <a:lstStyle/>
          <a:p>
            <a:r>
              <a:rPr lang="en-US" sz="2400" dirty="0"/>
              <a:t>Current spec and VTM: </a:t>
            </a:r>
            <a:r>
              <a:rPr lang="en-US" sz="2400" i="1" dirty="0"/>
              <a:t>avaiTL = avaiT &amp;&amp; avaiL</a:t>
            </a:r>
          </a:p>
          <a:p>
            <a:r>
              <a:rPr lang="en-US" sz="2400" dirty="0"/>
              <a:t>However, in raster slice scan mode, </a:t>
            </a:r>
            <a:r>
              <a:rPr lang="en-US" sz="2400" i="1" dirty="0"/>
              <a:t>avaiT</a:t>
            </a:r>
            <a:r>
              <a:rPr lang="en-US" sz="2400" dirty="0"/>
              <a:t> and </a:t>
            </a:r>
            <a:r>
              <a:rPr lang="en-US" sz="2400" i="1" dirty="0"/>
              <a:t>avaiL</a:t>
            </a:r>
            <a:r>
              <a:rPr lang="en-US" sz="2400" dirty="0"/>
              <a:t> are true but </a:t>
            </a:r>
            <a:r>
              <a:rPr lang="en-US" sz="2400" i="1" dirty="0"/>
              <a:t>avaiTL</a:t>
            </a:r>
            <a:r>
              <a:rPr lang="en-US" sz="2400" dirty="0"/>
              <a:t> may be false</a:t>
            </a:r>
          </a:p>
        </p:txBody>
      </p:sp>
      <p:sp>
        <p:nvSpPr>
          <p:cNvPr id="4" name="Footer Placeholder 3">
            <a:extLst>
              <a:ext uri="{FF2B5EF4-FFF2-40B4-BE49-F238E27FC236}">
                <a16:creationId xmlns:a16="http://schemas.microsoft.com/office/drawing/2014/main" id="{B1C23E10-82AD-486B-8AC7-EB4458308AEF}"/>
              </a:ext>
            </a:extLst>
          </p:cNvPr>
          <p:cNvSpPr>
            <a:spLocks noGrp="1"/>
          </p:cNvSpPr>
          <p:nvPr>
            <p:ph type="ftr" sz="quarter" idx="3"/>
          </p:nvPr>
        </p:nvSpPr>
        <p:spPr/>
        <p:txBody>
          <a:bodyPr/>
          <a:lstStyle/>
          <a:p>
            <a:endParaRPr lang="en-US" dirty="0"/>
          </a:p>
        </p:txBody>
      </p:sp>
      <p:graphicFrame>
        <p:nvGraphicFramePr>
          <p:cNvPr id="3" name="Table 4">
            <a:extLst>
              <a:ext uri="{FF2B5EF4-FFF2-40B4-BE49-F238E27FC236}">
                <a16:creationId xmlns:a16="http://schemas.microsoft.com/office/drawing/2014/main" id="{F46D7C55-A13A-43B3-A594-1FF30902BA25}"/>
              </a:ext>
            </a:extLst>
          </p:cNvPr>
          <p:cNvGraphicFramePr>
            <a:graphicFrameLocks noGrp="1"/>
          </p:cNvGraphicFramePr>
          <p:nvPr>
            <p:extLst>
              <p:ext uri="{D42A27DB-BD31-4B8C-83A1-F6EECF244321}">
                <p14:modId xmlns:p14="http://schemas.microsoft.com/office/powerpoint/2010/main" val="537205840"/>
              </p:ext>
            </p:extLst>
          </p:nvPr>
        </p:nvGraphicFramePr>
        <p:xfrm>
          <a:off x="1562470" y="3063371"/>
          <a:ext cx="3737502" cy="2225040"/>
        </p:xfrm>
        <a:graphic>
          <a:graphicData uri="http://schemas.openxmlformats.org/drawingml/2006/table">
            <a:tbl>
              <a:tblPr firstRow="1" bandRow="1">
                <a:tableStyleId>{5940675A-B579-460E-94D1-54222C63F5DA}</a:tableStyleId>
              </a:tblPr>
              <a:tblGrid>
                <a:gridCol w="415278">
                  <a:extLst>
                    <a:ext uri="{9D8B030D-6E8A-4147-A177-3AD203B41FA5}">
                      <a16:colId xmlns:a16="http://schemas.microsoft.com/office/drawing/2014/main" val="4215070419"/>
                    </a:ext>
                  </a:extLst>
                </a:gridCol>
                <a:gridCol w="415278">
                  <a:extLst>
                    <a:ext uri="{9D8B030D-6E8A-4147-A177-3AD203B41FA5}">
                      <a16:colId xmlns:a16="http://schemas.microsoft.com/office/drawing/2014/main" val="2547759981"/>
                    </a:ext>
                  </a:extLst>
                </a:gridCol>
                <a:gridCol w="415278">
                  <a:extLst>
                    <a:ext uri="{9D8B030D-6E8A-4147-A177-3AD203B41FA5}">
                      <a16:colId xmlns:a16="http://schemas.microsoft.com/office/drawing/2014/main" val="1605076685"/>
                    </a:ext>
                  </a:extLst>
                </a:gridCol>
                <a:gridCol w="415278">
                  <a:extLst>
                    <a:ext uri="{9D8B030D-6E8A-4147-A177-3AD203B41FA5}">
                      <a16:colId xmlns:a16="http://schemas.microsoft.com/office/drawing/2014/main" val="4289652112"/>
                    </a:ext>
                  </a:extLst>
                </a:gridCol>
                <a:gridCol w="415278">
                  <a:extLst>
                    <a:ext uri="{9D8B030D-6E8A-4147-A177-3AD203B41FA5}">
                      <a16:colId xmlns:a16="http://schemas.microsoft.com/office/drawing/2014/main" val="2365378541"/>
                    </a:ext>
                  </a:extLst>
                </a:gridCol>
                <a:gridCol w="415278">
                  <a:extLst>
                    <a:ext uri="{9D8B030D-6E8A-4147-A177-3AD203B41FA5}">
                      <a16:colId xmlns:a16="http://schemas.microsoft.com/office/drawing/2014/main" val="693035681"/>
                    </a:ext>
                  </a:extLst>
                </a:gridCol>
                <a:gridCol w="415278">
                  <a:extLst>
                    <a:ext uri="{9D8B030D-6E8A-4147-A177-3AD203B41FA5}">
                      <a16:colId xmlns:a16="http://schemas.microsoft.com/office/drawing/2014/main" val="2842037445"/>
                    </a:ext>
                  </a:extLst>
                </a:gridCol>
                <a:gridCol w="415278">
                  <a:extLst>
                    <a:ext uri="{9D8B030D-6E8A-4147-A177-3AD203B41FA5}">
                      <a16:colId xmlns:a16="http://schemas.microsoft.com/office/drawing/2014/main" val="1085195380"/>
                    </a:ext>
                  </a:extLst>
                </a:gridCol>
                <a:gridCol w="415278">
                  <a:extLst>
                    <a:ext uri="{9D8B030D-6E8A-4147-A177-3AD203B41FA5}">
                      <a16:colId xmlns:a16="http://schemas.microsoft.com/office/drawing/2014/main" val="2343720903"/>
                    </a:ext>
                  </a:extLst>
                </a:gridCol>
              </a:tblGrid>
              <a:tr h="370840">
                <a:tc>
                  <a:txBody>
                    <a:bodyPr/>
                    <a:lstStyle/>
                    <a:p>
                      <a:endParaRPr lang="en-US" dirty="0"/>
                    </a:p>
                  </a:txBody>
                  <a:tcPr>
                    <a:lnL w="28575" cap="flat" cmpd="sng" algn="ctr">
                      <a:solidFill>
                        <a:schemeClr val="tx1"/>
                      </a:solidFill>
                      <a:prstDash val="solid"/>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a:p>
                  </a:txBody>
                  <a:tcPr>
                    <a:lnL w="12700" cap="flat" cmpd="sng" algn="ctr">
                      <a:solidFill>
                        <a:schemeClr val="tx1"/>
                      </a:solidFill>
                      <a:prstDash val="dash"/>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2870532201"/>
                  </a:ext>
                </a:extLst>
              </a:tr>
              <a:tr h="370840">
                <a:tc>
                  <a:txBody>
                    <a:bodyPr/>
                    <a:lstStyle/>
                    <a:p>
                      <a:endParaRPr lang="en-US"/>
                    </a:p>
                  </a:txBody>
                  <a:tcPr>
                    <a:lnL w="28575" cap="flat" cmpd="sng" algn="ctr">
                      <a:solidFill>
                        <a:schemeClr val="tx1"/>
                      </a:solidFill>
                      <a:prstDash val="solid"/>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3251215535"/>
                  </a:ext>
                </a:extLst>
              </a:tr>
              <a:tr h="370840">
                <a:tc>
                  <a:txBody>
                    <a:bodyPr/>
                    <a:lstStyle/>
                    <a:p>
                      <a:endParaRPr lang="en-US" dirty="0"/>
                    </a:p>
                  </a:txBody>
                  <a:tcPr>
                    <a:lnL w="28575" cap="flat" cmpd="sng" algn="ctr">
                      <a:solidFill>
                        <a:schemeClr val="tx1"/>
                      </a:solidFill>
                      <a:prstDash val="solid"/>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accent2">
                        <a:lumMod val="60000"/>
                        <a:lumOff val="40000"/>
                      </a:schemeClr>
                    </a:solidFill>
                  </a:tcPr>
                </a:tc>
                <a:tc>
                  <a:txBody>
                    <a:bodyPr/>
                    <a:lstStyle/>
                    <a:p>
                      <a:endParaRPr lang="en-US"/>
                    </a:p>
                  </a:txBody>
                  <a:tcPr>
                    <a:lnL w="28575" cap="flat" cmpd="sng" algn="ctr">
                      <a:solidFill>
                        <a:schemeClr val="tx1"/>
                      </a:solidFill>
                      <a:prstDash val="solid"/>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4055489670"/>
                  </a:ext>
                </a:extLst>
              </a:tr>
              <a:tr h="370840">
                <a:tc>
                  <a:txBody>
                    <a:bodyPr/>
                    <a:lstStyle/>
                    <a:p>
                      <a:endParaRPr lang="en-US"/>
                    </a:p>
                  </a:txBody>
                  <a:tcPr>
                    <a:lnL w="28575" cap="flat" cmpd="sng" algn="ctr">
                      <a:solidFill>
                        <a:schemeClr val="tx1"/>
                      </a:solidFill>
                      <a:prstDash val="solid"/>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dirty="0"/>
                    </a:p>
                  </a:txBody>
                  <a:tcPr>
                    <a:lnL w="12700" cap="flat" cmpd="sng" algn="ctr">
                      <a:solidFill>
                        <a:schemeClr val="tx1"/>
                      </a:solidFill>
                      <a:prstDash val="dash"/>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dirty="0"/>
                    </a:p>
                  </a:txBody>
                  <a:tcPr>
                    <a:lnL w="28575" cap="flat" cmpd="sng" algn="ctr">
                      <a:solidFill>
                        <a:schemeClr val="tx1"/>
                      </a:solidFill>
                      <a:prstDash val="solid"/>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1937192125"/>
                  </a:ext>
                </a:extLst>
              </a:tr>
              <a:tr h="370840">
                <a:tc>
                  <a:txBody>
                    <a:bodyPr/>
                    <a:lstStyle/>
                    <a:p>
                      <a:endParaRPr lang="en-US"/>
                    </a:p>
                  </a:txBody>
                  <a:tcPr>
                    <a:lnL w="28575" cap="flat" cmpd="sng" algn="ctr">
                      <a:solidFill>
                        <a:schemeClr val="tx1"/>
                      </a:solidFill>
                      <a:prstDash val="solid"/>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dirty="0"/>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614838559"/>
                  </a:ext>
                </a:extLst>
              </a:tr>
              <a:tr h="370840">
                <a:tc>
                  <a:txBody>
                    <a:bodyPr/>
                    <a:lstStyle/>
                    <a:p>
                      <a:endParaRPr lang="en-US"/>
                    </a:p>
                  </a:txBody>
                  <a:tcPr>
                    <a:lnL w="28575" cap="flat" cmpd="sng" algn="ctr">
                      <a:solidFill>
                        <a:schemeClr val="tx1"/>
                      </a:solidFill>
                      <a:prstDash val="solid"/>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dash"/>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dash"/>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0461538"/>
                  </a:ext>
                </a:extLst>
              </a:tr>
            </a:tbl>
          </a:graphicData>
        </a:graphic>
      </p:graphicFrame>
      <p:sp>
        <p:nvSpPr>
          <p:cNvPr id="8" name="Rectangle 7">
            <a:extLst>
              <a:ext uri="{FF2B5EF4-FFF2-40B4-BE49-F238E27FC236}">
                <a16:creationId xmlns:a16="http://schemas.microsoft.com/office/drawing/2014/main" id="{9194E702-D394-400D-80E8-96F475AFC735}"/>
              </a:ext>
            </a:extLst>
          </p:cNvPr>
          <p:cNvSpPr/>
          <p:nvPr/>
        </p:nvSpPr>
        <p:spPr>
          <a:xfrm>
            <a:off x="3142034" y="4460349"/>
            <a:ext cx="77822" cy="778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cxnSp>
        <p:nvCxnSpPr>
          <p:cNvPr id="13" name="Straight Arrow Connector 12">
            <a:extLst>
              <a:ext uri="{FF2B5EF4-FFF2-40B4-BE49-F238E27FC236}">
                <a16:creationId xmlns:a16="http://schemas.microsoft.com/office/drawing/2014/main" id="{D0DF7FA3-D309-4E47-94D5-67FAB9ED1A4C}"/>
              </a:ext>
            </a:extLst>
          </p:cNvPr>
          <p:cNvCxnSpPr>
            <a:cxnSpLocks/>
          </p:cNvCxnSpPr>
          <p:nvPr/>
        </p:nvCxnSpPr>
        <p:spPr>
          <a:xfrm flipH="1">
            <a:off x="4610910" y="3429000"/>
            <a:ext cx="1653703" cy="364787"/>
          </a:xfrm>
          <a:prstGeom prst="straightConnector1">
            <a:avLst/>
          </a:prstGeom>
          <a:ln>
            <a:headEnd w="lg" len="lg"/>
            <a:tailEnd type="triangle"/>
          </a:ln>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3117389D-036A-470E-9BD1-A2DBE5BEACB7}"/>
              </a:ext>
            </a:extLst>
          </p:cNvPr>
          <p:cNvSpPr txBox="1"/>
          <p:nvPr/>
        </p:nvSpPr>
        <p:spPr>
          <a:xfrm>
            <a:off x="6167027" y="3192817"/>
            <a:ext cx="1450005"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Slice border</a:t>
            </a:r>
          </a:p>
        </p:txBody>
      </p:sp>
      <p:cxnSp>
        <p:nvCxnSpPr>
          <p:cNvPr id="17" name="Straight Arrow Connector 16">
            <a:extLst>
              <a:ext uri="{FF2B5EF4-FFF2-40B4-BE49-F238E27FC236}">
                <a16:creationId xmlns:a16="http://schemas.microsoft.com/office/drawing/2014/main" id="{FF02DD90-228D-4275-94DA-06A979085283}"/>
              </a:ext>
            </a:extLst>
          </p:cNvPr>
          <p:cNvCxnSpPr>
            <a:cxnSpLocks/>
          </p:cNvCxnSpPr>
          <p:nvPr/>
        </p:nvCxnSpPr>
        <p:spPr>
          <a:xfrm flipH="1">
            <a:off x="4455268" y="4048959"/>
            <a:ext cx="1738319" cy="411390"/>
          </a:xfrm>
          <a:prstGeom prst="straightConnector1">
            <a:avLst/>
          </a:prstGeom>
          <a:ln>
            <a:headEnd w="lg" len="lg"/>
            <a:tailEnd type="triangle"/>
          </a:ln>
        </p:spPr>
        <p:style>
          <a:lnRef idx="1">
            <a:schemeClr val="dk1"/>
          </a:lnRef>
          <a:fillRef idx="0">
            <a:schemeClr val="dk1"/>
          </a:fillRef>
          <a:effectRef idx="0">
            <a:schemeClr val="dk1"/>
          </a:effectRef>
          <a:fontRef idx="minor">
            <a:schemeClr val="tx1"/>
          </a:fontRef>
        </p:style>
      </p:cxnSp>
      <p:sp>
        <p:nvSpPr>
          <p:cNvPr id="18" name="TextBox 17">
            <a:extLst>
              <a:ext uri="{FF2B5EF4-FFF2-40B4-BE49-F238E27FC236}">
                <a16:creationId xmlns:a16="http://schemas.microsoft.com/office/drawing/2014/main" id="{037B99C5-5D23-4811-83C5-93459B4E4B7D}"/>
              </a:ext>
            </a:extLst>
          </p:cNvPr>
          <p:cNvSpPr txBox="1"/>
          <p:nvPr/>
        </p:nvSpPr>
        <p:spPr>
          <a:xfrm>
            <a:off x="6096000" y="3812776"/>
            <a:ext cx="1450005"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CTU border</a:t>
            </a:r>
          </a:p>
        </p:txBody>
      </p:sp>
      <p:sp>
        <p:nvSpPr>
          <p:cNvPr id="20" name="Rectangle 19">
            <a:extLst>
              <a:ext uri="{FF2B5EF4-FFF2-40B4-BE49-F238E27FC236}">
                <a16:creationId xmlns:a16="http://schemas.microsoft.com/office/drawing/2014/main" id="{63FD6BDF-1885-4E6E-AA7B-DC76478AE50E}"/>
              </a:ext>
            </a:extLst>
          </p:cNvPr>
          <p:cNvSpPr/>
          <p:nvPr/>
        </p:nvSpPr>
        <p:spPr>
          <a:xfrm>
            <a:off x="3211530" y="4540005"/>
            <a:ext cx="77822" cy="7782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 name="TextBox 20">
            <a:extLst>
              <a:ext uri="{FF2B5EF4-FFF2-40B4-BE49-F238E27FC236}">
                <a16:creationId xmlns:a16="http://schemas.microsoft.com/office/drawing/2014/main" id="{487E72B4-8167-4907-89B3-0C2D8F6BEBE6}"/>
              </a:ext>
            </a:extLst>
          </p:cNvPr>
          <p:cNvSpPr txBox="1"/>
          <p:nvPr/>
        </p:nvSpPr>
        <p:spPr>
          <a:xfrm>
            <a:off x="1401987" y="5398597"/>
            <a:ext cx="7965533"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The top and left of the current point   are available, but the top-left point   is unavailable</a:t>
            </a:r>
          </a:p>
        </p:txBody>
      </p:sp>
      <p:sp>
        <p:nvSpPr>
          <p:cNvPr id="22" name="Rectangle 21">
            <a:extLst>
              <a:ext uri="{FF2B5EF4-FFF2-40B4-BE49-F238E27FC236}">
                <a16:creationId xmlns:a16="http://schemas.microsoft.com/office/drawing/2014/main" id="{1867B6FE-DE06-4690-A2A9-9DF9ACEE3274}"/>
              </a:ext>
            </a:extLst>
          </p:cNvPr>
          <p:cNvSpPr/>
          <p:nvPr/>
        </p:nvSpPr>
        <p:spPr>
          <a:xfrm>
            <a:off x="4735530" y="5566165"/>
            <a:ext cx="77822" cy="7782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3" name="Rectangle 22">
            <a:extLst>
              <a:ext uri="{FF2B5EF4-FFF2-40B4-BE49-F238E27FC236}">
                <a16:creationId xmlns:a16="http://schemas.microsoft.com/office/drawing/2014/main" id="{6E990275-04B1-4899-8230-6C91B81AB471}"/>
              </a:ext>
            </a:extLst>
          </p:cNvPr>
          <p:cNvSpPr/>
          <p:nvPr/>
        </p:nvSpPr>
        <p:spPr>
          <a:xfrm>
            <a:off x="7957874" y="5566164"/>
            <a:ext cx="77822" cy="778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1280629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87924-0299-4564-8678-75E56D5A3628}"/>
              </a:ext>
            </a:extLst>
          </p:cNvPr>
          <p:cNvSpPr>
            <a:spLocks noGrp="1"/>
          </p:cNvSpPr>
          <p:nvPr>
            <p:ph type="title"/>
          </p:nvPr>
        </p:nvSpPr>
        <p:spPr>
          <a:xfrm>
            <a:off x="472173" y="575576"/>
            <a:ext cx="11719827" cy="429028"/>
          </a:xfrm>
        </p:spPr>
        <p:txBody>
          <a:bodyPr/>
          <a:lstStyle/>
          <a:p>
            <a:r>
              <a:rPr lang="en-US" dirty="0"/>
              <a:t>Proposed fix: Not use the top-left samples in down-sampling </a:t>
            </a:r>
          </a:p>
        </p:txBody>
      </p:sp>
      <p:sp>
        <p:nvSpPr>
          <p:cNvPr id="4" name="Footer Placeholder 3">
            <a:extLst>
              <a:ext uri="{FF2B5EF4-FFF2-40B4-BE49-F238E27FC236}">
                <a16:creationId xmlns:a16="http://schemas.microsoft.com/office/drawing/2014/main" id="{B1C23E10-82AD-486B-8AC7-EB4458308AEF}"/>
              </a:ext>
            </a:extLst>
          </p:cNvPr>
          <p:cNvSpPr>
            <a:spLocks noGrp="1"/>
          </p:cNvSpPr>
          <p:nvPr>
            <p:ph type="ftr" sz="quarter" idx="3"/>
          </p:nvPr>
        </p:nvSpPr>
        <p:spPr/>
        <p:txBody>
          <a:bodyPr/>
          <a:lstStyle/>
          <a:p>
            <a:endParaRPr lang="en-US" dirty="0"/>
          </a:p>
        </p:txBody>
      </p:sp>
      <p:graphicFrame>
        <p:nvGraphicFramePr>
          <p:cNvPr id="5" name="Table 6">
            <a:extLst>
              <a:ext uri="{FF2B5EF4-FFF2-40B4-BE49-F238E27FC236}">
                <a16:creationId xmlns:a16="http://schemas.microsoft.com/office/drawing/2014/main" id="{6C07F7DB-40C8-458B-B32B-C18DF9319BD4}"/>
              </a:ext>
            </a:extLst>
          </p:cNvPr>
          <p:cNvGraphicFramePr>
            <a:graphicFrameLocks noGrp="1"/>
          </p:cNvGraphicFramePr>
          <p:nvPr>
            <p:extLst>
              <p:ext uri="{D42A27DB-BD31-4B8C-83A1-F6EECF244321}">
                <p14:modId xmlns:p14="http://schemas.microsoft.com/office/powerpoint/2010/main" val="1020398660"/>
              </p:ext>
            </p:extLst>
          </p:nvPr>
        </p:nvGraphicFramePr>
        <p:xfrm>
          <a:off x="345440" y="1445959"/>
          <a:ext cx="11719827" cy="5312906"/>
        </p:xfrm>
        <a:graphic>
          <a:graphicData uri="http://schemas.openxmlformats.org/drawingml/2006/table">
            <a:tbl>
              <a:tblPr firstRow="1" bandRow="1">
                <a:tableStyleId>{5940675A-B579-460E-94D1-54222C63F5DA}</a:tableStyleId>
              </a:tblPr>
              <a:tblGrid>
                <a:gridCol w="11719827">
                  <a:extLst>
                    <a:ext uri="{9D8B030D-6E8A-4147-A177-3AD203B41FA5}">
                      <a16:colId xmlns:a16="http://schemas.microsoft.com/office/drawing/2014/main" val="580999303"/>
                    </a:ext>
                  </a:extLst>
                </a:gridCol>
              </a:tblGrid>
              <a:tr h="5312906">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900430" algn="l"/>
                          <a:tab pos="1143000" algn="l"/>
                          <a:tab pos="1371600" algn="l"/>
                          <a:tab pos="1600200" algn="l"/>
                          <a:tab pos="1828800" algn="l"/>
                          <a:tab pos="1890395" algn="l"/>
                          <a:tab pos="2057400" algn="l"/>
                          <a:tab pos="2286000" algn="l"/>
                          <a:tab pos="2514600" algn="l"/>
                          <a:tab pos="2743200" algn="l"/>
                        </a:tabLst>
                      </a:pPr>
                      <a:r>
                        <a:rPr lang="en-CA" sz="1400" dirty="0">
                          <a:effectLst/>
                          <a:latin typeface="Times New Roman" panose="02020603050405020304" pitchFamily="18" charset="0"/>
                          <a:ea typeface="SimSun" panose="02010600030101010101" pitchFamily="2" charset="-122"/>
                        </a:rPr>
                        <a:t>The variables </a:t>
                      </a:r>
                      <a:r>
                        <a:rPr lang="en-CA" sz="1400" dirty="0" err="1">
                          <a:effectLst/>
                          <a:latin typeface="Times New Roman" panose="02020603050405020304" pitchFamily="18" charset="0"/>
                          <a:ea typeface="SimSun" panose="02010600030101010101" pitchFamily="2" charset="-122"/>
                        </a:rPr>
                        <a:t>availL</a:t>
                      </a:r>
                      <a:r>
                        <a:rPr lang="en-CA" sz="1400" dirty="0">
                          <a:effectLst/>
                          <a:latin typeface="Times New Roman" panose="02020603050405020304" pitchFamily="18" charset="0"/>
                          <a:ea typeface="SimSun" panose="02010600030101010101" pitchFamily="2" charset="-122"/>
                        </a:rPr>
                        <a:t> </a:t>
                      </a:r>
                      <a:r>
                        <a:rPr lang="en-CA" sz="1400" dirty="0">
                          <a:effectLst/>
                          <a:highlight>
                            <a:srgbClr val="00FF00"/>
                          </a:highlight>
                          <a:latin typeface="Times New Roman" panose="02020603050405020304" pitchFamily="18" charset="0"/>
                          <a:ea typeface="SimSun" panose="02010600030101010101" pitchFamily="2" charset="-122"/>
                        </a:rPr>
                        <a:t>and</a:t>
                      </a:r>
                      <a:r>
                        <a:rPr lang="en-CA" sz="1400" strike="sngStrike" dirty="0">
                          <a:solidFill>
                            <a:srgbClr val="FF0000"/>
                          </a:solidFill>
                          <a:effectLst/>
                          <a:latin typeface="Times New Roman" panose="02020603050405020304" pitchFamily="18" charset="0"/>
                          <a:ea typeface="SimSun" panose="02010600030101010101" pitchFamily="2" charset="-122"/>
                        </a:rPr>
                        <a:t>,</a:t>
                      </a:r>
                      <a:r>
                        <a:rPr lang="en-CA" sz="1400" dirty="0">
                          <a:effectLst/>
                          <a:latin typeface="Times New Roman" panose="02020603050405020304" pitchFamily="18" charset="0"/>
                          <a:ea typeface="SimSun" panose="02010600030101010101" pitchFamily="2" charset="-122"/>
                        </a:rPr>
                        <a:t> </a:t>
                      </a:r>
                      <a:r>
                        <a:rPr lang="en-CA" sz="1400" dirty="0" err="1">
                          <a:effectLst/>
                          <a:latin typeface="Times New Roman" panose="02020603050405020304" pitchFamily="18" charset="0"/>
                          <a:ea typeface="SimSun" panose="02010600030101010101" pitchFamily="2" charset="-122"/>
                        </a:rPr>
                        <a:t>availT</a:t>
                      </a:r>
                      <a:r>
                        <a:rPr lang="en-CA" sz="1400" strike="sngStrike" dirty="0">
                          <a:solidFill>
                            <a:srgbClr val="FF0000"/>
                          </a:solidFill>
                          <a:effectLst/>
                          <a:latin typeface="Times New Roman" panose="02020603050405020304" pitchFamily="18" charset="0"/>
                          <a:ea typeface="SimSun" panose="02010600030101010101" pitchFamily="2" charset="-122"/>
                        </a:rPr>
                        <a:t> and </a:t>
                      </a:r>
                      <a:r>
                        <a:rPr lang="en-CA" sz="1400" strike="sngStrike" dirty="0" err="1">
                          <a:solidFill>
                            <a:srgbClr val="FF0000"/>
                          </a:solidFill>
                          <a:effectLst/>
                          <a:latin typeface="Times New Roman" panose="02020603050405020304" pitchFamily="18" charset="0"/>
                          <a:ea typeface="SimSun" panose="02010600030101010101" pitchFamily="2" charset="-122"/>
                        </a:rPr>
                        <a:t>availTL</a:t>
                      </a:r>
                      <a:r>
                        <a:rPr lang="en-CA" sz="1400" dirty="0">
                          <a:effectLst/>
                          <a:latin typeface="Times New Roman" panose="02020603050405020304" pitchFamily="18" charset="0"/>
                          <a:ea typeface="SimSun" panose="02010600030101010101" pitchFamily="2" charset="-122"/>
                        </a:rPr>
                        <a:t> are derived as follows:</a:t>
                      </a:r>
                      <a:endParaRPr lang="en-US" sz="1400" dirty="0">
                        <a:effectLst/>
                        <a:latin typeface="Times New Roman" panose="02020603050405020304" pitchFamily="18" charset="0"/>
                        <a:ea typeface="SimSun" panose="02010600030101010101" pitchFamily="2" charset="-122"/>
                      </a:endParaRPr>
                    </a:p>
                    <a:p>
                      <a:pPr marL="342900" marR="0" lvl="0" indent="-342900" algn="just"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254000" algn="l"/>
                          <a:tab pos="450215" algn="l"/>
                          <a:tab pos="685800" algn="l"/>
                          <a:tab pos="914400" algn="l"/>
                          <a:tab pos="1080135" algn="l"/>
                        </a:tabLst>
                      </a:pPr>
                      <a:r>
                        <a:rPr lang="en-CA" sz="1400" dirty="0">
                          <a:effectLst/>
                          <a:latin typeface="Times New Roman" panose="02020603050405020304" pitchFamily="18" charset="0"/>
                          <a:ea typeface="Times New Roman" panose="02020603050405020304" pitchFamily="18" charset="0"/>
                        </a:rPr>
                        <a:t>The derivation process for neighbouring block availability as specified in clause 6.4.4 is invoked with the current luma location ( xCurr, yCurr ) set equal to ( xTbY, yTbY ), the neighbouring luma location ( xTbY − 1, yTbY ), </a:t>
                      </a:r>
                      <a:r>
                        <a:rPr lang="en-CA" sz="1400" dirty="0" err="1">
                          <a:effectLst/>
                          <a:latin typeface="Times New Roman" panose="02020603050405020304" pitchFamily="18" charset="0"/>
                          <a:ea typeface="Times New Roman" panose="02020603050405020304" pitchFamily="18" charset="0"/>
                        </a:rPr>
                        <a:t>checkPredModeY</a:t>
                      </a:r>
                      <a:r>
                        <a:rPr lang="en-CA" sz="1400" dirty="0">
                          <a:effectLst/>
                          <a:latin typeface="Times New Roman" panose="02020603050405020304" pitchFamily="18" charset="0"/>
                          <a:ea typeface="Times New Roman" panose="02020603050405020304" pitchFamily="18" charset="0"/>
                        </a:rPr>
                        <a:t> set equal to FALSE, and cIdx as inputs, and the output is assigned to </a:t>
                      </a:r>
                      <a:r>
                        <a:rPr lang="en-CA" sz="1400" dirty="0" err="1">
                          <a:effectLst/>
                          <a:latin typeface="Times New Roman" panose="02020603050405020304" pitchFamily="18" charset="0"/>
                          <a:ea typeface="Times New Roman" panose="02020603050405020304" pitchFamily="18" charset="0"/>
                        </a:rPr>
                        <a:t>availL</a:t>
                      </a:r>
                      <a:r>
                        <a:rPr lang="en-CA" sz="1400" dirty="0">
                          <a:effectLst/>
                          <a:latin typeface="Times New Roman" panose="02020603050405020304" pitchFamily="18" charset="0"/>
                          <a:ea typeface="Times New Roman" panose="02020603050405020304" pitchFamily="18" charset="0"/>
                        </a:rPr>
                        <a:t>.</a:t>
                      </a:r>
                      <a:endParaRPr lang="en-US" sz="1400" dirty="0">
                        <a:effectLst/>
                        <a:latin typeface="Times New Roman" panose="02020603050405020304" pitchFamily="18" charset="0"/>
                        <a:ea typeface="Times New Roman" panose="02020603050405020304" pitchFamily="18" charset="0"/>
                      </a:endParaRPr>
                    </a:p>
                    <a:p>
                      <a:pPr marL="342900" marR="0" lvl="0" indent="-342900" algn="just"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254000" algn="l"/>
                          <a:tab pos="450215" algn="l"/>
                          <a:tab pos="685800" algn="l"/>
                          <a:tab pos="914400" algn="l"/>
                          <a:tab pos="1080135" algn="l"/>
                        </a:tabLst>
                      </a:pPr>
                      <a:r>
                        <a:rPr lang="en-CA" sz="1400" dirty="0">
                          <a:effectLst/>
                          <a:latin typeface="Times New Roman" panose="02020603050405020304" pitchFamily="18" charset="0"/>
                          <a:ea typeface="Times New Roman" panose="02020603050405020304" pitchFamily="18" charset="0"/>
                        </a:rPr>
                        <a:t>The derivation process for neighbouring block availability as specified in clause 6.4.4 is invoked with the current luma location ( xCurr, yCurr ) set equal to ( xTbY, yTbY ), the neighbouring luma location ( xTbY, yTbY − 1 ), </a:t>
                      </a:r>
                      <a:r>
                        <a:rPr lang="en-CA" sz="1400" dirty="0" err="1">
                          <a:effectLst/>
                          <a:latin typeface="Times New Roman" panose="02020603050405020304" pitchFamily="18" charset="0"/>
                          <a:ea typeface="Times New Roman" panose="02020603050405020304" pitchFamily="18" charset="0"/>
                        </a:rPr>
                        <a:t>checkPredModeY</a:t>
                      </a:r>
                      <a:r>
                        <a:rPr lang="en-CA" sz="1400" dirty="0">
                          <a:effectLst/>
                          <a:latin typeface="Times New Roman" panose="02020603050405020304" pitchFamily="18" charset="0"/>
                          <a:ea typeface="Times New Roman" panose="02020603050405020304" pitchFamily="18" charset="0"/>
                        </a:rPr>
                        <a:t> set equal to FALSE, and cIdx as inputs, and the output is assigned to </a:t>
                      </a:r>
                      <a:r>
                        <a:rPr lang="en-CA" sz="1400" dirty="0" err="1">
                          <a:effectLst/>
                          <a:latin typeface="Times New Roman" panose="02020603050405020304" pitchFamily="18" charset="0"/>
                          <a:ea typeface="Times New Roman" panose="02020603050405020304" pitchFamily="18" charset="0"/>
                        </a:rPr>
                        <a:t>availT</a:t>
                      </a:r>
                      <a:r>
                        <a:rPr lang="en-CA" sz="1400" dirty="0">
                          <a:effectLst/>
                          <a:latin typeface="Times New Roman" panose="02020603050405020304" pitchFamily="18" charset="0"/>
                          <a:ea typeface="Times New Roman" panose="02020603050405020304" pitchFamily="18" charset="0"/>
                        </a:rPr>
                        <a:t>.</a:t>
                      </a:r>
                      <a:endParaRPr lang="en-US" sz="1400" dirty="0">
                        <a:effectLst/>
                        <a:latin typeface="Times New Roman" panose="02020603050405020304" pitchFamily="18" charset="0"/>
                        <a:ea typeface="Times New Roman" panose="02020603050405020304" pitchFamily="18" charset="0"/>
                      </a:endParaRPr>
                    </a:p>
                    <a:p>
                      <a:pPr marL="342900" marR="0" lvl="0" indent="-342900" algn="just"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254000" algn="l"/>
                          <a:tab pos="450215" algn="l"/>
                          <a:tab pos="685800" algn="l"/>
                          <a:tab pos="914400" algn="l"/>
                          <a:tab pos="1080135" algn="l"/>
                        </a:tabLst>
                      </a:pPr>
                      <a:r>
                        <a:rPr lang="en-CA" sz="1400" strike="sngStrike" dirty="0">
                          <a:solidFill>
                            <a:srgbClr val="FF0000"/>
                          </a:solidFill>
                          <a:effectLst/>
                          <a:latin typeface="Times New Roman" panose="02020603050405020304" pitchFamily="18" charset="0"/>
                          <a:ea typeface="Times New Roman" panose="02020603050405020304" pitchFamily="18" charset="0"/>
                        </a:rPr>
                        <a:t>The variable </a:t>
                      </a:r>
                      <a:r>
                        <a:rPr lang="en-CA" sz="1400" strike="sngStrike" dirty="0" err="1">
                          <a:solidFill>
                            <a:srgbClr val="FF0000"/>
                          </a:solidFill>
                          <a:effectLst/>
                          <a:latin typeface="Times New Roman" panose="02020603050405020304" pitchFamily="18" charset="0"/>
                          <a:ea typeface="Times New Roman" panose="02020603050405020304" pitchFamily="18" charset="0"/>
                        </a:rPr>
                        <a:t>availTL</a:t>
                      </a:r>
                      <a:r>
                        <a:rPr lang="en-CA" sz="1400" strike="sngStrike" dirty="0">
                          <a:solidFill>
                            <a:srgbClr val="FF0000"/>
                          </a:solidFill>
                          <a:effectLst/>
                          <a:latin typeface="Times New Roman" panose="02020603050405020304" pitchFamily="18" charset="0"/>
                          <a:ea typeface="Times New Roman" panose="02020603050405020304" pitchFamily="18" charset="0"/>
                        </a:rPr>
                        <a:t> is derived as follows:</a:t>
                      </a:r>
                      <a:endParaRPr lang="en-US" sz="1400" dirty="0">
                        <a:effectLst/>
                        <a:latin typeface="Times New Roman" panose="02020603050405020304" pitchFamily="18" charset="0"/>
                        <a:ea typeface="Times New Roman" panose="02020603050405020304" pitchFamily="18" charset="0"/>
                      </a:endParaRPr>
                    </a:p>
                    <a:p>
                      <a:r>
                        <a:rPr lang="en-CA" sz="1400" strike="sngStrike" dirty="0">
                          <a:solidFill>
                            <a:srgbClr val="FF0000"/>
                          </a:solidFill>
                          <a:effectLst/>
                          <a:latin typeface="Times New Roman" panose="02020603050405020304" pitchFamily="18" charset="0"/>
                          <a:ea typeface="SimSun" panose="02010600030101010101" pitchFamily="2" charset="-122"/>
                        </a:rPr>
                        <a:t>                                  </a:t>
                      </a:r>
                      <a:r>
                        <a:rPr lang="en-CA" sz="1400" strike="sngStrike" dirty="0" err="1">
                          <a:solidFill>
                            <a:srgbClr val="FF0000"/>
                          </a:solidFill>
                          <a:effectLst/>
                          <a:latin typeface="Times New Roman" panose="02020603050405020304" pitchFamily="18" charset="0"/>
                          <a:ea typeface="SimSun" panose="02010600030101010101" pitchFamily="2" charset="-122"/>
                        </a:rPr>
                        <a:t>availTL</a:t>
                      </a:r>
                      <a:r>
                        <a:rPr lang="en-CA" sz="1400" strike="sngStrike" dirty="0">
                          <a:solidFill>
                            <a:srgbClr val="FF0000"/>
                          </a:solidFill>
                          <a:effectLst/>
                          <a:latin typeface="Times New Roman" panose="02020603050405020304" pitchFamily="18" charset="0"/>
                          <a:ea typeface="SimSun" panose="02010600030101010101" pitchFamily="2" charset="-122"/>
                        </a:rPr>
                        <a:t>  =  </a:t>
                      </a:r>
                      <a:r>
                        <a:rPr lang="en-CA" sz="1400" strike="sngStrike" dirty="0" err="1">
                          <a:solidFill>
                            <a:srgbClr val="FF0000"/>
                          </a:solidFill>
                          <a:effectLst/>
                          <a:latin typeface="Times New Roman" panose="02020603050405020304" pitchFamily="18" charset="0"/>
                          <a:ea typeface="SimSun" panose="02010600030101010101" pitchFamily="2" charset="-122"/>
                        </a:rPr>
                        <a:t>availL</a:t>
                      </a:r>
                      <a:r>
                        <a:rPr lang="en-CA" sz="1400" strike="sngStrike" dirty="0">
                          <a:solidFill>
                            <a:srgbClr val="FF0000"/>
                          </a:solidFill>
                          <a:effectLst/>
                          <a:latin typeface="Times New Roman" panose="02020603050405020304" pitchFamily="18" charset="0"/>
                          <a:ea typeface="SimSun" panose="02010600030101010101" pitchFamily="2" charset="-122"/>
                        </a:rPr>
                        <a:t>  &amp;&amp;  </a:t>
                      </a:r>
                      <a:r>
                        <a:rPr lang="en-CA" sz="1400" strike="sngStrike" dirty="0" err="1">
                          <a:solidFill>
                            <a:srgbClr val="FF0000"/>
                          </a:solidFill>
                          <a:effectLst/>
                          <a:latin typeface="Times New Roman" panose="02020603050405020304" pitchFamily="18" charset="0"/>
                          <a:ea typeface="SimSun" panose="02010600030101010101" pitchFamily="2" charset="-122"/>
                        </a:rPr>
                        <a:t>availT</a:t>
                      </a:r>
                      <a:endParaRPr lang="en-CA" sz="1400" strike="sngStrike" dirty="0">
                        <a:solidFill>
                          <a:srgbClr val="FF0000"/>
                        </a:solidFill>
                        <a:effectLst/>
                        <a:latin typeface="Times New Roman" panose="02020603050405020304" pitchFamily="18" charset="0"/>
                        <a:ea typeface="SimSun" panose="02010600030101010101" pitchFamily="2" charset="-122"/>
                      </a:endParaRPr>
                    </a:p>
                    <a:p>
                      <a:r>
                        <a:rPr lang="en-CA" sz="1400" strike="noStrike" dirty="0">
                          <a:solidFill>
                            <a:schemeClr val="tx1"/>
                          </a:solidFill>
                          <a:effectLst/>
                          <a:latin typeface="Times New Roman" panose="02020603050405020304" pitchFamily="18" charset="0"/>
                          <a:ea typeface="SimSun" panose="02010600030101010101" pitchFamily="2" charset="-122"/>
                        </a:rPr>
                        <a:t>…</a:t>
                      </a:r>
                    </a:p>
                    <a:p>
                      <a:pPr marL="1143000" marR="0" lvl="2" indent="-228600" algn="just"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762000" algn="l"/>
                          <a:tab pos="914400" algn="l"/>
                          <a:tab pos="1080135" algn="l"/>
                        </a:tabLst>
                      </a:pPr>
                      <a:r>
                        <a:rPr lang="en-CA" sz="1400" strike="sngStrike" dirty="0">
                          <a:solidFill>
                            <a:srgbClr val="FF0000"/>
                          </a:solidFill>
                          <a:effectLst/>
                          <a:latin typeface="Times New Roman" panose="02020603050405020304" pitchFamily="18" charset="0"/>
                          <a:ea typeface="Times New Roman" panose="02020603050405020304" pitchFamily="18" charset="0"/>
                        </a:rPr>
                        <a:t>When </a:t>
                      </a:r>
                      <a:r>
                        <a:rPr lang="en-CA" sz="1400" strike="sngStrike" dirty="0" err="1">
                          <a:solidFill>
                            <a:srgbClr val="FF0000"/>
                          </a:solidFill>
                          <a:effectLst/>
                          <a:latin typeface="Times New Roman" panose="02020603050405020304" pitchFamily="18" charset="0"/>
                          <a:ea typeface="Times New Roman" panose="02020603050405020304" pitchFamily="18" charset="0"/>
                        </a:rPr>
                        <a:t>availTL</a:t>
                      </a:r>
                      <a:r>
                        <a:rPr lang="en-CA" sz="1400" strike="sngStrike" dirty="0">
                          <a:solidFill>
                            <a:srgbClr val="FF0000"/>
                          </a:solidFill>
                          <a:effectLst/>
                          <a:latin typeface="Times New Roman" panose="02020603050405020304" pitchFamily="18" charset="0"/>
                          <a:ea typeface="Times New Roman" panose="02020603050405020304" pitchFamily="18" charset="0"/>
                        </a:rPr>
                        <a:t> is equal to TRUE, </a:t>
                      </a:r>
                      <a:r>
                        <a:rPr lang="en-CA" sz="1400" strike="sngStrike" dirty="0" err="1">
                          <a:solidFill>
                            <a:srgbClr val="FF0000"/>
                          </a:solidFill>
                          <a:effectLst/>
                          <a:latin typeface="Times New Roman" panose="02020603050405020304" pitchFamily="18" charset="0"/>
                          <a:ea typeface="Times New Roman" panose="02020603050405020304" pitchFamily="18" charset="0"/>
                        </a:rPr>
                        <a:t>t</a:t>
                      </a:r>
                      <a:r>
                        <a:rPr lang="en-CA" sz="1400" dirty="0" err="1">
                          <a:effectLst/>
                          <a:highlight>
                            <a:srgbClr val="00FF00"/>
                          </a:highlight>
                          <a:latin typeface="Times New Roman" panose="02020603050405020304" pitchFamily="18" charset="0"/>
                          <a:ea typeface="Times New Roman" panose="02020603050405020304" pitchFamily="18" charset="0"/>
                        </a:rPr>
                        <a:t>T</a:t>
                      </a:r>
                      <a:r>
                        <a:rPr lang="en-CA" sz="1400" dirty="0" err="1">
                          <a:effectLst/>
                          <a:latin typeface="Times New Roman" panose="02020603050405020304" pitchFamily="18" charset="0"/>
                          <a:ea typeface="Times New Roman" panose="02020603050405020304" pitchFamily="18" charset="0"/>
                        </a:rPr>
                        <a:t>he</a:t>
                      </a:r>
                      <a:r>
                        <a:rPr lang="en-CA" sz="1400" dirty="0">
                          <a:effectLst/>
                          <a:latin typeface="Times New Roman" panose="02020603050405020304" pitchFamily="18" charset="0"/>
                          <a:ea typeface="Times New Roman" panose="02020603050405020304" pitchFamily="18" charset="0"/>
                        </a:rPr>
                        <a:t> neighbouring top-left luma samples </a:t>
                      </a:r>
                      <a:r>
                        <a:rPr lang="en-CA" sz="1400" dirty="0" err="1">
                          <a:effectLst/>
                          <a:latin typeface="Times New Roman" panose="02020603050405020304" pitchFamily="18" charset="0"/>
                          <a:ea typeface="Times New Roman" panose="02020603050405020304" pitchFamily="18" charset="0"/>
                        </a:rPr>
                        <a:t>pY</a:t>
                      </a:r>
                      <a:r>
                        <a:rPr lang="en-CA" sz="1400" dirty="0">
                          <a:effectLst/>
                          <a:latin typeface="Times New Roman" panose="02020603050405020304" pitchFamily="18" charset="0"/>
                          <a:ea typeface="Times New Roman" panose="02020603050405020304" pitchFamily="18" charset="0"/>
                        </a:rPr>
                        <a:t>[ x ][ y ] with x = </a:t>
                      </a:r>
                      <a:r>
                        <a:rPr lang="en-CA" sz="1400" dirty="0">
                          <a:effectLst/>
                          <a:highlight>
                            <a:srgbClr val="00FF00"/>
                          </a:highlight>
                          <a:latin typeface="Times New Roman" panose="02020603050405020304" pitchFamily="18" charset="0"/>
                          <a:ea typeface="Times New Roman" panose="02020603050405020304" pitchFamily="18" charset="0"/>
                        </a:rPr>
                        <a:t>−SubWidthC..</a:t>
                      </a:r>
                      <a:r>
                        <a:rPr lang="en-CA" sz="1400" dirty="0">
                          <a:effectLst/>
                          <a:latin typeface="Times New Roman" panose="02020603050405020304" pitchFamily="18" charset="0"/>
                          <a:ea typeface="Times New Roman" panose="02020603050405020304" pitchFamily="18" charset="0"/>
                        </a:rPr>
                        <a:t> −1, y = −1, −2, are set equal to the </a:t>
                      </a:r>
                      <a:r>
                        <a:rPr lang="en-CA" sz="1400" dirty="0">
                          <a:effectLst/>
                          <a:highlight>
                            <a:srgbClr val="00FF00"/>
                          </a:highlight>
                          <a:latin typeface="Times New Roman" panose="02020603050405020304" pitchFamily="18" charset="0"/>
                          <a:ea typeface="Times New Roman" panose="02020603050405020304" pitchFamily="18" charset="0"/>
                        </a:rPr>
                        <a:t>luma samples </a:t>
                      </a:r>
                      <a:r>
                        <a:rPr lang="en-CA" sz="1400" dirty="0" err="1">
                          <a:effectLst/>
                          <a:highlight>
                            <a:srgbClr val="00FF00"/>
                          </a:highlight>
                          <a:latin typeface="Times New Roman" panose="02020603050405020304" pitchFamily="18" charset="0"/>
                          <a:ea typeface="Times New Roman" panose="02020603050405020304" pitchFamily="18" charset="0"/>
                        </a:rPr>
                        <a:t>pY</a:t>
                      </a:r>
                      <a:r>
                        <a:rPr lang="en-CA" sz="1400" dirty="0">
                          <a:effectLst/>
                          <a:highlight>
                            <a:srgbClr val="00FF00"/>
                          </a:highlight>
                          <a:latin typeface="Times New Roman" panose="02020603050405020304" pitchFamily="18" charset="0"/>
                          <a:ea typeface="Times New Roman" panose="02020603050405020304" pitchFamily="18" charset="0"/>
                        </a:rPr>
                        <a:t>[ x ][0]</a:t>
                      </a:r>
                      <a:r>
                        <a:rPr lang="en-CA" sz="1400" strike="sngStrike" dirty="0">
                          <a:solidFill>
                            <a:srgbClr val="FF0000"/>
                          </a:solidFill>
                          <a:effectLst/>
                          <a:latin typeface="Times New Roman" panose="02020603050405020304" pitchFamily="18" charset="0"/>
                          <a:ea typeface="Times New Roman" panose="02020603050405020304" pitchFamily="18" charset="0"/>
                        </a:rPr>
                        <a:t> reconstructed luma samples prior to the deblocking filter process at the locations ( xTbY+ x, yTbY + y )</a:t>
                      </a:r>
                      <a:r>
                        <a:rPr lang="en-CA" sz="1400" dirty="0">
                          <a:effectLst/>
                          <a:latin typeface="Times New Roman" panose="02020603050405020304" pitchFamily="18" charset="0"/>
                          <a:ea typeface="Times New Roman" panose="02020603050405020304" pitchFamily="18" charset="0"/>
                        </a:rPr>
                        <a:t>.</a:t>
                      </a:r>
                      <a:endParaRPr lang="en-US" sz="1400" dirty="0">
                        <a:effectLst/>
                        <a:latin typeface="Times New Roman" panose="02020603050405020304" pitchFamily="18" charset="0"/>
                        <a:ea typeface="Times New Roman" panose="02020603050405020304" pitchFamily="18" charset="0"/>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685800" algn="l"/>
                          <a:tab pos="914400" algn="l"/>
                          <a:tab pos="1080135" algn="l"/>
                        </a:tabLst>
                      </a:pPr>
                      <a:r>
                        <a:rPr lang="en-CA" sz="1400" dirty="0">
                          <a:effectLst/>
                          <a:latin typeface="Times New Roman" panose="02020603050405020304" pitchFamily="18" charset="0"/>
                          <a:ea typeface="SimSun" panose="02010600030101010101" pitchFamily="2" charset="-122"/>
                        </a:rPr>
                        <a:t>…</a:t>
                      </a:r>
                      <a:endParaRPr lang="en-US" sz="1400" dirty="0">
                        <a:effectLst/>
                        <a:latin typeface="Times New Roman" panose="02020603050405020304" pitchFamily="18" charset="0"/>
                        <a:ea typeface="SimSun" panose="02010600030101010101" pitchFamily="2" charset="-122"/>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685800" algn="l"/>
                          <a:tab pos="914400" algn="l"/>
                          <a:tab pos="1080135" algn="l"/>
                        </a:tabLst>
                      </a:pPr>
                      <a:r>
                        <a:rPr lang="en-CA" sz="1400" dirty="0">
                          <a:effectLst/>
                          <a:latin typeface="Times New Roman" panose="02020603050405020304" pitchFamily="18" charset="0"/>
                          <a:ea typeface="SimSun" panose="02010600030101010101" pitchFamily="2" charset="-122"/>
                        </a:rPr>
                        <a:t> </a:t>
                      </a:r>
                      <a:endParaRPr lang="en-US" sz="1400" dirty="0">
                        <a:effectLst/>
                        <a:latin typeface="Times New Roman" panose="02020603050405020304" pitchFamily="18" charset="0"/>
                        <a:ea typeface="SimSun" panose="02010600030101010101" pitchFamily="2" charset="-122"/>
                      </a:endParaRPr>
                    </a:p>
                    <a:p>
                      <a:pPr marL="22860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685800" algn="l"/>
                          <a:tab pos="914400" algn="l"/>
                          <a:tab pos="1080135" algn="l"/>
                        </a:tabLst>
                      </a:pPr>
                      <a:r>
                        <a:rPr lang="en-CA" sz="1400" dirty="0">
                          <a:effectLst/>
                          <a:latin typeface="Times New Roman" panose="02020603050405020304" pitchFamily="18" charset="0"/>
                          <a:ea typeface="SimSun" panose="02010600030101010101" pitchFamily="2" charset="-122"/>
                        </a:rPr>
                        <a:t>5. When </a:t>
                      </a:r>
                      <a:r>
                        <a:rPr lang="en-CA" sz="1400" dirty="0" err="1">
                          <a:effectLst/>
                          <a:latin typeface="Times New Roman" panose="02020603050405020304" pitchFamily="18" charset="0"/>
                          <a:ea typeface="SimSun" panose="02010600030101010101" pitchFamily="2" charset="-122"/>
                        </a:rPr>
                        <a:t>numSampT</a:t>
                      </a:r>
                      <a:r>
                        <a:rPr lang="en-CA" sz="1400" dirty="0">
                          <a:effectLst/>
                          <a:latin typeface="Times New Roman" panose="02020603050405020304" pitchFamily="18" charset="0"/>
                          <a:ea typeface="SimSun" panose="02010600030101010101" pitchFamily="2" charset="-122"/>
                        </a:rPr>
                        <a:t> is greater than 0, the selected neighbouring top chroma samples </a:t>
                      </a:r>
                      <a:r>
                        <a:rPr lang="en-CA" sz="1400" dirty="0" err="1">
                          <a:effectLst/>
                          <a:latin typeface="Times New Roman" panose="02020603050405020304" pitchFamily="18" charset="0"/>
                          <a:ea typeface="SimSun" panose="02010600030101010101" pitchFamily="2" charset="-122"/>
                        </a:rPr>
                        <a:t>pSelC</a:t>
                      </a:r>
                      <a:r>
                        <a:rPr lang="en-CA" sz="1400" dirty="0">
                          <a:effectLst/>
                          <a:latin typeface="Times New Roman" panose="02020603050405020304" pitchFamily="18" charset="0"/>
                          <a:ea typeface="SimSun" panose="02010600030101010101" pitchFamily="2" charset="-122"/>
                        </a:rPr>
                        <a:t>[ </a:t>
                      </a:r>
                      <a:r>
                        <a:rPr lang="en-CA" sz="1400" dirty="0" err="1">
                          <a:effectLst/>
                          <a:latin typeface="Times New Roman" panose="02020603050405020304" pitchFamily="18" charset="0"/>
                          <a:ea typeface="SimSun" panose="02010600030101010101" pitchFamily="2" charset="-122"/>
                        </a:rPr>
                        <a:t>idx</a:t>
                      </a:r>
                      <a:r>
                        <a:rPr lang="en-CA" sz="1400" dirty="0">
                          <a:effectLst/>
                          <a:latin typeface="Times New Roman" panose="02020603050405020304" pitchFamily="18" charset="0"/>
                          <a:ea typeface="SimSun" panose="02010600030101010101" pitchFamily="2" charset="-122"/>
                        </a:rPr>
                        <a:t> ] are set equal to </a:t>
                      </a:r>
                      <a:r>
                        <a:rPr lang="en-CA" sz="1400" dirty="0">
                          <a:effectLst/>
                          <a:latin typeface="Times New Roman" panose="02020603050405020304" pitchFamily="18" charset="0"/>
                          <a:ea typeface="SimSun" panose="02010600030101010101" pitchFamily="2" charset="-122"/>
                          <a:cs typeface="Calibri" panose="020F0502020204030204" pitchFamily="34" charset="0"/>
                        </a:rPr>
                        <a:t>p[ </a:t>
                      </a:r>
                      <a:r>
                        <a:rPr lang="en-CA" sz="1400" dirty="0" err="1">
                          <a:effectLst/>
                          <a:latin typeface="Times New Roman" panose="02020603050405020304" pitchFamily="18" charset="0"/>
                          <a:ea typeface="SimSun" panose="02010600030101010101" pitchFamily="2" charset="-122"/>
                          <a:cs typeface="Calibri" panose="020F0502020204030204" pitchFamily="34" charset="0"/>
                        </a:rPr>
                        <a:t>pickPosT</a:t>
                      </a:r>
                      <a:r>
                        <a:rPr lang="en-CA" sz="1400" dirty="0">
                          <a:solidFill>
                            <a:srgbClr val="000000"/>
                          </a:solidFill>
                          <a:effectLst/>
                          <a:latin typeface="Times New Roman" panose="02020603050405020304" pitchFamily="18" charset="0"/>
                          <a:ea typeface="SimSun" panose="02010600030101010101" pitchFamily="2" charset="-122"/>
                          <a:cs typeface="Calibri" panose="020F0502020204030204" pitchFamily="34" charset="0"/>
                        </a:rPr>
                        <a:t>[ </a:t>
                      </a:r>
                      <a:r>
                        <a:rPr lang="en-CA" sz="1400" dirty="0" err="1">
                          <a:solidFill>
                            <a:srgbClr val="000000"/>
                          </a:solidFill>
                          <a:effectLst/>
                          <a:latin typeface="Times New Roman" panose="02020603050405020304" pitchFamily="18" charset="0"/>
                          <a:ea typeface="SimSun" panose="02010600030101010101" pitchFamily="2" charset="-122"/>
                          <a:cs typeface="Calibri" panose="020F0502020204030204" pitchFamily="34" charset="0"/>
                        </a:rPr>
                        <a:t>idx</a:t>
                      </a:r>
                      <a:r>
                        <a:rPr lang="en-CA" sz="1400" dirty="0">
                          <a:solidFill>
                            <a:srgbClr val="000000"/>
                          </a:solidFill>
                          <a:effectLst/>
                          <a:latin typeface="Times New Roman" panose="02020603050405020304" pitchFamily="18" charset="0"/>
                          <a:ea typeface="SimSun" panose="02010600030101010101" pitchFamily="2" charset="-122"/>
                          <a:cs typeface="Calibri" panose="020F0502020204030204" pitchFamily="34" charset="0"/>
                        </a:rPr>
                        <a:t> − </a:t>
                      </a:r>
                      <a:r>
                        <a:rPr lang="en-CA" sz="1400" dirty="0" err="1">
                          <a:solidFill>
                            <a:srgbClr val="000000"/>
                          </a:solidFill>
                          <a:effectLst/>
                          <a:latin typeface="Times New Roman" panose="02020603050405020304" pitchFamily="18" charset="0"/>
                          <a:ea typeface="SimSun" panose="02010600030101010101" pitchFamily="2" charset="-122"/>
                          <a:cs typeface="Calibri" panose="020F0502020204030204" pitchFamily="34" charset="0"/>
                        </a:rPr>
                        <a:t>cntL</a:t>
                      </a:r>
                      <a:r>
                        <a:rPr lang="en-CA" sz="1400" dirty="0">
                          <a:solidFill>
                            <a:srgbClr val="000000"/>
                          </a:solidFill>
                          <a:effectLst/>
                          <a:latin typeface="Times New Roman" panose="02020603050405020304" pitchFamily="18" charset="0"/>
                          <a:ea typeface="SimSun" panose="02010600030101010101" pitchFamily="2" charset="-122"/>
                          <a:cs typeface="Calibri" panose="020F0502020204030204" pitchFamily="34" charset="0"/>
                        </a:rPr>
                        <a:t> </a:t>
                      </a:r>
                      <a:r>
                        <a:rPr lang="en-CA" sz="1400" dirty="0">
                          <a:effectLst/>
                          <a:latin typeface="Times New Roman" panose="02020603050405020304" pitchFamily="18" charset="0"/>
                          <a:ea typeface="SimSun" panose="02010600030101010101" pitchFamily="2" charset="-122"/>
                          <a:cs typeface="Calibri" panose="020F0502020204030204" pitchFamily="34" charset="0"/>
                        </a:rPr>
                        <a:t>] ][ -1 ] with </a:t>
                      </a:r>
                      <a:r>
                        <a:rPr lang="en-CA" sz="1400" dirty="0">
                          <a:effectLst/>
                          <a:latin typeface="Times New Roman" panose="02020603050405020304" pitchFamily="18" charset="0"/>
                          <a:ea typeface="SimSun" panose="02010600030101010101" pitchFamily="2" charset="-122"/>
                        </a:rPr>
                        <a:t> </a:t>
                      </a:r>
                      <a:r>
                        <a:rPr lang="en-CA" sz="1400" dirty="0" err="1">
                          <a:effectLst/>
                          <a:latin typeface="Times New Roman" panose="02020603050405020304" pitchFamily="18" charset="0"/>
                          <a:ea typeface="SimSun" panose="02010600030101010101" pitchFamily="2" charset="-122"/>
                        </a:rPr>
                        <a:t>idx</a:t>
                      </a:r>
                      <a:r>
                        <a:rPr lang="en-CA" sz="1400" dirty="0">
                          <a:effectLst/>
                          <a:latin typeface="Times New Roman" panose="02020603050405020304" pitchFamily="18" charset="0"/>
                          <a:ea typeface="SimSun" panose="02010600030101010101" pitchFamily="2" charset="-122"/>
                        </a:rPr>
                        <a:t> = </a:t>
                      </a:r>
                      <a:r>
                        <a:rPr lang="en-CA" sz="1400" dirty="0" err="1">
                          <a:effectLst/>
                          <a:latin typeface="Times New Roman" panose="02020603050405020304" pitchFamily="18" charset="0"/>
                          <a:ea typeface="SimSun" panose="02010600030101010101" pitchFamily="2" charset="-122"/>
                        </a:rPr>
                        <a:t>cntL</a:t>
                      </a:r>
                      <a:r>
                        <a:rPr lang="en-CA" sz="1400" dirty="0">
                          <a:effectLst/>
                          <a:latin typeface="Times New Roman" panose="02020603050405020304" pitchFamily="18" charset="0"/>
                          <a:ea typeface="SimSun" panose="02010600030101010101" pitchFamily="2" charset="-122"/>
                        </a:rPr>
                        <a:t>..</a:t>
                      </a:r>
                      <a:r>
                        <a:rPr lang="en-CA" sz="1400" dirty="0" err="1">
                          <a:effectLst/>
                          <a:latin typeface="Times New Roman" panose="02020603050405020304" pitchFamily="18" charset="0"/>
                          <a:ea typeface="SimSun" panose="02010600030101010101" pitchFamily="2" charset="-122"/>
                        </a:rPr>
                        <a:t>cntL</a:t>
                      </a:r>
                      <a:r>
                        <a:rPr lang="en-CA" sz="1400" dirty="0">
                          <a:effectLst/>
                          <a:latin typeface="Times New Roman" panose="02020603050405020304" pitchFamily="18" charset="0"/>
                          <a:ea typeface="SimSun" panose="02010600030101010101" pitchFamily="2" charset="-122"/>
                        </a:rPr>
                        <a:t> + </a:t>
                      </a:r>
                      <a:r>
                        <a:rPr lang="en-CA" sz="1400" dirty="0" err="1">
                          <a:effectLst/>
                          <a:latin typeface="Times New Roman" panose="02020603050405020304" pitchFamily="18" charset="0"/>
                          <a:ea typeface="SimSun" panose="02010600030101010101" pitchFamily="2" charset="-122"/>
                        </a:rPr>
                        <a:t>cntT</a:t>
                      </a:r>
                      <a:r>
                        <a:rPr lang="en-CA" sz="1400" dirty="0">
                          <a:effectLst/>
                          <a:latin typeface="Times New Roman" panose="02020603050405020304" pitchFamily="18" charset="0"/>
                          <a:ea typeface="SimSun" panose="02010600030101010101" pitchFamily="2" charset="-122"/>
                        </a:rPr>
                        <a:t> − 1, and the down-sampled neighbouring top luma samples </a:t>
                      </a:r>
                      <a:r>
                        <a:rPr lang="en-CA" sz="1400" dirty="0" err="1">
                          <a:effectLst/>
                          <a:latin typeface="Times New Roman" panose="02020603050405020304" pitchFamily="18" charset="0"/>
                          <a:ea typeface="SimSun" panose="02010600030101010101" pitchFamily="2" charset="-122"/>
                        </a:rPr>
                        <a:t>pSelDsY</a:t>
                      </a:r>
                      <a:r>
                        <a:rPr lang="en-CA" sz="1400" dirty="0">
                          <a:effectLst/>
                          <a:latin typeface="Times New Roman" panose="02020603050405020304" pitchFamily="18" charset="0"/>
                          <a:ea typeface="SimSun" panose="02010600030101010101" pitchFamily="2" charset="-122"/>
                        </a:rPr>
                        <a:t>[ </a:t>
                      </a:r>
                      <a:r>
                        <a:rPr lang="en-CA" sz="1400" dirty="0" err="1">
                          <a:effectLst/>
                          <a:latin typeface="Times New Roman" panose="02020603050405020304" pitchFamily="18" charset="0"/>
                          <a:ea typeface="SimSun" panose="02010600030101010101" pitchFamily="2" charset="-122"/>
                        </a:rPr>
                        <a:t>idx</a:t>
                      </a:r>
                      <a:r>
                        <a:rPr lang="en-CA" sz="1400" dirty="0">
                          <a:effectLst/>
                          <a:latin typeface="Times New Roman" panose="02020603050405020304" pitchFamily="18" charset="0"/>
                          <a:ea typeface="SimSun" panose="02010600030101010101" pitchFamily="2" charset="-122"/>
                        </a:rPr>
                        <a:t> ] with </a:t>
                      </a:r>
                      <a:r>
                        <a:rPr lang="en-CA" sz="1400" dirty="0" err="1">
                          <a:effectLst/>
                          <a:latin typeface="Times New Roman" panose="02020603050405020304" pitchFamily="18" charset="0"/>
                          <a:ea typeface="SimSun" panose="02010600030101010101" pitchFamily="2" charset="-122"/>
                        </a:rPr>
                        <a:t>idx</a:t>
                      </a:r>
                      <a:r>
                        <a:rPr lang="en-CA" sz="1400" dirty="0">
                          <a:effectLst/>
                          <a:latin typeface="Times New Roman" panose="02020603050405020304" pitchFamily="18" charset="0"/>
                          <a:ea typeface="SimSun" panose="02010600030101010101" pitchFamily="2" charset="-122"/>
                        </a:rPr>
                        <a:t> = 0..cntL + </a:t>
                      </a:r>
                      <a:r>
                        <a:rPr lang="en-CA" sz="1400" dirty="0" err="1">
                          <a:effectLst/>
                          <a:latin typeface="Times New Roman" panose="02020603050405020304" pitchFamily="18" charset="0"/>
                          <a:ea typeface="SimSun" panose="02010600030101010101" pitchFamily="2" charset="-122"/>
                        </a:rPr>
                        <a:t>cntT</a:t>
                      </a:r>
                      <a:r>
                        <a:rPr lang="en-CA" sz="1400" dirty="0">
                          <a:effectLst/>
                          <a:latin typeface="Times New Roman" panose="02020603050405020304" pitchFamily="18" charset="0"/>
                          <a:ea typeface="SimSun" panose="02010600030101010101" pitchFamily="2" charset="-122"/>
                        </a:rPr>
                        <a:t> − 1 are specified as follows:</a:t>
                      </a:r>
                      <a:endParaRPr lang="en-US" sz="1400" dirty="0">
                        <a:effectLst/>
                        <a:latin typeface="Times New Roman" panose="02020603050405020304" pitchFamily="18" charset="0"/>
                        <a:ea typeface="SimSun" panose="02010600030101010101" pitchFamily="2" charset="-122"/>
                      </a:endParaRPr>
                    </a:p>
                    <a:p>
                      <a:pPr marL="1143000" marR="0" lvl="2" indent="-228600" algn="just"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914400" algn="l"/>
                          <a:tab pos="1080135" algn="l"/>
                        </a:tabLst>
                      </a:pPr>
                      <a:r>
                        <a:rPr lang="en-CA" sz="1400" dirty="0">
                          <a:effectLst/>
                          <a:highlight>
                            <a:srgbClr val="00FF00"/>
                          </a:highlight>
                          <a:latin typeface="Times New Roman" panose="02020603050405020304" pitchFamily="18" charset="0"/>
                          <a:ea typeface="Times New Roman" panose="02020603050405020304" pitchFamily="18" charset="0"/>
                        </a:rPr>
                        <a:t>The neighbouring top-left luma samples </a:t>
                      </a:r>
                      <a:r>
                        <a:rPr lang="en-CA" sz="1400" dirty="0" err="1">
                          <a:effectLst/>
                          <a:highlight>
                            <a:srgbClr val="00FF00"/>
                          </a:highlight>
                          <a:latin typeface="Times New Roman" panose="02020603050405020304" pitchFamily="18" charset="0"/>
                          <a:ea typeface="Times New Roman" panose="02020603050405020304" pitchFamily="18" charset="0"/>
                        </a:rPr>
                        <a:t>pY</a:t>
                      </a:r>
                      <a:r>
                        <a:rPr lang="en-CA" sz="1400" dirty="0">
                          <a:effectLst/>
                          <a:highlight>
                            <a:srgbClr val="00FF00"/>
                          </a:highlight>
                          <a:latin typeface="Times New Roman" panose="02020603050405020304" pitchFamily="18" charset="0"/>
                          <a:ea typeface="Times New Roman" panose="02020603050405020304" pitchFamily="18" charset="0"/>
                        </a:rPr>
                        <a:t>[ x ][ y ] with x = −SubWidthC..−1, y = −1, −2, are set equal to the luma samples </a:t>
                      </a:r>
                      <a:r>
                        <a:rPr lang="en-CA" sz="1400" dirty="0" err="1">
                          <a:effectLst/>
                          <a:highlight>
                            <a:srgbClr val="00FF00"/>
                          </a:highlight>
                          <a:latin typeface="Times New Roman" panose="02020603050405020304" pitchFamily="18" charset="0"/>
                          <a:ea typeface="Times New Roman" panose="02020603050405020304" pitchFamily="18" charset="0"/>
                        </a:rPr>
                        <a:t>pY</a:t>
                      </a:r>
                      <a:r>
                        <a:rPr lang="en-CA" sz="1400" dirty="0">
                          <a:effectLst/>
                          <a:highlight>
                            <a:srgbClr val="00FF00"/>
                          </a:highlight>
                          <a:latin typeface="Times New Roman" panose="02020603050405020304" pitchFamily="18" charset="0"/>
                          <a:ea typeface="Times New Roman" panose="02020603050405020304" pitchFamily="18" charset="0"/>
                        </a:rPr>
                        <a:t>[ 0 ][ y ].</a:t>
                      </a:r>
                      <a:endParaRPr lang="en-US" sz="1400" dirty="0">
                        <a:effectLst/>
                        <a:latin typeface="Times New Roman" panose="02020603050405020304" pitchFamily="18" charset="0"/>
                        <a:ea typeface="Times New Roman" panose="02020603050405020304" pitchFamily="18" charset="0"/>
                      </a:endParaRPr>
                    </a:p>
                    <a:p>
                      <a:pPr marL="1143000" marR="0" lvl="2" indent="-228600" algn="just"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762000" algn="l"/>
                          <a:tab pos="914400" algn="l"/>
                          <a:tab pos="1080135" algn="l"/>
                        </a:tabLst>
                      </a:pPr>
                      <a:r>
                        <a:rPr lang="en-CA" sz="1400" dirty="0">
                          <a:effectLst/>
                          <a:latin typeface="Times New Roman" panose="02020603050405020304" pitchFamily="18" charset="0"/>
                          <a:ea typeface="Times New Roman" panose="02020603050405020304" pitchFamily="18" charset="0"/>
                        </a:rPr>
                        <a:t>The variable x is set equal to </a:t>
                      </a:r>
                      <a:r>
                        <a:rPr lang="en-CA" sz="1400" dirty="0" err="1">
                          <a:effectLst/>
                          <a:latin typeface="Times New Roman" panose="02020603050405020304" pitchFamily="18" charset="0"/>
                          <a:ea typeface="Times New Roman" panose="02020603050405020304" pitchFamily="18" charset="0"/>
                          <a:cs typeface="Calibri" panose="020F0502020204030204" pitchFamily="34" charset="0"/>
                        </a:rPr>
                        <a:t>pickPosT</a:t>
                      </a:r>
                      <a:r>
                        <a:rPr lang="en-CA" sz="1400" dirty="0">
                          <a:effectLst/>
                          <a:latin typeface="Times New Roman" panose="02020603050405020304" pitchFamily="18" charset="0"/>
                          <a:ea typeface="Times New Roman" panose="02020603050405020304" pitchFamily="18" charset="0"/>
                          <a:cs typeface="Calibri" panose="020F0502020204030204" pitchFamily="34" charset="0"/>
                        </a:rPr>
                        <a:t>[ </a:t>
                      </a:r>
                      <a:r>
                        <a:rPr lang="en-CA" sz="1400" dirty="0" err="1">
                          <a:effectLst/>
                          <a:latin typeface="Times New Roman" panose="02020603050405020304" pitchFamily="18" charset="0"/>
                          <a:ea typeface="Times New Roman" panose="02020603050405020304" pitchFamily="18" charset="0"/>
                          <a:cs typeface="Calibri" panose="020F0502020204030204" pitchFamily="34" charset="0"/>
                        </a:rPr>
                        <a:t>idx</a:t>
                      </a:r>
                      <a:r>
                        <a:rPr lang="en-CA" sz="1400" dirty="0">
                          <a:effectLst/>
                          <a:latin typeface="Times New Roman" panose="02020603050405020304" pitchFamily="18" charset="0"/>
                          <a:ea typeface="Times New Roman" panose="02020603050405020304" pitchFamily="18" charset="0"/>
                          <a:cs typeface="Calibri" panose="020F0502020204030204" pitchFamily="34" charset="0"/>
                        </a:rPr>
                        <a:t> − </a:t>
                      </a:r>
                      <a:r>
                        <a:rPr lang="en-CA" sz="1400" dirty="0" err="1">
                          <a:effectLst/>
                          <a:latin typeface="Times New Roman" panose="02020603050405020304" pitchFamily="18" charset="0"/>
                          <a:ea typeface="Times New Roman" panose="02020603050405020304" pitchFamily="18" charset="0"/>
                          <a:cs typeface="Calibri" panose="020F0502020204030204" pitchFamily="34" charset="0"/>
                        </a:rPr>
                        <a:t>cntL</a:t>
                      </a:r>
                      <a:r>
                        <a:rPr lang="en-CA" sz="1400" dirty="0">
                          <a:effectLst/>
                          <a:latin typeface="Times New Roman" panose="02020603050405020304" pitchFamily="18" charset="0"/>
                          <a:ea typeface="Times New Roman" panose="02020603050405020304" pitchFamily="18" charset="0"/>
                          <a:cs typeface="Calibri" panose="020F0502020204030204" pitchFamily="34" charset="0"/>
                        </a:rPr>
                        <a:t> ].</a:t>
                      </a:r>
                      <a:endParaRPr lang="en-US" sz="1400" dirty="0">
                        <a:effectLst/>
                        <a:latin typeface="Times New Roman" panose="02020603050405020304" pitchFamily="18" charset="0"/>
                        <a:ea typeface="Times New Roman" panose="02020603050405020304" pitchFamily="18" charset="0"/>
                      </a:endParaRPr>
                    </a:p>
                    <a:p>
                      <a:endParaRPr lang="en-US" sz="1400" dirty="0"/>
                    </a:p>
                  </a:txBody>
                  <a:tcPr/>
                </a:tc>
                <a:extLst>
                  <a:ext uri="{0D108BD9-81ED-4DB2-BD59-A6C34878D82A}">
                    <a16:rowId xmlns:a16="http://schemas.microsoft.com/office/drawing/2014/main" val="1481874933"/>
                  </a:ext>
                </a:extLst>
              </a:tr>
            </a:tbl>
          </a:graphicData>
        </a:graphic>
      </p:graphicFrame>
    </p:spTree>
    <p:extLst>
      <p:ext uri="{BB962C8B-B14F-4D97-AF65-F5344CB8AC3E}">
        <p14:creationId xmlns:p14="http://schemas.microsoft.com/office/powerpoint/2010/main" val="44822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13B99-8D41-472B-8F07-155A35D15D2E}"/>
              </a:ext>
            </a:extLst>
          </p:cNvPr>
          <p:cNvSpPr>
            <a:spLocks noGrp="1"/>
          </p:cNvSpPr>
          <p:nvPr>
            <p:ph type="title"/>
          </p:nvPr>
        </p:nvSpPr>
        <p:spPr>
          <a:xfrm>
            <a:off x="472173" y="575576"/>
            <a:ext cx="11210239" cy="995772"/>
          </a:xfrm>
        </p:spPr>
        <p:txBody>
          <a:bodyPr/>
          <a:lstStyle/>
          <a:p>
            <a:r>
              <a:rPr lang="en-US" dirty="0"/>
              <a:t>Experimental results</a:t>
            </a:r>
            <a:br>
              <a:rPr lang="en-US" dirty="0"/>
            </a:br>
            <a:r>
              <a:rPr lang="en-US" dirty="0"/>
              <a:t> </a:t>
            </a:r>
          </a:p>
        </p:txBody>
      </p:sp>
      <p:sp>
        <p:nvSpPr>
          <p:cNvPr id="4" name="Footer Placeholder 3">
            <a:extLst>
              <a:ext uri="{FF2B5EF4-FFF2-40B4-BE49-F238E27FC236}">
                <a16:creationId xmlns:a16="http://schemas.microsoft.com/office/drawing/2014/main" id="{30B56F1B-A3E5-490C-BD6C-C7F29D0A0EDE}"/>
              </a:ext>
            </a:extLst>
          </p:cNvPr>
          <p:cNvSpPr>
            <a:spLocks noGrp="1"/>
          </p:cNvSpPr>
          <p:nvPr>
            <p:ph type="ftr" sz="quarter" idx="11"/>
          </p:nvPr>
        </p:nvSpPr>
        <p:spPr/>
        <p:txBody>
          <a:bodyPr/>
          <a:lstStyle/>
          <a:p>
            <a:endParaRPr lang="en-US" dirty="0"/>
          </a:p>
        </p:txBody>
      </p:sp>
      <p:sp>
        <p:nvSpPr>
          <p:cNvPr id="6" name="Subtitle 2">
            <a:extLst>
              <a:ext uri="{FF2B5EF4-FFF2-40B4-BE49-F238E27FC236}">
                <a16:creationId xmlns:a16="http://schemas.microsoft.com/office/drawing/2014/main" id="{0579B83B-100F-4D99-A488-57D3551A6CFC}"/>
              </a:ext>
            </a:extLst>
          </p:cNvPr>
          <p:cNvSpPr txBox="1">
            <a:spLocks/>
          </p:cNvSpPr>
          <p:nvPr/>
        </p:nvSpPr>
        <p:spPr>
          <a:xfrm>
            <a:off x="472173" y="1401173"/>
            <a:ext cx="11202619" cy="229676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0" indent="0">
              <a:lnSpc>
                <a:spcPct val="150000"/>
              </a:lnSpc>
              <a:buNone/>
            </a:pPr>
            <a:r>
              <a:rPr lang="en-US" i="1" dirty="0">
                <a:solidFill>
                  <a:schemeClr val="accent2">
                    <a:lumMod val="50000"/>
                  </a:schemeClr>
                </a:solidFill>
              </a:rPr>
              <a:t>Thanks HHI for cross-check</a:t>
            </a:r>
          </a:p>
          <a:p>
            <a:pPr marL="342900" indent="-342900">
              <a:lnSpc>
                <a:spcPct val="150000"/>
              </a:lnSpc>
            </a:pPr>
            <a:r>
              <a:rPr lang="en-US" dirty="0"/>
              <a:t>Anchor: VTM8.0</a:t>
            </a:r>
          </a:p>
          <a:p>
            <a:pPr marL="342900" indent="-342900">
              <a:lnSpc>
                <a:spcPct val="150000"/>
              </a:lnSpc>
            </a:pPr>
            <a:r>
              <a:rPr lang="en-US" dirty="0"/>
              <a:t>Test: Proposed bug fix</a:t>
            </a:r>
          </a:p>
        </p:txBody>
      </p:sp>
      <p:graphicFrame>
        <p:nvGraphicFramePr>
          <p:cNvPr id="8" name="Table 7">
            <a:extLst>
              <a:ext uri="{FF2B5EF4-FFF2-40B4-BE49-F238E27FC236}">
                <a16:creationId xmlns:a16="http://schemas.microsoft.com/office/drawing/2014/main" id="{B5775CE1-0242-4F9C-9FD3-AB9529D6321F}"/>
              </a:ext>
            </a:extLst>
          </p:cNvPr>
          <p:cNvGraphicFramePr>
            <a:graphicFrameLocks noGrp="1"/>
          </p:cNvGraphicFramePr>
          <p:nvPr>
            <p:extLst>
              <p:ext uri="{D42A27DB-BD31-4B8C-83A1-F6EECF244321}">
                <p14:modId xmlns:p14="http://schemas.microsoft.com/office/powerpoint/2010/main" val="1420064710"/>
              </p:ext>
            </p:extLst>
          </p:nvPr>
        </p:nvGraphicFramePr>
        <p:xfrm>
          <a:off x="4805680" y="1571348"/>
          <a:ext cx="6553197" cy="4907280"/>
        </p:xfrm>
        <a:graphic>
          <a:graphicData uri="http://schemas.openxmlformats.org/drawingml/2006/table">
            <a:tbl>
              <a:tblPr firstRow="1" firstCol="1" bandRow="1"/>
              <a:tblGrid>
                <a:gridCol w="1313042">
                  <a:extLst>
                    <a:ext uri="{9D8B030D-6E8A-4147-A177-3AD203B41FA5}">
                      <a16:colId xmlns:a16="http://schemas.microsoft.com/office/drawing/2014/main" val="1379693924"/>
                    </a:ext>
                  </a:extLst>
                </a:gridCol>
                <a:gridCol w="1083259">
                  <a:extLst>
                    <a:ext uri="{9D8B030D-6E8A-4147-A177-3AD203B41FA5}">
                      <a16:colId xmlns:a16="http://schemas.microsoft.com/office/drawing/2014/main" val="2443101034"/>
                    </a:ext>
                  </a:extLst>
                </a:gridCol>
                <a:gridCol w="1083259">
                  <a:extLst>
                    <a:ext uri="{9D8B030D-6E8A-4147-A177-3AD203B41FA5}">
                      <a16:colId xmlns:a16="http://schemas.microsoft.com/office/drawing/2014/main" val="3586987350"/>
                    </a:ext>
                  </a:extLst>
                </a:gridCol>
                <a:gridCol w="1083259">
                  <a:extLst>
                    <a:ext uri="{9D8B030D-6E8A-4147-A177-3AD203B41FA5}">
                      <a16:colId xmlns:a16="http://schemas.microsoft.com/office/drawing/2014/main" val="2422183641"/>
                    </a:ext>
                  </a:extLst>
                </a:gridCol>
                <a:gridCol w="995189">
                  <a:extLst>
                    <a:ext uri="{9D8B030D-6E8A-4147-A177-3AD203B41FA5}">
                      <a16:colId xmlns:a16="http://schemas.microsoft.com/office/drawing/2014/main" val="1203742155"/>
                    </a:ext>
                  </a:extLst>
                </a:gridCol>
                <a:gridCol w="995189">
                  <a:extLst>
                    <a:ext uri="{9D8B030D-6E8A-4147-A177-3AD203B41FA5}">
                      <a16:colId xmlns:a16="http://schemas.microsoft.com/office/drawing/2014/main" val="714564155"/>
                    </a:ext>
                  </a:extLst>
                </a:gridCol>
              </a:tblGrid>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All Intra Main10 </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1237032"/>
                  </a:ext>
                </a:extLst>
              </a:tr>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Over VTM-8.0</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76928940"/>
                  </a:ext>
                </a:extLst>
              </a:tr>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Y</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U</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V</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EncT</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DecT</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472632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A1</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0.02%</a:t>
                      </a: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-0.02%</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101%</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100%</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0591236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A2</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0.00%</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0.04%</a:t>
                      </a:r>
                    </a:p>
                  </a:txBody>
                  <a:tcPr marL="68580" marR="68580"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0.03%</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100%</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100%</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617527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B</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0.00%</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0.01%</a:t>
                      </a:r>
                    </a:p>
                  </a:txBody>
                  <a:tcPr marL="68580" marR="68580"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0.08%</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101%</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101%</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1437408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C</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0.01%</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-0.06%</a:t>
                      </a:r>
                    </a:p>
                  </a:txBody>
                  <a:tcPr marL="68580" marR="68580"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0.00%</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100%</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99%</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3843506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E</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0.00%</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0.01%</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-0.04%</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100%</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100%</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516625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Overall </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ea typeface="SimSun" panose="02010600030101010101" pitchFamily="2" charset="-122"/>
                        </a:rPr>
                        <a:t>0.00%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Times New Roman" panose="02020603050405020304" pitchFamily="18" charset="0"/>
                          <a:ea typeface="SimSun" panose="02010600030101010101" pitchFamily="2" charset="-122"/>
                        </a:rPr>
                        <a:t>0.00%</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Times New Roman" panose="02020603050405020304" pitchFamily="18" charset="0"/>
                          <a:ea typeface="SimSun" panose="02010600030101010101" pitchFamily="2" charset="-122"/>
                        </a:rPr>
                        <a:t>0.02%</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ea typeface="SimSun" panose="02010600030101010101" pitchFamily="2" charset="-122"/>
                        </a:rPr>
                        <a:t>100%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ea typeface="SimSun" panose="02010600030101010101" pitchFamily="2" charset="-122"/>
                        </a:rPr>
                        <a:t>100%</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580087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D</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-0.05%</a:t>
                      </a: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-0.11%</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98%</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9037823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F</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0.02%</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0.02%</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0.02%</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100%</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99%</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347727"/>
                  </a:ext>
                </a:extLst>
              </a:tr>
              <a:tr h="161925">
                <a:tc>
                  <a:txBody>
                    <a:bodyPr/>
                    <a:lstStyle/>
                    <a:p>
                      <a:endParaRPr lang="en-US" sz="14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4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4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4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4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4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531351"/>
                  </a:ext>
                </a:extLst>
              </a:tr>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Random Access Main 10</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03000723"/>
                  </a:ext>
                </a:extLst>
              </a:tr>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Over VTM-8.0</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01228531"/>
                  </a:ext>
                </a:extLst>
              </a:tr>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Y</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U</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V</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EncT</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DecT</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542678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Class A1</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-0.01%</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-0.08%</a:t>
                      </a: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0.00%</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102%</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101%</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2906556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A2</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-0.02%</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-0.06%</a:t>
                      </a:r>
                    </a:p>
                  </a:txBody>
                  <a:tcPr marL="68580" marR="68580"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0.14%</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100%</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100%</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7479965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B</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SimSun" panose="02010600030101010101" pitchFamily="2" charset="-122"/>
                        </a:rPr>
                        <a:t>0.00%</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SimSun" panose="02010600030101010101" pitchFamily="2" charset="-122"/>
                        </a:rPr>
                        <a:t>-0.11%</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SimSun" panose="02010600030101010101" pitchFamily="2" charset="-122"/>
                        </a:rPr>
                        <a:t>-0.06%</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SimSun" panose="02010600030101010101" pitchFamily="2" charset="-122"/>
                        </a:rPr>
                        <a:t>100%</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SimSun" panose="02010600030101010101" pitchFamily="2" charset="-122"/>
                        </a:rPr>
                        <a:t>101%</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4070311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C</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SimSun" panose="02010600030101010101" pitchFamily="2" charset="-122"/>
                        </a:rPr>
                        <a:t>-0.02%</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SimSun" panose="02010600030101010101" pitchFamily="2" charset="-122"/>
                        </a:rPr>
                        <a:t>-0.11%</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SimSun" panose="02010600030101010101" pitchFamily="2" charset="-122"/>
                        </a:rPr>
                        <a:t>-0.14%</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SimSun" panose="02010600030101010101" pitchFamily="2" charset="-122"/>
                        </a:rPr>
                        <a:t>100%</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SimSun" panose="02010600030101010101" pitchFamily="2" charset="-122"/>
                        </a:rPr>
                        <a:t>99%</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4912703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E</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SimSun" panose="02010600030101010101" pitchFamily="2" charset="-122"/>
                        </a:rPr>
                        <a:t> </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4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SimSun" panose="02010600030101010101" pitchFamily="2" charset="-122"/>
                        </a:rPr>
                        <a:t> </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645875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Overall</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ea typeface="SimSun" panose="02010600030101010101" pitchFamily="2" charset="-122"/>
                        </a:rPr>
                        <a:t>-0.01%</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ea typeface="SimSun" panose="02010600030101010101" pitchFamily="2" charset="-122"/>
                        </a:rPr>
                        <a:t>-0.09%</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ea typeface="SimSun" panose="02010600030101010101" pitchFamily="2" charset="-122"/>
                        </a:rPr>
                        <a:t>-0.03%</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ea typeface="SimSun" panose="02010600030101010101" pitchFamily="2" charset="-122"/>
                        </a:rPr>
                        <a:t>100%</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effectLst/>
                          <a:latin typeface="Times New Roman" panose="02020603050405020304" pitchFamily="18" charset="0"/>
                          <a:ea typeface="SimSun" panose="02010600030101010101" pitchFamily="2" charset="-122"/>
                        </a:rPr>
                        <a:t>100%</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235507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D</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SimSun" panose="02010600030101010101" pitchFamily="2" charset="-122"/>
                        </a:rPr>
                        <a:t>0.02%</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SimSun" panose="02010600030101010101" pitchFamily="2" charset="-122"/>
                        </a:rPr>
                        <a:t>0.07%</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SimSun" panose="02010600030101010101" pitchFamily="2" charset="-122"/>
                        </a:rPr>
                        <a:t>0.05%</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SimSun" panose="02010600030101010101" pitchFamily="2" charset="-122"/>
                        </a:rPr>
                        <a:t>100%</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SimSun" panose="02010600030101010101" pitchFamily="2" charset="-122"/>
                        </a:rPr>
                        <a:t>99%</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4570497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F</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0.04%</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-0.01%</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-0.02%</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Times New Roman" panose="02020603050405020304" pitchFamily="18" charset="0"/>
                          <a:ea typeface="SimSun" panose="02010600030101010101" pitchFamily="2" charset="-122"/>
                        </a:rPr>
                        <a:t>99%</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SimSun" panose="02010600030101010101" pitchFamily="2" charset="-122"/>
                        </a:rPr>
                        <a:t>98%</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6670482"/>
                  </a:ext>
                </a:extLst>
              </a:tr>
            </a:tbl>
          </a:graphicData>
        </a:graphic>
      </p:graphicFrame>
    </p:spTree>
    <p:extLst>
      <p:ext uri="{BB962C8B-B14F-4D97-AF65-F5344CB8AC3E}">
        <p14:creationId xmlns:p14="http://schemas.microsoft.com/office/powerpoint/2010/main" val="3226672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13B99-8D41-472B-8F07-155A35D15D2E}"/>
              </a:ext>
            </a:extLst>
          </p:cNvPr>
          <p:cNvSpPr>
            <a:spLocks noGrp="1"/>
          </p:cNvSpPr>
          <p:nvPr>
            <p:ph type="title"/>
          </p:nvPr>
        </p:nvSpPr>
        <p:spPr>
          <a:xfrm>
            <a:off x="472173" y="575576"/>
            <a:ext cx="11210239" cy="995772"/>
          </a:xfrm>
        </p:spPr>
        <p:txBody>
          <a:bodyPr/>
          <a:lstStyle/>
          <a:p>
            <a:r>
              <a:rPr lang="en-US" dirty="0"/>
              <a:t>Conclusions</a:t>
            </a:r>
            <a:br>
              <a:rPr lang="en-US" dirty="0"/>
            </a:br>
            <a:r>
              <a:rPr lang="en-US" dirty="0"/>
              <a:t> </a:t>
            </a:r>
          </a:p>
        </p:txBody>
      </p:sp>
      <p:sp>
        <p:nvSpPr>
          <p:cNvPr id="4" name="Footer Placeholder 3">
            <a:extLst>
              <a:ext uri="{FF2B5EF4-FFF2-40B4-BE49-F238E27FC236}">
                <a16:creationId xmlns:a16="http://schemas.microsoft.com/office/drawing/2014/main" id="{30B56F1B-A3E5-490C-BD6C-C7F29D0A0EDE}"/>
              </a:ext>
            </a:extLst>
          </p:cNvPr>
          <p:cNvSpPr>
            <a:spLocks noGrp="1"/>
          </p:cNvSpPr>
          <p:nvPr>
            <p:ph type="ftr" sz="quarter" idx="11"/>
          </p:nvPr>
        </p:nvSpPr>
        <p:spPr/>
        <p:txBody>
          <a:bodyPr/>
          <a:lstStyle/>
          <a:p>
            <a:endParaRPr lang="en-US" dirty="0"/>
          </a:p>
        </p:txBody>
      </p:sp>
      <p:sp>
        <p:nvSpPr>
          <p:cNvPr id="6" name="Subtitle 2">
            <a:extLst>
              <a:ext uri="{FF2B5EF4-FFF2-40B4-BE49-F238E27FC236}">
                <a16:creationId xmlns:a16="http://schemas.microsoft.com/office/drawing/2014/main" id="{0579B83B-100F-4D99-A488-57D3551A6CFC}"/>
              </a:ext>
            </a:extLst>
          </p:cNvPr>
          <p:cNvSpPr txBox="1">
            <a:spLocks/>
          </p:cNvSpPr>
          <p:nvPr/>
        </p:nvSpPr>
        <p:spPr>
          <a:xfrm>
            <a:off x="587370" y="2163173"/>
            <a:ext cx="11202619" cy="229676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342900" indent="-342900">
              <a:lnSpc>
                <a:spcPct val="150000"/>
              </a:lnSpc>
            </a:pPr>
            <a:r>
              <a:rPr lang="en-US" dirty="0"/>
              <a:t>Simple fix for avaiTL check bug in CCLM mode</a:t>
            </a:r>
            <a:endParaRPr lang="en-US" b="1" dirty="0"/>
          </a:p>
          <a:p>
            <a:pPr marL="342900" indent="-342900">
              <a:lnSpc>
                <a:spcPct val="150000"/>
              </a:lnSpc>
            </a:pPr>
            <a:r>
              <a:rPr lang="en-US" dirty="0"/>
              <a:t>Fix bug and editorial change suggestion in ticket# 796 are presented</a:t>
            </a:r>
          </a:p>
          <a:p>
            <a:pPr marL="342900" indent="-342900">
              <a:lnSpc>
                <a:spcPct val="150000"/>
              </a:lnSpc>
            </a:pPr>
            <a:r>
              <a:rPr lang="en-US" dirty="0"/>
              <a:t>It is recommended to adopt the above simple and clean fix into VVC</a:t>
            </a:r>
          </a:p>
        </p:txBody>
      </p:sp>
    </p:spTree>
    <p:extLst>
      <p:ext uri="{BB962C8B-B14F-4D97-AF65-F5344CB8AC3E}">
        <p14:creationId xmlns:p14="http://schemas.microsoft.com/office/powerpoint/2010/main" val="94125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BFA09E-E70A-4C79-A12B-2F533F24E3D4}"/>
              </a:ext>
            </a:extLst>
          </p:cNvPr>
          <p:cNvSpPr>
            <a:spLocks noGrp="1"/>
          </p:cNvSpPr>
          <p:nvPr>
            <p:ph idx="1"/>
          </p:nvPr>
        </p:nvSpPr>
        <p:spPr>
          <a:xfrm>
            <a:off x="4903873" y="3046834"/>
            <a:ext cx="2384253" cy="764331"/>
          </a:xfrm>
        </p:spPr>
        <p:txBody>
          <a:bodyPr/>
          <a:lstStyle/>
          <a:p>
            <a:pPr marL="0" indent="0" algn="ctr">
              <a:buNone/>
            </a:pPr>
            <a:r>
              <a:rPr lang="en-US" sz="3200" i="1" dirty="0">
                <a:solidFill>
                  <a:schemeClr val="accent2">
                    <a:lumMod val="75000"/>
                  </a:schemeClr>
                </a:solidFill>
              </a:rPr>
              <a:t>Thank you!</a:t>
            </a:r>
          </a:p>
        </p:txBody>
      </p:sp>
      <p:sp>
        <p:nvSpPr>
          <p:cNvPr id="4" name="Footer Placeholder 3">
            <a:extLst>
              <a:ext uri="{FF2B5EF4-FFF2-40B4-BE49-F238E27FC236}">
                <a16:creationId xmlns:a16="http://schemas.microsoft.com/office/drawing/2014/main" id="{E008881E-FEBF-4B1C-87D4-51740E9C6C3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964811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1408</TotalTime>
  <Words>744</Words>
  <Application>Microsoft Office PowerPoint</Application>
  <PresentationFormat>Widescreen</PresentationFormat>
  <Paragraphs>148</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Century Gothic</vt:lpstr>
      <vt:lpstr>Microsoft Sans Serif</vt:lpstr>
      <vt:lpstr>Times New Roman</vt:lpstr>
      <vt:lpstr>Qualcomm</vt:lpstr>
      <vt:lpstr>JVET-P0375: AHG2/AHG16: CCLM bug fix in luma reference down-sampling</vt:lpstr>
      <vt:lpstr>Content</vt:lpstr>
      <vt:lpstr>Problem: avaiTL check is not always in CCLM</vt:lpstr>
      <vt:lpstr>Proposed fix: Not use the top-left samples in down-sampling </vt:lpstr>
      <vt:lpstr>Experimental results  </vt:lpstr>
      <vt:lpstr>Conclusions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122</cp:revision>
  <dcterms:created xsi:type="dcterms:W3CDTF">2018-11-06T17:03:09Z</dcterms:created>
  <dcterms:modified xsi:type="dcterms:W3CDTF">2020-04-16T04:18:30Z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