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10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473" r:id="rId2"/>
    <p:sldId id="486" r:id="rId3"/>
    <p:sldId id="488" r:id="rId4"/>
    <p:sldId id="481" r:id="rId5"/>
    <p:sldId id="265" r:id="rId6"/>
    <p:sldId id="279" r:id="rId7"/>
    <p:sldId id="274" r:id="rId8"/>
    <p:sldId id="297" r:id="rId9"/>
    <p:sldId id="258" r:id="rId10"/>
    <p:sldId id="269" r:id="rId11"/>
    <p:sldId id="271" r:id="rId12"/>
    <p:sldId id="291" r:id="rId13"/>
    <p:sldId id="477" r:id="rId14"/>
    <p:sldId id="479" r:id="rId1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9F1115"/>
    <a:srgbClr val="DEEBF7"/>
    <a:srgbClr val="004C97"/>
    <a:srgbClr val="000000"/>
    <a:srgbClr val="1E4BA7"/>
    <a:srgbClr val="FFFFFF"/>
    <a:srgbClr val="004181"/>
    <a:srgbClr val="E6E6E6"/>
    <a:srgbClr val="5374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>
        <p:scale>
          <a:sx n="70" d="100"/>
          <a:sy n="70" d="100"/>
        </p:scale>
        <p:origin x="10" y="-6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196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  <a:t>2020/4/17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2345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AB45E-A16E-4ECE-8561-605081E31EFB}" type="datetimeFigureOut">
              <a:rPr lang="zh-CN" altLang="en-US" smtClean="0"/>
              <a:t>2020/4/17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8613AD-59D8-4D01-82C6-706CC7DEA6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753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252415"/>
            <a:ext cx="8964613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49950"/>
            <a:ext cx="9144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449764"/>
            <a:ext cx="78867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138518" y="4329488"/>
            <a:ext cx="7372070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/>
          <p:cNvSpPr/>
          <p:nvPr userDrawn="1"/>
        </p:nvSpPr>
        <p:spPr>
          <a:xfrm>
            <a:off x="1272988" y="908050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3" name="组合 82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84" name="组合 83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86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5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3" name="图片 92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cxnSp>
        <p:nvCxnSpPr>
          <p:cNvPr id="94" name="直接连接符 93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98" name="直接连接符 97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2020/4/17</a:t>
            </a:fld>
            <a:endParaRPr lang="zh-CN" altLang="en-US"/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6" name="矩形 35"/>
          <p:cNvSpPr/>
          <p:nvPr userDrawn="1"/>
        </p:nvSpPr>
        <p:spPr>
          <a:xfrm>
            <a:off x="5827058" y="370713"/>
            <a:ext cx="3297317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2020/4/17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41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组合 63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65" name="组合 64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6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6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9" name="图片 68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30" name="矩形 29"/>
          <p:cNvSpPr/>
          <p:nvPr userDrawn="1"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1" name="矩形 30"/>
          <p:cNvSpPr/>
          <p:nvPr userDrawn="1"/>
        </p:nvSpPr>
        <p:spPr>
          <a:xfrm>
            <a:off x="5791200" y="370713"/>
            <a:ext cx="3333176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3" name="矩形 32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2020/4/17</a:t>
            </a:fld>
            <a:endParaRPr lang="zh-CN" altLang="en-US"/>
          </a:p>
        </p:txBody>
      </p:sp>
      <p:sp>
        <p:nvSpPr>
          <p:cNvPr id="4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472102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50" name="直接连接符 4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54" name="直接连接符 5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9577" y="4064551"/>
            <a:ext cx="6858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6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组合 36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38" name="组合 37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40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9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3" name="图片 52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11272" y="370713"/>
            <a:ext cx="341310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19624" y="1268029"/>
            <a:ext cx="9144000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4629306"/>
            <a:ext cx="9144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7" name="矩形 46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2020/4/17</a:t>
            </a:fld>
            <a:endParaRPr lang="zh-CN" altLang="en-US"/>
          </a:p>
        </p:txBody>
      </p:sp>
      <p:sp>
        <p:nvSpPr>
          <p:cNvPr id="4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21" name="直接连接符 20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24" name="直接连接符 2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82391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412776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2348882"/>
            <a:ext cx="3868340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1" y="1412776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1" y="2348882"/>
            <a:ext cx="3887391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2020/4/17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208349" y="128847"/>
            <a:ext cx="8307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819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49" y="763928"/>
            <a:ext cx="8291809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t>2020/4/17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952750" y="647210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36609"/>
            <a:ext cx="6690167" cy="0"/>
          </a:xfrm>
          <a:prstGeom prst="line">
            <a:avLst/>
          </a:prstGeom>
          <a:ln w="381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42" name="直接连接符 41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23"/>
          <p:cNvGrpSpPr/>
          <p:nvPr userDrawn="1"/>
        </p:nvGrpSpPr>
        <p:grpSpPr bwMode="auto">
          <a:xfrm rot="5400000">
            <a:off x="6251446" y="316704"/>
            <a:ext cx="88906" cy="639763"/>
            <a:chOff x="871911" y="5177756"/>
            <a:chExt cx="8272089" cy="640348"/>
          </a:xfrm>
        </p:grpSpPr>
        <p:cxnSp>
          <p:nvCxnSpPr>
            <p:cNvPr id="56" name="直接连接符 55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 userDrawn="1"/>
        </p:nvSpPr>
        <p:spPr>
          <a:xfrm>
            <a:off x="7443134" y="6364716"/>
            <a:ext cx="1517012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1" name="Picture 2" descr="https://gss3.bdstatic.com/-Po3dSag_xI4khGkpoWK1HF6hhy/baike/c0%3Dbaike80%2C5%2C5%2C80%2C26/sign=57d0ceb7aacc7cd9ee203c8b58684a5a/d50735fae6cd7b89652eefd9062442a7d9330e2e.jp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834" y="6487211"/>
            <a:ext cx="278645" cy="27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140" y="6572090"/>
            <a:ext cx="832609" cy="1325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7381549" y="6479308"/>
            <a:ext cx="314009" cy="299056"/>
          </a:xfrm>
          <a:prstGeom prst="rect">
            <a:avLst/>
          </a:prstGeom>
        </p:spPr>
      </p:pic>
      <p:pic>
        <p:nvPicPr>
          <p:cNvPr id="37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668" y="6562471"/>
            <a:ext cx="910657" cy="15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9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7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905" indent="-128905" algn="l" defTabSz="514350" rtl="0" eaLnBrk="1" fontAlgn="base" hangingPunct="1">
        <a:lnSpc>
          <a:spcPct val="90000"/>
        </a:lnSpc>
        <a:spcBef>
          <a:spcPts val="56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608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325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43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60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78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1637462"/>
          </a:xfrm>
        </p:spPr>
        <p:txBody>
          <a:bodyPr/>
          <a:lstStyle/>
          <a:p>
            <a:r>
              <a:rPr lang="en-US" altLang="zh-CN" dirty="0"/>
              <a:t>JVET-R0369: </a:t>
            </a:r>
            <a:br>
              <a:rPr lang="en-US" altLang="zh-CN" dirty="0"/>
            </a:br>
            <a:r>
              <a:rPr lang="en-US" altLang="zh-CN" dirty="0"/>
              <a:t>Combination of JVET-R0367 and JVET-R0368 for GPM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1004" y="3939200"/>
            <a:ext cx="6928512" cy="1655762"/>
          </a:xfrm>
        </p:spPr>
        <p:txBody>
          <a:bodyPr/>
          <a:lstStyle/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Yanzhuo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Ma,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Qihong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Ran,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Ruipeng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Qiu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,</a:t>
            </a:r>
          </a:p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Junyan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Huo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, Shuai Wan,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Fuzheng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Yang, </a:t>
            </a:r>
          </a:p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Yuanfang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Yu, Yang Liu</a:t>
            </a:r>
          </a:p>
          <a:p>
            <a:endParaRPr lang="en-US" altLang="zh-CN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April. 2020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97B49DE-56D7-4F25-BD62-D8B5DB38B5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857250"/>
            <a:ext cx="8915400" cy="51435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29139FE2-51F3-4144-8593-93B8FF856440}"/>
              </a:ext>
            </a:extLst>
          </p:cNvPr>
          <p:cNvSpPr/>
          <p:nvPr/>
        </p:nvSpPr>
        <p:spPr>
          <a:xfrm>
            <a:off x="199503" y="6143105"/>
            <a:ext cx="3474721" cy="37407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proposed: </a:t>
            </a:r>
            <a:r>
              <a:rPr lang="en-US" altLang="zh-CN" dirty="0" err="1">
                <a:solidFill>
                  <a:schemeClr val="tx1"/>
                </a:solidFill>
              </a:rPr>
              <a:t>BasketballDrill</a:t>
            </a:r>
            <a:r>
              <a:rPr lang="en-US" altLang="zh-CN" dirty="0">
                <a:solidFill>
                  <a:schemeClr val="tx1"/>
                </a:solidFill>
              </a:rPr>
              <a:t>, RA, QP=37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35085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E8607EC-5C87-46A9-915D-A38FA0D706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C2F2C17D-D110-4BD4-BDF1-B04D5E010A7D}"/>
              </a:ext>
            </a:extLst>
          </p:cNvPr>
          <p:cNvSpPr/>
          <p:nvPr/>
        </p:nvSpPr>
        <p:spPr>
          <a:xfrm>
            <a:off x="199503" y="6143105"/>
            <a:ext cx="3931921" cy="37407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VTM8.0: </a:t>
            </a:r>
            <a:r>
              <a:rPr lang="en-US" altLang="zh-CN" dirty="0" err="1">
                <a:solidFill>
                  <a:schemeClr val="tx1"/>
                </a:solidFill>
              </a:rPr>
              <a:t>KristenAndSara</a:t>
            </a:r>
            <a:r>
              <a:rPr lang="en-US" altLang="zh-CN" dirty="0">
                <a:solidFill>
                  <a:schemeClr val="tx1"/>
                </a:solidFill>
              </a:rPr>
              <a:t>, LDB, QP=37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8037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2D70834-C254-4264-8E66-AE467AC6A4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B0E70BAF-72BC-407A-92AA-5AD854BB76A7}"/>
              </a:ext>
            </a:extLst>
          </p:cNvPr>
          <p:cNvSpPr/>
          <p:nvPr/>
        </p:nvSpPr>
        <p:spPr>
          <a:xfrm>
            <a:off x="199503" y="6143105"/>
            <a:ext cx="3931921" cy="37407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proposed: </a:t>
            </a:r>
            <a:r>
              <a:rPr lang="en-US" altLang="zh-CN" dirty="0" err="1">
                <a:solidFill>
                  <a:schemeClr val="tx1"/>
                </a:solidFill>
              </a:rPr>
              <a:t>KristenAndSara</a:t>
            </a:r>
            <a:r>
              <a:rPr lang="en-US" altLang="zh-CN" dirty="0">
                <a:solidFill>
                  <a:schemeClr val="tx1"/>
                </a:solidFill>
              </a:rPr>
              <a:t>, LDB, QP=37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8619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Conclusion</a:t>
            </a:r>
            <a:endParaRPr lang="zh-CN" altLang="en-US" b="1" dirty="0"/>
          </a:p>
        </p:txBody>
      </p:sp>
      <p:sp>
        <p:nvSpPr>
          <p:cNvPr id="4" name="内容占位符 2"/>
          <p:cNvSpPr txBox="1"/>
          <p:nvPr/>
        </p:nvSpPr>
        <p:spPr bwMode="auto">
          <a:xfrm>
            <a:off x="492333" y="903643"/>
            <a:ext cx="8291809" cy="497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128905" indent="-128905" algn="l" defTabSz="514350" rtl="0" eaLnBrk="1" fontAlgn="base" hangingPunct="1">
              <a:lnSpc>
                <a:spcPct val="90000"/>
              </a:lnSpc>
              <a:spcBef>
                <a:spcPts val="5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1pPr>
            <a:lvl2pPr marL="38608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2pPr>
            <a:lvl3pPr marL="64325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3pPr>
            <a:lvl4pPr marL="90043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4pPr>
            <a:lvl5pPr marL="115760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5pPr>
            <a:lvl6pPr marL="141478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95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913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630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Proposed.</a:t>
            </a:r>
          </a:p>
          <a:p>
            <a:pPr lvl="1"/>
            <a:r>
              <a:rPr lang="en-CA" altLang="zh-CN" dirty="0"/>
              <a:t>variable </a:t>
            </a:r>
            <a:r>
              <a:rPr lang="en-CA" altLang="zh-CN" dirty="0" err="1"/>
              <a:t>shiftHor</a:t>
            </a:r>
            <a:r>
              <a:rPr lang="en-CA" altLang="zh-CN" dirty="0"/>
              <a:t> calculation </a:t>
            </a:r>
          </a:p>
          <a:p>
            <a:pPr lvl="1"/>
            <a:r>
              <a:rPr lang="en-US" altLang="zh-CN" dirty="0"/>
              <a:t>to construct GPM merge candidate list using unique available candidates, and </a:t>
            </a:r>
            <a:r>
              <a:rPr lang="en-US" altLang="zh-CN" dirty="0" err="1"/>
              <a:t>zeroMVs</a:t>
            </a:r>
            <a:r>
              <a:rPr lang="en-US" altLang="zh-CN" dirty="0"/>
              <a:t> used to fill the list if not full</a:t>
            </a:r>
          </a:p>
          <a:p>
            <a:pPr lvl="1"/>
            <a:endParaRPr lang="en-US" altLang="zh-CN" dirty="0"/>
          </a:p>
          <a:p>
            <a:r>
              <a:rPr lang="en-CA" altLang="zh-CN" dirty="0"/>
              <a:t>Coding performance:</a:t>
            </a:r>
          </a:p>
          <a:p>
            <a:pPr marL="0" indent="0">
              <a:buNone/>
            </a:pPr>
            <a:r>
              <a:rPr lang="en-CA" altLang="zh-CN" sz="1800" dirty="0"/>
              <a:t>                </a:t>
            </a:r>
            <a:r>
              <a:rPr lang="en-US" altLang="zh-CN" sz="1800" dirty="0"/>
              <a:t>RA:  -0.10%</a:t>
            </a:r>
            <a:r>
              <a:rPr lang="zh-CN" altLang="en-US" sz="1800" dirty="0"/>
              <a:t>  </a:t>
            </a:r>
            <a:r>
              <a:rPr lang="en-US" altLang="zh-CN" sz="1800" dirty="0"/>
              <a:t>-0.09%</a:t>
            </a:r>
            <a:r>
              <a:rPr lang="zh-CN" altLang="en-US" sz="1800" dirty="0"/>
              <a:t>  </a:t>
            </a:r>
            <a:r>
              <a:rPr lang="en-US" altLang="zh-CN" sz="1800" dirty="0"/>
              <a:t>-0.15%,</a:t>
            </a:r>
            <a:r>
              <a:rPr lang="zh-CN" altLang="en-US" sz="1800" dirty="0"/>
              <a:t> </a:t>
            </a:r>
            <a:r>
              <a:rPr lang="en-US" altLang="zh-CN" sz="1800" dirty="0"/>
              <a:t>100%</a:t>
            </a:r>
            <a:r>
              <a:rPr lang="zh-CN" altLang="en-US" sz="1800" dirty="0"/>
              <a:t> </a:t>
            </a:r>
            <a:r>
              <a:rPr lang="en-US" altLang="zh-CN" sz="1800"/>
              <a:t>100%</a:t>
            </a:r>
            <a:r>
              <a:rPr lang="zh-CN" altLang="en-US" sz="1800" dirty="0"/>
              <a:t> </a:t>
            </a:r>
            <a:endParaRPr lang="en-US" altLang="zh-CN" sz="1800" dirty="0"/>
          </a:p>
          <a:p>
            <a:pPr marL="514350" lvl="2" indent="0">
              <a:lnSpc>
                <a:spcPct val="100000"/>
              </a:lnSpc>
              <a:buNone/>
            </a:pPr>
            <a:r>
              <a:rPr lang="en-US" altLang="zh-CN" sz="1800" dirty="0"/>
              <a:t>       LDB: -0.xx% </a:t>
            </a:r>
            <a:r>
              <a:rPr lang="zh-CN" altLang="en-US" sz="1800" dirty="0"/>
              <a:t> </a:t>
            </a:r>
            <a:r>
              <a:rPr lang="en-US" altLang="zh-CN" sz="1800" dirty="0"/>
              <a:t>-0.xx% </a:t>
            </a:r>
            <a:r>
              <a:rPr lang="zh-CN" altLang="en-US" sz="1800" dirty="0"/>
              <a:t> </a:t>
            </a:r>
            <a:r>
              <a:rPr lang="en-US" altLang="zh-CN" sz="1800" dirty="0"/>
              <a:t>-0.xx%,</a:t>
            </a:r>
            <a:r>
              <a:rPr lang="zh-CN" altLang="en-US" sz="1800" dirty="0"/>
              <a:t> </a:t>
            </a:r>
            <a:r>
              <a:rPr lang="en-US" altLang="zh-CN" sz="1800" dirty="0"/>
              <a:t>xx%</a:t>
            </a:r>
            <a:r>
              <a:rPr lang="zh-CN" altLang="en-US" sz="1800" dirty="0"/>
              <a:t> </a:t>
            </a:r>
            <a:r>
              <a:rPr lang="en-US" altLang="zh-CN" sz="1800" dirty="0"/>
              <a:t>xx%</a:t>
            </a:r>
            <a:r>
              <a:rPr lang="zh-CN" altLang="en-US" sz="1800" dirty="0"/>
              <a:t> </a:t>
            </a:r>
            <a:endParaRPr lang="en-US" altLang="zh-CN" sz="1800" dirty="0"/>
          </a:p>
          <a:p>
            <a:pPr marL="257175" lvl="1" indent="0">
              <a:buNone/>
            </a:pPr>
            <a:endParaRPr lang="en-US" altLang="zh-CN" dirty="0"/>
          </a:p>
          <a:p>
            <a:pPr marL="257175" lvl="1" indent="0">
              <a:buNone/>
            </a:pPr>
            <a:endParaRPr lang="en-US" altLang="zh-CN" dirty="0"/>
          </a:p>
          <a:p>
            <a:r>
              <a:rPr lang="en-US" altLang="zh-CN" dirty="0"/>
              <a:t>Recommend to adopt into VVC. </a:t>
            </a:r>
          </a:p>
          <a:p>
            <a:r>
              <a:rPr lang="en-US" altLang="zh-CN" dirty="0"/>
              <a:t>Thanks for crosschecking by Huawei.</a:t>
            </a:r>
            <a:endParaRPr lang="en-US" altLang="zh-CN" b="1" dirty="0">
              <a:solidFill>
                <a:srgbClr val="004C97"/>
              </a:solidFill>
            </a:endParaRPr>
          </a:p>
          <a:p>
            <a:pPr marL="0" indent="0">
              <a:buNone/>
            </a:pPr>
            <a:endParaRPr lang="en-US" altLang="zh-CN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 txBox="1"/>
          <p:nvPr/>
        </p:nvSpPr>
        <p:spPr bwMode="auto">
          <a:xfrm>
            <a:off x="-223543" y="2117407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kern="0" dirty="0">
                <a:solidFill>
                  <a:srgbClr val="1E4BA7"/>
                </a:solidFill>
                <a:ea typeface="PMingLiU" panose="02020500000000000000" pitchFamily="18" charset="-120"/>
              </a:rPr>
              <a:t>Thank you</a:t>
            </a:r>
            <a:r>
              <a:rPr lang="zh-CN" altLang="en-US" sz="5400" kern="0" dirty="0">
                <a:solidFill>
                  <a:srgbClr val="1E4BA7"/>
                </a:solidFill>
                <a:ea typeface="PMingLiU" panose="02020500000000000000" pitchFamily="18" charset="-120"/>
              </a:rPr>
              <a:t> </a:t>
            </a:r>
            <a:endParaRPr lang="zh-TW" altLang="en-US" sz="5400" kern="0" dirty="0">
              <a:solidFill>
                <a:srgbClr val="1E4BA7"/>
              </a:solidFill>
              <a:ea typeface="PMingLiU" panose="02020500000000000000" pitchFamily="18" charset="-12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矩形 222">
            <a:extLst>
              <a:ext uri="{FF2B5EF4-FFF2-40B4-BE49-F238E27FC236}">
                <a16:creationId xmlns:a16="http://schemas.microsoft.com/office/drawing/2014/main" id="{A31DED53-CA4F-41B5-B193-E8CC776AFAEA}"/>
              </a:ext>
            </a:extLst>
          </p:cNvPr>
          <p:cNvSpPr/>
          <p:nvPr/>
        </p:nvSpPr>
        <p:spPr>
          <a:xfrm>
            <a:off x="348332" y="3620510"/>
            <a:ext cx="8361484" cy="1287859"/>
          </a:xfrm>
          <a:prstGeom prst="rect">
            <a:avLst/>
          </a:prstGeom>
          <a:solidFill>
            <a:srgbClr val="DEEBF7">
              <a:alpha val="50196"/>
            </a:srgb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1" name="矩形 230">
            <a:extLst>
              <a:ext uri="{FF2B5EF4-FFF2-40B4-BE49-F238E27FC236}">
                <a16:creationId xmlns:a16="http://schemas.microsoft.com/office/drawing/2014/main" id="{1298D48D-7BBC-4403-9B55-174F499D3D18}"/>
              </a:ext>
            </a:extLst>
          </p:cNvPr>
          <p:cNvSpPr/>
          <p:nvPr/>
        </p:nvSpPr>
        <p:spPr>
          <a:xfrm>
            <a:off x="348332" y="2360849"/>
            <a:ext cx="8361484" cy="12596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841" y="102470"/>
            <a:ext cx="8935651" cy="42673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b="1" dirty="0"/>
              <a:t>Proposed method in JVET-R0367</a:t>
            </a:r>
          </a:p>
        </p:txBody>
      </p:sp>
      <p:sp>
        <p:nvSpPr>
          <p:cNvPr id="7" name="文本框 4"/>
          <p:cNvSpPr txBox="1"/>
          <p:nvPr/>
        </p:nvSpPr>
        <p:spPr bwMode="auto">
          <a:xfrm>
            <a:off x="281986" y="5100478"/>
            <a:ext cx="8361485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endParaRPr lang="en-US" altLang="zh-CN" sz="7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No matter what is the mode and block size, the </a:t>
            </a:r>
            <a:r>
              <a:rPr lang="en-US" altLang="zh-CN" dirty="0" err="1"/>
              <a:t>shiftHor</a:t>
            </a:r>
            <a:r>
              <a:rPr lang="en-US" altLang="zh-CN" dirty="0"/>
              <a:t> identify the wider interval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altLang="zh-CN" dirty="0"/>
              <a:t>Calculation complexity is at the same level with the original design</a:t>
            </a:r>
            <a:endParaRPr lang="en-US" altLang="zh-CN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3E1ACD6-836E-4AD4-9CBD-D8DD53444DC4}"/>
              </a:ext>
            </a:extLst>
          </p:cNvPr>
          <p:cNvSpPr/>
          <p:nvPr/>
        </p:nvSpPr>
        <p:spPr>
          <a:xfrm>
            <a:off x="593155" y="2770981"/>
            <a:ext cx="7739149" cy="674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hwRatio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= </a:t>
            </a:r>
            <a:r>
              <a:rPr lang="en-US" altLang="zh-CN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nH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 / </a:t>
            </a:r>
            <a:r>
              <a:rPr lang="en-US" altLang="zh-CN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nW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				</a:t>
            </a:r>
          </a:p>
          <a:p>
            <a:pPr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shiftHor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= ( </a:t>
            </a:r>
            <a:r>
              <a:rPr lang="en-US" altLang="zh-CN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angleIdx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 % 16  = =  8  | |  ( </a:t>
            </a:r>
            <a:r>
              <a:rPr lang="en-US" altLang="zh-CN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angleIdx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 % 16  !=  0  &amp;&amp;  </a:t>
            </a:r>
            <a:r>
              <a:rPr lang="en-US" altLang="zh-CN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hwRatio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&gt; 0 ) ) ? 0 : 1	</a:t>
            </a:r>
            <a:endParaRPr lang="zh-CN" altLang="zh-CN" sz="2000" dirty="0">
              <a:solidFill>
                <a:schemeClr val="bg2">
                  <a:lumMod val="25000"/>
                </a:schemeClr>
              </a:solidFill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05F6CAB-7C4D-4C38-9927-9D1C03E38823}"/>
              </a:ext>
            </a:extLst>
          </p:cNvPr>
          <p:cNvSpPr/>
          <p:nvPr/>
        </p:nvSpPr>
        <p:spPr>
          <a:xfrm>
            <a:off x="447283" y="4339561"/>
            <a:ext cx="83614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altLang="zh-CN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shiftHor</a:t>
            </a:r>
            <a:r>
              <a:rPr lang="en-CA" altLang="zh-CN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= (</a:t>
            </a:r>
            <a:r>
              <a:rPr lang="en-CA" altLang="zh-CN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nH</a:t>
            </a:r>
            <a:r>
              <a:rPr lang="en-CA" altLang="zh-CN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&lt;&lt; (</a:t>
            </a:r>
            <a:r>
              <a:rPr lang="en-CA" altLang="zh-CN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angleIdx</a:t>
            </a:r>
            <a:r>
              <a:rPr lang="en-CA" altLang="zh-CN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% 16 &gt; 8 ? (16 – </a:t>
            </a:r>
            <a:r>
              <a:rPr lang="en-CA" altLang="zh-CN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angleIdx</a:t>
            </a:r>
            <a:r>
              <a:rPr lang="en-CA" altLang="zh-CN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% 16) : </a:t>
            </a:r>
            <a:r>
              <a:rPr lang="en-CA" altLang="zh-CN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angleIdx</a:t>
            </a:r>
            <a:r>
              <a:rPr lang="en-CA" altLang="zh-CN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% 16)) &lt; (</a:t>
            </a:r>
            <a:r>
              <a:rPr lang="en-CA" altLang="zh-CN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nW</a:t>
            </a:r>
            <a:r>
              <a:rPr lang="en-CA" altLang="zh-CN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&lt;&lt; 4) ? 1 : 0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E3040FD-4D16-439C-9841-0917AA8930DB}"/>
              </a:ext>
            </a:extLst>
          </p:cNvPr>
          <p:cNvSpPr/>
          <p:nvPr/>
        </p:nvSpPr>
        <p:spPr>
          <a:xfrm>
            <a:off x="447283" y="2452855"/>
            <a:ext cx="28216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Current calculation in VVC D8:</a:t>
            </a:r>
            <a:endParaRPr lang="zh-CN" altLang="en-US" dirty="0"/>
          </a:p>
        </p:txBody>
      </p:sp>
      <p:sp>
        <p:nvSpPr>
          <p:cNvPr id="221" name="矩形 220">
            <a:extLst>
              <a:ext uri="{FF2B5EF4-FFF2-40B4-BE49-F238E27FC236}">
                <a16:creationId xmlns:a16="http://schemas.microsoft.com/office/drawing/2014/main" id="{2667F92D-6C3A-4978-A86B-036FD23E6B1B}"/>
              </a:ext>
            </a:extLst>
          </p:cNvPr>
          <p:cNvSpPr/>
          <p:nvPr/>
        </p:nvSpPr>
        <p:spPr>
          <a:xfrm>
            <a:off x="447283" y="3940833"/>
            <a:ext cx="10070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Proposed:</a:t>
            </a:r>
            <a:endParaRPr lang="zh-CN" altLang="en-US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ECC6DDA-5FEE-4E6A-B7B4-62C156D165D4}"/>
              </a:ext>
            </a:extLst>
          </p:cNvPr>
          <p:cNvSpPr/>
          <p:nvPr/>
        </p:nvSpPr>
        <p:spPr>
          <a:xfrm>
            <a:off x="1532568" y="1528181"/>
            <a:ext cx="163737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nH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 </a:t>
            </a:r>
            <a:r>
              <a:rPr lang="en-US" altLang="zh-CN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nW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 </a:t>
            </a:r>
            <a:r>
              <a:rPr lang="en-US" altLang="zh-CN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angleIdx</a:t>
            </a:r>
            <a:endParaRPr lang="zh-CN" altLang="en-US" dirty="0"/>
          </a:p>
        </p:txBody>
      </p:sp>
      <p:sp>
        <p:nvSpPr>
          <p:cNvPr id="224" name="矩形 223">
            <a:extLst>
              <a:ext uri="{FF2B5EF4-FFF2-40B4-BE49-F238E27FC236}">
                <a16:creationId xmlns:a16="http://schemas.microsoft.com/office/drawing/2014/main" id="{7647F022-6EB6-4C43-BB79-C5AB01309AD9}"/>
              </a:ext>
            </a:extLst>
          </p:cNvPr>
          <p:cNvSpPr/>
          <p:nvPr/>
        </p:nvSpPr>
        <p:spPr>
          <a:xfrm>
            <a:off x="3606390" y="1330647"/>
            <a:ext cx="964276" cy="8156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Calc.</a:t>
            </a:r>
            <a:endParaRPr lang="zh-CN" altLang="en-US" dirty="0"/>
          </a:p>
        </p:txBody>
      </p:sp>
      <p:sp>
        <p:nvSpPr>
          <p:cNvPr id="225" name="箭头: 右 224">
            <a:extLst>
              <a:ext uri="{FF2B5EF4-FFF2-40B4-BE49-F238E27FC236}">
                <a16:creationId xmlns:a16="http://schemas.microsoft.com/office/drawing/2014/main" id="{A73166A6-EE2B-4A4F-A740-60E2BFF894E4}"/>
              </a:ext>
            </a:extLst>
          </p:cNvPr>
          <p:cNvSpPr/>
          <p:nvPr/>
        </p:nvSpPr>
        <p:spPr>
          <a:xfrm>
            <a:off x="3186231" y="1671103"/>
            <a:ext cx="403867" cy="15192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2" name="箭头: 右 221">
            <a:extLst>
              <a:ext uri="{FF2B5EF4-FFF2-40B4-BE49-F238E27FC236}">
                <a16:creationId xmlns:a16="http://schemas.microsoft.com/office/drawing/2014/main" id="{B593F936-366C-4D64-B024-BD486D41E0BA}"/>
              </a:ext>
            </a:extLst>
          </p:cNvPr>
          <p:cNvSpPr/>
          <p:nvPr/>
        </p:nvSpPr>
        <p:spPr>
          <a:xfrm>
            <a:off x="4570666" y="1656664"/>
            <a:ext cx="403867" cy="1448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6" name="矩形 225">
            <a:extLst>
              <a:ext uri="{FF2B5EF4-FFF2-40B4-BE49-F238E27FC236}">
                <a16:creationId xmlns:a16="http://schemas.microsoft.com/office/drawing/2014/main" id="{F8E9A32A-7F5B-4587-A5C3-61766AE9E129}"/>
              </a:ext>
            </a:extLst>
          </p:cNvPr>
          <p:cNvSpPr/>
          <p:nvPr/>
        </p:nvSpPr>
        <p:spPr>
          <a:xfrm>
            <a:off x="5007117" y="1547642"/>
            <a:ext cx="87075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shiftHor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58297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矩形 57">
            <a:extLst>
              <a:ext uri="{FF2B5EF4-FFF2-40B4-BE49-F238E27FC236}">
                <a16:creationId xmlns:a16="http://schemas.microsoft.com/office/drawing/2014/main" id="{DEC87FB2-4952-4890-AD3B-161344E90D29}"/>
              </a:ext>
            </a:extLst>
          </p:cNvPr>
          <p:cNvSpPr/>
          <p:nvPr/>
        </p:nvSpPr>
        <p:spPr>
          <a:xfrm>
            <a:off x="6681090" y="1713707"/>
            <a:ext cx="2216801" cy="3484183"/>
          </a:xfrm>
          <a:prstGeom prst="rect">
            <a:avLst/>
          </a:prstGeom>
          <a:solidFill>
            <a:srgbClr val="DEEBF7">
              <a:alpha val="50196"/>
            </a:srgb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841" y="102470"/>
            <a:ext cx="8935651" cy="42673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b="1" dirty="0"/>
              <a:t>Proposed method in JVET-R0368</a:t>
            </a:r>
          </a:p>
        </p:txBody>
      </p:sp>
      <p:sp>
        <p:nvSpPr>
          <p:cNvPr id="7" name="文本框 4"/>
          <p:cNvSpPr txBox="1"/>
          <p:nvPr/>
        </p:nvSpPr>
        <p:spPr bwMode="auto">
          <a:xfrm>
            <a:off x="158100" y="730748"/>
            <a:ext cx="836148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unique unidirectional MVs rearranged into GPM merge candidate list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err="1"/>
              <a:t>zeroMVs</a:t>
            </a:r>
            <a:r>
              <a:rPr lang="en-US" altLang="zh-CN" dirty="0"/>
              <a:t> used to fill the list if not full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3CF199DE-0920-48FF-8F7A-C3ABB7A3487E}"/>
              </a:ext>
            </a:extLst>
          </p:cNvPr>
          <p:cNvSpPr/>
          <p:nvPr/>
        </p:nvSpPr>
        <p:spPr>
          <a:xfrm>
            <a:off x="1306154" y="1620073"/>
            <a:ext cx="5716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list0</a:t>
            </a:r>
            <a:endParaRPr lang="zh-CN" altLang="en-US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5513B612-F327-4F12-B542-58F26AD4F0FD}"/>
              </a:ext>
            </a:extLst>
          </p:cNvPr>
          <p:cNvSpPr/>
          <p:nvPr/>
        </p:nvSpPr>
        <p:spPr>
          <a:xfrm>
            <a:off x="2432654" y="1620073"/>
            <a:ext cx="5716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list1</a:t>
            </a:r>
            <a:endParaRPr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6255206-C5CB-4688-80CA-0734972404DD}"/>
              </a:ext>
            </a:extLst>
          </p:cNvPr>
          <p:cNvSpPr/>
          <p:nvPr/>
        </p:nvSpPr>
        <p:spPr>
          <a:xfrm>
            <a:off x="1185694" y="2050705"/>
            <a:ext cx="1036626" cy="48910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dk1"/>
                </a:solidFill>
              </a:rPr>
              <a:t>(0)</a:t>
            </a:r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4A8F716-DE13-42A2-814E-69E9470E98C9}"/>
              </a:ext>
            </a:extLst>
          </p:cNvPr>
          <p:cNvSpPr/>
          <p:nvPr/>
        </p:nvSpPr>
        <p:spPr>
          <a:xfrm>
            <a:off x="2222320" y="2541310"/>
            <a:ext cx="1036626" cy="48910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dk1"/>
                </a:solidFill>
              </a:rPr>
              <a:t>(3)</a:t>
            </a:r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31FB416-1210-4831-8B73-A206A1B71289}"/>
              </a:ext>
            </a:extLst>
          </p:cNvPr>
          <p:cNvSpPr/>
          <p:nvPr/>
        </p:nvSpPr>
        <p:spPr>
          <a:xfrm>
            <a:off x="1185694" y="3031301"/>
            <a:ext cx="1036626" cy="48910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dk1"/>
                </a:solidFill>
              </a:rPr>
              <a:t>(4)</a:t>
            </a:r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674F58F-56D3-4CF1-B225-11468083C357}"/>
              </a:ext>
            </a:extLst>
          </p:cNvPr>
          <p:cNvSpPr/>
          <p:nvPr/>
        </p:nvSpPr>
        <p:spPr>
          <a:xfrm>
            <a:off x="2222320" y="3515091"/>
            <a:ext cx="1036626" cy="48910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dk1"/>
                </a:solidFill>
              </a:rPr>
              <a:t>(7)</a:t>
            </a:r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756874A-42C0-4F77-98E0-4534C249F88A}"/>
              </a:ext>
            </a:extLst>
          </p:cNvPr>
          <p:cNvSpPr/>
          <p:nvPr/>
        </p:nvSpPr>
        <p:spPr>
          <a:xfrm>
            <a:off x="1185694" y="4007740"/>
            <a:ext cx="1036626" cy="48910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dk1"/>
                </a:solidFill>
              </a:rPr>
              <a:t>(8)</a:t>
            </a:r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BD62C40-4B9B-4D13-AF3E-89F1A0971D57}"/>
              </a:ext>
            </a:extLst>
          </p:cNvPr>
          <p:cNvSpPr/>
          <p:nvPr/>
        </p:nvSpPr>
        <p:spPr>
          <a:xfrm>
            <a:off x="2222320" y="3031301"/>
            <a:ext cx="1036626" cy="48910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(5)</a:t>
            </a:r>
            <a:endParaRPr lang="zh-CN" altLang="en-US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09B47CDF-9FCB-4B7D-91F1-0AF665B665EC}"/>
              </a:ext>
            </a:extLst>
          </p:cNvPr>
          <p:cNvSpPr/>
          <p:nvPr/>
        </p:nvSpPr>
        <p:spPr>
          <a:xfrm>
            <a:off x="1185693" y="2541310"/>
            <a:ext cx="1036626" cy="48910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(2)</a:t>
            </a:r>
            <a:endParaRPr lang="zh-CN" altLang="en-US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857E81D-29C2-45EA-B118-2A6A3D197A67}"/>
              </a:ext>
            </a:extLst>
          </p:cNvPr>
          <p:cNvSpPr/>
          <p:nvPr/>
        </p:nvSpPr>
        <p:spPr>
          <a:xfrm>
            <a:off x="2222319" y="2050705"/>
            <a:ext cx="1036626" cy="48910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dk1"/>
                </a:solidFill>
              </a:rPr>
              <a:t>(1)</a:t>
            </a:r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4400A13-739B-43AE-ACD4-473EB189ACA5}"/>
              </a:ext>
            </a:extLst>
          </p:cNvPr>
          <p:cNvSpPr/>
          <p:nvPr/>
        </p:nvSpPr>
        <p:spPr>
          <a:xfrm>
            <a:off x="1185693" y="3515091"/>
            <a:ext cx="1036626" cy="48910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(6)</a:t>
            </a:r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B16F6E43-EF53-4345-B5FD-ADA027EACFFF}"/>
              </a:ext>
            </a:extLst>
          </p:cNvPr>
          <p:cNvSpPr/>
          <p:nvPr/>
        </p:nvSpPr>
        <p:spPr>
          <a:xfrm>
            <a:off x="2222319" y="4007740"/>
            <a:ext cx="1036626" cy="48910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dk1"/>
                </a:solidFill>
              </a:rPr>
              <a:t>(9)</a:t>
            </a:r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CB57D254-80CB-4DFD-AC6C-BE16D435338F}"/>
              </a:ext>
            </a:extLst>
          </p:cNvPr>
          <p:cNvSpPr/>
          <p:nvPr/>
        </p:nvSpPr>
        <p:spPr>
          <a:xfrm>
            <a:off x="728138" y="2154148"/>
            <a:ext cx="305037" cy="28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0</a:t>
            </a:r>
            <a:endParaRPr lang="zh-CN" altLang="en-US" dirty="0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977703E2-7BC4-4167-AA1C-BD5EEF0C17FB}"/>
              </a:ext>
            </a:extLst>
          </p:cNvPr>
          <p:cNvSpPr/>
          <p:nvPr/>
        </p:nvSpPr>
        <p:spPr>
          <a:xfrm>
            <a:off x="723469" y="2637043"/>
            <a:ext cx="305037" cy="28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8154E198-C53D-4483-9B7D-D2E54090E152}"/>
              </a:ext>
            </a:extLst>
          </p:cNvPr>
          <p:cNvSpPr/>
          <p:nvPr/>
        </p:nvSpPr>
        <p:spPr>
          <a:xfrm>
            <a:off x="723469" y="3119938"/>
            <a:ext cx="305037" cy="28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6EDB488-6E23-4EA3-835E-EA01A85CFA78}"/>
              </a:ext>
            </a:extLst>
          </p:cNvPr>
          <p:cNvSpPr/>
          <p:nvPr/>
        </p:nvSpPr>
        <p:spPr>
          <a:xfrm>
            <a:off x="723469" y="3602833"/>
            <a:ext cx="305037" cy="28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23F43719-0A96-476E-BB4A-63CB8D648AA8}"/>
              </a:ext>
            </a:extLst>
          </p:cNvPr>
          <p:cNvSpPr/>
          <p:nvPr/>
        </p:nvSpPr>
        <p:spPr>
          <a:xfrm>
            <a:off x="723469" y="4085728"/>
            <a:ext cx="305037" cy="28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3F8C7A03-9735-4F50-8104-97EEE97542A7}"/>
              </a:ext>
            </a:extLst>
          </p:cNvPr>
          <p:cNvSpPr/>
          <p:nvPr/>
        </p:nvSpPr>
        <p:spPr>
          <a:xfrm>
            <a:off x="1028506" y="5014017"/>
            <a:ext cx="24272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Regular merge</a:t>
            </a:r>
            <a:r>
              <a:rPr lang="zh-CN" altLang="en-US" dirty="0"/>
              <a:t> </a:t>
            </a:r>
            <a:r>
              <a:rPr lang="en-US" altLang="zh-CN" dirty="0" err="1"/>
              <a:t>cand</a:t>
            </a:r>
            <a:r>
              <a:rPr lang="en-US" altLang="zh-CN" dirty="0"/>
              <a:t> list</a:t>
            </a:r>
            <a:endParaRPr lang="zh-CN" altLang="en-US" dirty="0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8327CEDB-D5A7-4217-9353-CBB6B4D6ABBF}"/>
              </a:ext>
            </a:extLst>
          </p:cNvPr>
          <p:cNvSpPr/>
          <p:nvPr/>
        </p:nvSpPr>
        <p:spPr>
          <a:xfrm>
            <a:off x="436019" y="1638701"/>
            <a:ext cx="6864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Index</a:t>
            </a:r>
            <a:endParaRPr lang="zh-CN" altLang="en-US" dirty="0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4EBF0829-B0C1-46DA-BAF5-B5FCDE61EB0D}"/>
              </a:ext>
            </a:extLst>
          </p:cNvPr>
          <p:cNvSpPr/>
          <p:nvPr/>
        </p:nvSpPr>
        <p:spPr>
          <a:xfrm>
            <a:off x="1185693" y="4497776"/>
            <a:ext cx="1036626" cy="48910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dk1"/>
                </a:solidFill>
              </a:rPr>
              <a:t>(10)</a:t>
            </a:r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07EF0D67-4BDB-40F4-B709-DD3CE1E1AA72}"/>
              </a:ext>
            </a:extLst>
          </p:cNvPr>
          <p:cNvSpPr/>
          <p:nvPr/>
        </p:nvSpPr>
        <p:spPr>
          <a:xfrm>
            <a:off x="2222318" y="4497776"/>
            <a:ext cx="1036626" cy="48910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(11)</a:t>
            </a:r>
            <a:endParaRPr lang="zh-CN" altLang="en-US" dirty="0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EE7FC1BA-C7F3-4D45-BFEE-88A9E5D81D09}"/>
              </a:ext>
            </a:extLst>
          </p:cNvPr>
          <p:cNvSpPr/>
          <p:nvPr/>
        </p:nvSpPr>
        <p:spPr>
          <a:xfrm>
            <a:off x="723469" y="4568623"/>
            <a:ext cx="2984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5</a:t>
            </a:r>
            <a:endParaRPr lang="zh-CN" altLang="en-US" dirty="0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FAA2228E-F51F-4A0F-B764-E10B71BBD8AF}"/>
              </a:ext>
            </a:extLst>
          </p:cNvPr>
          <p:cNvSpPr/>
          <p:nvPr/>
        </p:nvSpPr>
        <p:spPr>
          <a:xfrm>
            <a:off x="7307704" y="2578165"/>
            <a:ext cx="1036626" cy="48910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DCBCF234-0BC3-4B51-A748-5BABF3608EB0}"/>
              </a:ext>
            </a:extLst>
          </p:cNvPr>
          <p:cNvSpPr/>
          <p:nvPr/>
        </p:nvSpPr>
        <p:spPr>
          <a:xfrm>
            <a:off x="7307704" y="3556376"/>
            <a:ext cx="1036626" cy="48910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6BB65F43-EF44-4162-A23F-7EADD0296D2E}"/>
              </a:ext>
            </a:extLst>
          </p:cNvPr>
          <p:cNvSpPr/>
          <p:nvPr/>
        </p:nvSpPr>
        <p:spPr>
          <a:xfrm>
            <a:off x="7307704" y="3070814"/>
            <a:ext cx="1036626" cy="48910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94B2F5C8-4AEC-4ADC-BF7F-1BCB6032B4D1}"/>
              </a:ext>
            </a:extLst>
          </p:cNvPr>
          <p:cNvSpPr/>
          <p:nvPr/>
        </p:nvSpPr>
        <p:spPr>
          <a:xfrm>
            <a:off x="7307703" y="2096146"/>
            <a:ext cx="1036626" cy="48910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7834FE87-27F1-458F-80EF-40B209B634C6}"/>
              </a:ext>
            </a:extLst>
          </p:cNvPr>
          <p:cNvSpPr/>
          <p:nvPr/>
        </p:nvSpPr>
        <p:spPr>
          <a:xfrm>
            <a:off x="7307703" y="4045481"/>
            <a:ext cx="1036626" cy="48910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43FE8C3F-3AB5-4F5C-BE0F-E78674E63CD2}"/>
              </a:ext>
            </a:extLst>
          </p:cNvPr>
          <p:cNvSpPr/>
          <p:nvPr/>
        </p:nvSpPr>
        <p:spPr>
          <a:xfrm>
            <a:off x="6775087" y="4664954"/>
            <a:ext cx="21018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Proposed:</a:t>
            </a:r>
          </a:p>
          <a:p>
            <a:r>
              <a:rPr lang="en-US" altLang="zh-CN" dirty="0"/>
              <a:t>GPM merge</a:t>
            </a:r>
            <a:r>
              <a:rPr lang="zh-CN" altLang="en-US" dirty="0"/>
              <a:t> </a:t>
            </a:r>
            <a:r>
              <a:rPr lang="en-US" altLang="zh-CN" dirty="0" err="1"/>
              <a:t>cand</a:t>
            </a:r>
            <a:r>
              <a:rPr lang="en-US" altLang="zh-CN" dirty="0"/>
              <a:t> list</a:t>
            </a:r>
            <a:endParaRPr lang="zh-CN" altLang="en-US" dirty="0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C84326D3-E427-49CF-9E57-8E14A251BCEF}"/>
              </a:ext>
            </a:extLst>
          </p:cNvPr>
          <p:cNvSpPr/>
          <p:nvPr/>
        </p:nvSpPr>
        <p:spPr>
          <a:xfrm>
            <a:off x="6902472" y="2229154"/>
            <a:ext cx="305037" cy="28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0</a:t>
            </a:r>
            <a:endParaRPr lang="zh-CN" altLang="en-US" dirty="0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374063BA-FEBA-465F-BF77-7DE6972708BE}"/>
              </a:ext>
            </a:extLst>
          </p:cNvPr>
          <p:cNvSpPr/>
          <p:nvPr/>
        </p:nvSpPr>
        <p:spPr>
          <a:xfrm>
            <a:off x="6897803" y="2712049"/>
            <a:ext cx="305037" cy="28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67A94448-6356-4417-AA66-49BDF3138FD5}"/>
              </a:ext>
            </a:extLst>
          </p:cNvPr>
          <p:cNvSpPr/>
          <p:nvPr/>
        </p:nvSpPr>
        <p:spPr>
          <a:xfrm>
            <a:off x="6897803" y="3194944"/>
            <a:ext cx="305037" cy="28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339BC90A-E8E4-4AD1-B7D5-ED5E0427BF8C}"/>
              </a:ext>
            </a:extLst>
          </p:cNvPr>
          <p:cNvSpPr/>
          <p:nvPr/>
        </p:nvSpPr>
        <p:spPr>
          <a:xfrm>
            <a:off x="6897803" y="3677839"/>
            <a:ext cx="305037" cy="28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6BF94D75-76AB-4017-A396-5A3CCB88056E}"/>
              </a:ext>
            </a:extLst>
          </p:cNvPr>
          <p:cNvSpPr/>
          <p:nvPr/>
        </p:nvSpPr>
        <p:spPr>
          <a:xfrm>
            <a:off x="6897803" y="4160734"/>
            <a:ext cx="305037" cy="28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504E3E03-1662-49AE-AD28-C374A65850CE}"/>
              </a:ext>
            </a:extLst>
          </p:cNvPr>
          <p:cNvSpPr/>
          <p:nvPr/>
        </p:nvSpPr>
        <p:spPr>
          <a:xfrm>
            <a:off x="6659758" y="1772258"/>
            <a:ext cx="6864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Index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FFB664A-96A1-451A-8EAA-63331EF4B357}"/>
              </a:ext>
            </a:extLst>
          </p:cNvPr>
          <p:cNvGrpSpPr/>
          <p:nvPr/>
        </p:nvGrpSpPr>
        <p:grpSpPr>
          <a:xfrm>
            <a:off x="3069816" y="1232879"/>
            <a:ext cx="3893190" cy="425412"/>
            <a:chOff x="3104608" y="1213462"/>
            <a:chExt cx="3893190" cy="425412"/>
          </a:xfrm>
        </p:grpSpPr>
        <p:sp>
          <p:nvSpPr>
            <p:cNvPr id="64" name="箭头: 右 63">
              <a:extLst>
                <a:ext uri="{FF2B5EF4-FFF2-40B4-BE49-F238E27FC236}">
                  <a16:creationId xmlns:a16="http://schemas.microsoft.com/office/drawing/2014/main" id="{64800AD9-8C26-416F-BDB9-AB3A10654E72}"/>
                </a:ext>
              </a:extLst>
            </p:cNvPr>
            <p:cNvSpPr/>
            <p:nvPr/>
          </p:nvSpPr>
          <p:spPr>
            <a:xfrm>
              <a:off x="3161134" y="1213462"/>
              <a:ext cx="3771372" cy="425412"/>
            </a:xfrm>
            <a:prstGeom prst="rightArrow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D5710B9C-CA32-48D5-9098-2D89D3953AA3}"/>
                </a:ext>
              </a:extLst>
            </p:cNvPr>
            <p:cNvSpPr/>
            <p:nvPr/>
          </p:nvSpPr>
          <p:spPr>
            <a:xfrm>
              <a:off x="6561461" y="1254698"/>
              <a:ext cx="43633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dk1"/>
                  </a:solidFill>
                </a:rPr>
                <a:t>(0)</a:t>
              </a:r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35F4574F-E49C-4C98-88F2-42945D6ADA88}"/>
                </a:ext>
              </a:extLst>
            </p:cNvPr>
            <p:cNvSpPr/>
            <p:nvPr/>
          </p:nvSpPr>
          <p:spPr>
            <a:xfrm>
              <a:off x="6096589" y="1254698"/>
              <a:ext cx="43633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dk1"/>
                  </a:solidFill>
                </a:rPr>
                <a:t>(1)</a:t>
              </a:r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61809004-1D9A-4325-9D7C-6258214328A4}"/>
                </a:ext>
              </a:extLst>
            </p:cNvPr>
            <p:cNvSpPr/>
            <p:nvPr/>
          </p:nvSpPr>
          <p:spPr>
            <a:xfrm>
              <a:off x="5166845" y="1254698"/>
              <a:ext cx="43633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dk1"/>
                  </a:solidFill>
                </a:rPr>
                <a:t>(3)</a:t>
              </a:r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740186CD-6292-4AA2-8BF1-1EFD53F6CF20}"/>
                </a:ext>
              </a:extLst>
            </p:cNvPr>
            <p:cNvSpPr/>
            <p:nvPr/>
          </p:nvSpPr>
          <p:spPr>
            <a:xfrm>
              <a:off x="4668309" y="1254698"/>
              <a:ext cx="38985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dk1"/>
                  </a:solidFill>
                </a:rPr>
                <a:t>…</a:t>
              </a:r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86B2778A-7B36-4A76-ACD0-CB27C872C032}"/>
                </a:ext>
              </a:extLst>
            </p:cNvPr>
            <p:cNvSpPr/>
            <p:nvPr/>
          </p:nvSpPr>
          <p:spPr>
            <a:xfrm>
              <a:off x="3104608" y="1254698"/>
              <a:ext cx="89159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 err="1">
                  <a:solidFill>
                    <a:schemeClr val="dk1"/>
                  </a:solidFill>
                </a:rPr>
                <a:t>zeroMV</a:t>
              </a:r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484E0524-C7E5-40D2-9BA7-65C66A1D322D}"/>
                </a:ext>
              </a:extLst>
            </p:cNvPr>
            <p:cNvSpPr/>
            <p:nvPr/>
          </p:nvSpPr>
          <p:spPr>
            <a:xfrm>
              <a:off x="4024733" y="1254698"/>
              <a:ext cx="53489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dk1"/>
                  </a:solidFill>
                </a:rPr>
                <a:t>(11)</a:t>
              </a:r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F380461A-0099-44A5-BCB5-196829E506C7}"/>
                </a:ext>
              </a:extLst>
            </p:cNvPr>
            <p:cNvSpPr/>
            <p:nvPr/>
          </p:nvSpPr>
          <p:spPr>
            <a:xfrm>
              <a:off x="5631717" y="1254698"/>
              <a:ext cx="43633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dk1"/>
                  </a:solidFill>
                </a:rPr>
                <a:t>(2)</a:t>
              </a:r>
              <a:endParaRPr lang="zh-CN" altLang="en-US" dirty="0">
                <a:solidFill>
                  <a:schemeClr val="dk1"/>
                </a:solidFill>
              </a:endParaRPr>
            </a:p>
          </p:txBody>
        </p:sp>
      </p:grpSp>
      <p:sp>
        <p:nvSpPr>
          <p:cNvPr id="63" name="菱形 62">
            <a:extLst>
              <a:ext uri="{FF2B5EF4-FFF2-40B4-BE49-F238E27FC236}">
                <a16:creationId xmlns:a16="http://schemas.microsoft.com/office/drawing/2014/main" id="{DCC10471-48E1-4620-B6E9-0F47C8107424}"/>
              </a:ext>
            </a:extLst>
          </p:cNvPr>
          <p:cNvSpPr/>
          <p:nvPr/>
        </p:nvSpPr>
        <p:spPr>
          <a:xfrm>
            <a:off x="6903736" y="1059710"/>
            <a:ext cx="2246539" cy="698042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Available &amp; Unique?</a:t>
            </a:r>
            <a:endParaRPr lang="zh-CN" altLang="en-US" dirty="0"/>
          </a:p>
        </p:txBody>
      </p:sp>
      <p:sp>
        <p:nvSpPr>
          <p:cNvPr id="65" name="箭头: 右 64">
            <a:extLst>
              <a:ext uri="{FF2B5EF4-FFF2-40B4-BE49-F238E27FC236}">
                <a16:creationId xmlns:a16="http://schemas.microsoft.com/office/drawing/2014/main" id="{0B20ED77-A39E-4B0B-BCC4-9584312985EA}"/>
              </a:ext>
            </a:extLst>
          </p:cNvPr>
          <p:cNvSpPr/>
          <p:nvPr/>
        </p:nvSpPr>
        <p:spPr>
          <a:xfrm rot="5400000">
            <a:off x="7857728" y="1750041"/>
            <a:ext cx="338556" cy="338554"/>
          </a:xfrm>
          <a:prstGeom prst="rightArrow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DE0C5C68-2035-4FB5-A784-358AD13FB8E1}"/>
              </a:ext>
            </a:extLst>
          </p:cNvPr>
          <p:cNvSpPr/>
          <p:nvPr/>
        </p:nvSpPr>
        <p:spPr>
          <a:xfrm>
            <a:off x="8049323" y="1631871"/>
            <a:ext cx="32092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/>
              <a:t>Y</a:t>
            </a:r>
            <a:endParaRPr lang="zh-CN" altLang="en-US" dirty="0"/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58E05AC4-B0E3-43AA-8A83-9F6EECBA0EA7}"/>
              </a:ext>
            </a:extLst>
          </p:cNvPr>
          <p:cNvSpPr/>
          <p:nvPr/>
        </p:nvSpPr>
        <p:spPr>
          <a:xfrm>
            <a:off x="386501" y="5448718"/>
            <a:ext cx="5008459" cy="1323439"/>
          </a:xfrm>
          <a:prstGeom prst="rect">
            <a:avLst/>
          </a:prstGeom>
          <a:solidFill>
            <a:schemeClr val="bg1">
              <a:alpha val="50196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r>
              <a:rPr lang="en-US" altLang="zh-CN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NO change of: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</a:rPr>
              <a:t>Syntax elements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</a:rPr>
              <a:t>Reuse of the regular merge candidate list</a:t>
            </a:r>
          </a:p>
        </p:txBody>
      </p:sp>
    </p:spTree>
    <p:extLst>
      <p:ext uri="{BB962C8B-B14F-4D97-AF65-F5344CB8AC3E}">
        <p14:creationId xmlns:p14="http://schemas.microsoft.com/office/powerpoint/2010/main" val="35642668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CN" b="1" dirty="0"/>
              <a:t>Experimental results</a:t>
            </a:r>
            <a:endParaRPr lang="zh-CN" altLang="en-US" dirty="0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C3B6C26D-9FA8-4182-9D7B-79046138E0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1854856"/>
              </p:ext>
            </p:extLst>
          </p:nvPr>
        </p:nvGraphicFramePr>
        <p:xfrm>
          <a:off x="985832" y="1028120"/>
          <a:ext cx="6486384" cy="2376240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1545486">
                  <a:extLst>
                    <a:ext uri="{9D8B030D-6E8A-4147-A177-3AD203B41FA5}">
                      <a16:colId xmlns:a16="http://schemas.microsoft.com/office/drawing/2014/main" val="1961121162"/>
                    </a:ext>
                  </a:extLst>
                </a:gridCol>
                <a:gridCol w="986876">
                  <a:extLst>
                    <a:ext uri="{9D8B030D-6E8A-4147-A177-3AD203B41FA5}">
                      <a16:colId xmlns:a16="http://schemas.microsoft.com/office/drawing/2014/main" val="1727308910"/>
                    </a:ext>
                  </a:extLst>
                </a:gridCol>
                <a:gridCol w="986876">
                  <a:extLst>
                    <a:ext uri="{9D8B030D-6E8A-4147-A177-3AD203B41FA5}">
                      <a16:colId xmlns:a16="http://schemas.microsoft.com/office/drawing/2014/main" val="1488017004"/>
                    </a:ext>
                  </a:extLst>
                </a:gridCol>
                <a:gridCol w="993394">
                  <a:extLst>
                    <a:ext uri="{9D8B030D-6E8A-4147-A177-3AD203B41FA5}">
                      <a16:colId xmlns:a16="http://schemas.microsoft.com/office/drawing/2014/main" val="3396417845"/>
                    </a:ext>
                  </a:extLst>
                </a:gridCol>
                <a:gridCol w="986876">
                  <a:extLst>
                    <a:ext uri="{9D8B030D-6E8A-4147-A177-3AD203B41FA5}">
                      <a16:colId xmlns:a16="http://schemas.microsoft.com/office/drawing/2014/main" val="1028795984"/>
                    </a:ext>
                  </a:extLst>
                </a:gridCol>
                <a:gridCol w="986876">
                  <a:extLst>
                    <a:ext uri="{9D8B030D-6E8A-4147-A177-3AD203B41FA5}">
                      <a16:colId xmlns:a16="http://schemas.microsoft.com/office/drawing/2014/main" val="3897154940"/>
                    </a:ext>
                  </a:extLst>
                </a:gridCol>
              </a:tblGrid>
              <a:tr h="201780"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Random Access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6179833"/>
                  </a:ext>
                </a:extLst>
              </a:tr>
              <a:tr h="201780"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Over VTM8.0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8083407"/>
                  </a:ext>
                </a:extLst>
              </a:tr>
              <a:tr h="201780"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Y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U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V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 err="1">
                          <a:effectLst/>
                        </a:rPr>
                        <a:t>EncT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 err="1">
                          <a:effectLst/>
                        </a:rPr>
                        <a:t>DecT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803860"/>
                  </a:ext>
                </a:extLst>
              </a:tr>
              <a:tr h="2017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A1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877507222"/>
                  </a:ext>
                </a:extLst>
              </a:tr>
              <a:tr h="2017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A2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876869843"/>
                  </a:ext>
                </a:extLst>
              </a:tr>
              <a:tr h="2017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B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-0.07%</a:t>
                      </a:r>
                      <a:endParaRPr lang="zh-CN" sz="11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-0.09%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-0.10%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999163348"/>
                  </a:ext>
                </a:extLst>
              </a:tr>
              <a:tr h="2017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C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-0.20%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-0.15%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-0.33%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091692227"/>
                  </a:ext>
                </a:extLst>
              </a:tr>
              <a:tr h="2017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E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1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1998136"/>
                  </a:ext>
                </a:extLst>
              </a:tr>
              <a:tr h="2017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Overall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8532223"/>
                  </a:ext>
                </a:extLst>
              </a:tr>
              <a:tr h="2017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D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-0.26%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275519407"/>
                  </a:ext>
                </a:extLst>
              </a:tr>
              <a:tr h="2017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F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5677728"/>
                  </a:ext>
                </a:extLst>
              </a:tr>
            </a:tbl>
          </a:graphicData>
        </a:graphic>
      </p:graphicFrame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7448A7FA-B0F4-4366-ADEF-9A68DB0C5E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5184158"/>
              </p:ext>
            </p:extLst>
          </p:nvPr>
        </p:nvGraphicFramePr>
        <p:xfrm>
          <a:off x="985830" y="3775842"/>
          <a:ext cx="6486382" cy="2319824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1545485">
                  <a:extLst>
                    <a:ext uri="{9D8B030D-6E8A-4147-A177-3AD203B41FA5}">
                      <a16:colId xmlns:a16="http://schemas.microsoft.com/office/drawing/2014/main" val="2015851120"/>
                    </a:ext>
                  </a:extLst>
                </a:gridCol>
                <a:gridCol w="986876">
                  <a:extLst>
                    <a:ext uri="{9D8B030D-6E8A-4147-A177-3AD203B41FA5}">
                      <a16:colId xmlns:a16="http://schemas.microsoft.com/office/drawing/2014/main" val="2419391449"/>
                    </a:ext>
                  </a:extLst>
                </a:gridCol>
                <a:gridCol w="986876">
                  <a:extLst>
                    <a:ext uri="{9D8B030D-6E8A-4147-A177-3AD203B41FA5}">
                      <a16:colId xmlns:a16="http://schemas.microsoft.com/office/drawing/2014/main" val="2323003393"/>
                    </a:ext>
                  </a:extLst>
                </a:gridCol>
                <a:gridCol w="993393">
                  <a:extLst>
                    <a:ext uri="{9D8B030D-6E8A-4147-A177-3AD203B41FA5}">
                      <a16:colId xmlns:a16="http://schemas.microsoft.com/office/drawing/2014/main" val="3747140270"/>
                    </a:ext>
                  </a:extLst>
                </a:gridCol>
                <a:gridCol w="986876">
                  <a:extLst>
                    <a:ext uri="{9D8B030D-6E8A-4147-A177-3AD203B41FA5}">
                      <a16:colId xmlns:a16="http://schemas.microsoft.com/office/drawing/2014/main" val="3728960559"/>
                    </a:ext>
                  </a:extLst>
                </a:gridCol>
                <a:gridCol w="986876">
                  <a:extLst>
                    <a:ext uri="{9D8B030D-6E8A-4147-A177-3AD203B41FA5}">
                      <a16:colId xmlns:a16="http://schemas.microsoft.com/office/drawing/2014/main" val="2003139273"/>
                    </a:ext>
                  </a:extLst>
                </a:gridCol>
              </a:tblGrid>
              <a:tr h="209968"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Low Delay B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5899400"/>
                  </a:ext>
                </a:extLst>
              </a:tr>
              <a:tr h="209968"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Over VTM8.0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8134779"/>
                  </a:ext>
                </a:extLst>
              </a:tr>
              <a:tr h="209968"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Y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U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V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 err="1">
                          <a:effectLst/>
                        </a:rPr>
                        <a:t>EncT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 err="1">
                          <a:effectLst/>
                        </a:rPr>
                        <a:t>DecT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7464106"/>
                  </a:ext>
                </a:extLst>
              </a:tr>
              <a:tr h="20996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A1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252677761"/>
                  </a:ext>
                </a:extLst>
              </a:tr>
              <a:tr h="20996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A2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803427269"/>
                  </a:ext>
                </a:extLst>
              </a:tr>
              <a:tr h="20996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B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987476757"/>
                  </a:ext>
                </a:extLst>
              </a:tr>
              <a:tr h="20996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C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91%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127475953"/>
                  </a:ext>
                </a:extLst>
              </a:tr>
              <a:tr h="20996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E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90%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9711000"/>
                  </a:ext>
                </a:extLst>
              </a:tr>
              <a:tr h="20996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Overall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430729"/>
                  </a:ext>
                </a:extLst>
              </a:tr>
              <a:tr h="20996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D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-0.76%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-0.47%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05786748"/>
                  </a:ext>
                </a:extLst>
              </a:tr>
              <a:tr h="20996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F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-0.34%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88%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32063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6834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3FF3289D-E2C9-4CAC-A161-44F81D7CB2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857250"/>
            <a:ext cx="8915400" cy="51435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D5575693-C9D3-4882-8E6A-747C98DCBD93}"/>
              </a:ext>
            </a:extLst>
          </p:cNvPr>
          <p:cNvSpPr/>
          <p:nvPr/>
        </p:nvSpPr>
        <p:spPr>
          <a:xfrm>
            <a:off x="199504" y="6143105"/>
            <a:ext cx="3208713" cy="37407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VTM8.0: </a:t>
            </a:r>
            <a:r>
              <a:rPr lang="en-US" altLang="zh-CN" dirty="0" err="1">
                <a:solidFill>
                  <a:schemeClr val="tx1"/>
                </a:solidFill>
              </a:rPr>
              <a:t>BQMall</a:t>
            </a:r>
            <a:r>
              <a:rPr lang="en-US" altLang="zh-CN" dirty="0">
                <a:solidFill>
                  <a:schemeClr val="tx1"/>
                </a:solidFill>
              </a:rPr>
              <a:t>, RA, QP=37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5635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B6DB24A-9FCC-4BD7-B47D-CA0737AD1E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857250"/>
            <a:ext cx="8915400" cy="51435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26D8A650-4F57-4BB9-86A5-5965AFA70FFB}"/>
              </a:ext>
            </a:extLst>
          </p:cNvPr>
          <p:cNvSpPr/>
          <p:nvPr/>
        </p:nvSpPr>
        <p:spPr>
          <a:xfrm>
            <a:off x="199504" y="6143105"/>
            <a:ext cx="3208713" cy="37407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proposed: </a:t>
            </a:r>
            <a:r>
              <a:rPr lang="en-US" altLang="zh-CN" dirty="0" err="1">
                <a:solidFill>
                  <a:schemeClr val="tx1"/>
                </a:solidFill>
              </a:rPr>
              <a:t>BQMall</a:t>
            </a:r>
            <a:r>
              <a:rPr lang="en-US" altLang="zh-CN" dirty="0">
                <a:solidFill>
                  <a:schemeClr val="tx1"/>
                </a:solidFill>
              </a:rPr>
              <a:t>, RA, QP=37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1119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41B11D5-7853-495E-A7C3-FE5FD4163C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857250"/>
            <a:ext cx="8915400" cy="51435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A3E4181C-2CBB-44FD-9840-CC17270A071E}"/>
              </a:ext>
            </a:extLst>
          </p:cNvPr>
          <p:cNvSpPr/>
          <p:nvPr/>
        </p:nvSpPr>
        <p:spPr>
          <a:xfrm>
            <a:off x="199504" y="6143105"/>
            <a:ext cx="3208713" cy="37407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VTM8.0: </a:t>
            </a:r>
            <a:r>
              <a:rPr lang="en-US" altLang="zh-CN" dirty="0" err="1">
                <a:solidFill>
                  <a:schemeClr val="tx1"/>
                </a:solidFill>
              </a:rPr>
              <a:t>RaceHorses</a:t>
            </a:r>
            <a:r>
              <a:rPr lang="en-US" altLang="zh-CN" dirty="0">
                <a:solidFill>
                  <a:schemeClr val="tx1"/>
                </a:solidFill>
              </a:rPr>
              <a:t>, RA, QP=37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5457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7B7EB118-AA8F-444C-B129-17E4263B47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857250"/>
            <a:ext cx="8915400" cy="51435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76B97FC5-F334-4D60-9EB5-59C3EE48691A}"/>
              </a:ext>
            </a:extLst>
          </p:cNvPr>
          <p:cNvSpPr/>
          <p:nvPr/>
        </p:nvSpPr>
        <p:spPr>
          <a:xfrm>
            <a:off x="199504" y="6143105"/>
            <a:ext cx="3208713" cy="37407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proposed: </a:t>
            </a:r>
            <a:r>
              <a:rPr lang="en-US" altLang="zh-CN" dirty="0" err="1">
                <a:solidFill>
                  <a:schemeClr val="tx1"/>
                </a:solidFill>
              </a:rPr>
              <a:t>RaceHorses</a:t>
            </a:r>
            <a:r>
              <a:rPr lang="en-US" altLang="zh-CN" dirty="0">
                <a:solidFill>
                  <a:schemeClr val="tx1"/>
                </a:solidFill>
              </a:rPr>
              <a:t>, RA, QP=37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58305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D10F29F4-2DD1-4CEF-B370-8D277FDD06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857250"/>
            <a:ext cx="8915400" cy="51435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7D912A06-A4FD-4CEE-9158-BB13D7A100CD}"/>
              </a:ext>
            </a:extLst>
          </p:cNvPr>
          <p:cNvSpPr/>
          <p:nvPr/>
        </p:nvSpPr>
        <p:spPr>
          <a:xfrm>
            <a:off x="199504" y="6143105"/>
            <a:ext cx="3391594" cy="37407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VTM8.0: </a:t>
            </a:r>
            <a:r>
              <a:rPr lang="en-US" altLang="zh-CN" dirty="0" err="1">
                <a:solidFill>
                  <a:schemeClr val="tx1"/>
                </a:solidFill>
              </a:rPr>
              <a:t>BasketballDrill</a:t>
            </a:r>
            <a:r>
              <a:rPr lang="en-US" altLang="zh-CN" dirty="0">
                <a:solidFill>
                  <a:schemeClr val="tx1"/>
                </a:solidFill>
              </a:rPr>
              <a:t>, RA, QP=37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655297"/>
      </p:ext>
    </p:extLst>
  </p:cSld>
  <p:clrMapOvr>
    <a:masterClrMapping/>
  </p:clrMapOvr>
</p:sld>
</file>

<file path=ppt/theme/theme1.xml><?xml version="1.0" encoding="utf-8"?>
<a:theme xmlns:a="http://schemas.openxmlformats.org/drawingml/2006/main" name="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>
          <a:noFill/>
        </a:ln>
      </a:spPr>
      <a:bodyPr vert="horz" wrap="square" lIns="91440" tIns="45720" rIns="91440" bIns="45720" numCol="1" anchor="t" anchorCtr="0" compatLnSpc="1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新实验室模板</Template>
  <TotalTime>4551</TotalTime>
  <Words>630</Words>
  <Application>Microsoft Office PowerPoint</Application>
  <PresentationFormat>全屏显示(4:3)</PresentationFormat>
  <Paragraphs>183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 Unicode MS</vt:lpstr>
      <vt:lpstr>等线</vt:lpstr>
      <vt:lpstr>Arial</vt:lpstr>
      <vt:lpstr>Arial Black</vt:lpstr>
      <vt:lpstr>Eras Demi ITC</vt:lpstr>
      <vt:lpstr>Times New Roman</vt:lpstr>
      <vt:lpstr>新实验室模板</vt:lpstr>
      <vt:lpstr>JVET-R0369:  Combination of JVET-R0367 and JVET-R0368 for GPM</vt:lpstr>
      <vt:lpstr>Proposed method in JVET-R0367</vt:lpstr>
      <vt:lpstr>Proposed method in JVET-R0368</vt:lpstr>
      <vt:lpstr>Experimental results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Conclusion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CCLM DM adaption</dc:title>
  <dc:creator>ma yz</dc:creator>
  <cp:lastModifiedBy>ruipeng qiu</cp:lastModifiedBy>
  <cp:revision>607</cp:revision>
  <dcterms:created xsi:type="dcterms:W3CDTF">2018-12-28T13:08:00Z</dcterms:created>
  <dcterms:modified xsi:type="dcterms:W3CDTF">2020-04-17T12:39:35Z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