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1" r:id="rId5"/>
    <p:sldId id="265" r:id="rId6"/>
    <p:sldId id="26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0" autoAdjust="0"/>
    <p:restoredTop sz="94660"/>
  </p:normalViewPr>
  <p:slideViewPr>
    <p:cSldViewPr snapToGrid="0">
      <p:cViewPr varScale="1">
        <p:scale>
          <a:sx n="83" d="100"/>
          <a:sy n="83" d="100"/>
        </p:scale>
        <p:origin x="102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46B088-83EF-458A-B25F-23A2A95F1C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6F5A99-1FA8-4A10-B56C-0A474231B8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CACB81-559B-4C1D-A78A-E3DEA7328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4/16/2020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AF2516-ABF4-40F2-BC4E-FCAFA2DD2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8D72DC-91C6-4C42-95DD-C896D8625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670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926F82-88CD-4737-9F23-D93799F1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11C6F1-08F1-4167-BD02-41966EA68F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6DC247-F2D7-456D-B5E5-E25122CA0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4/16/2020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04BE4F-1815-4A56-B573-0796FB56C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9A55C9-CA67-42C0-99B2-A416154E1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145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235D453-DE86-4B2C-82C0-C2145BAC6BA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C5B832-1514-4EE5-B244-69905138CF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ED333E-5D07-4BC8-B61A-340CA6D9D9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4/16/2020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3065DB-448A-44CE-816E-74542EBD4E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5E0472-4C5A-4F95-B566-776F95CBB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320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A774B0-661F-41C1-BCCE-4F98ECFD8B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C6DA95-E547-401B-811D-E70C79BF8C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E63C6E-D626-4DB3-93CF-D0661ADC9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4/16/2020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848E20-21F2-4BBC-81B6-6F1402E6A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AAB411-C18C-4BA0-ABB9-2584A930A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665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86DB2-AC91-46C2-B36E-8C3FEEB740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20C8DD-DC9B-4FD9-A0BA-D0BBD041B5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E5092E-F33C-4477-B45C-8911B2FCA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4/16/2020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9D3D35-993F-48B4-BDD2-E9CF37EA1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FB7B70-EBE9-4D3D-BB96-B3F1ED9D7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517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BE8A9-03AA-401E-BFDA-05E93C51A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3A4446-CF50-4766-8817-A0940F8539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D30CCC-E794-4EAB-8EDF-6823A7D180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8B94A6-F8FC-40CF-92CA-36FAAF6FF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4/16/2020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40A246-38EE-40D9-9CF8-D6A8CB0E3D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1FB487-AC22-4F02-8C1C-9488AF130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516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D3878-19DB-4A8C-BBF5-BE606B42A9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17504F-B4DD-4C80-89CE-4A34F1EDFD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A2F74B-756A-42D6-9694-7CC9432DCC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5E4D3D-DE66-4041-8110-A1B6F65F3A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2E3680A-8F46-406D-A26D-A03F7A3A2D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847191-7F5F-49EE-A524-55414912B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4/16/2020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C3AE9F-1FB7-4A91-87D0-D37D759C4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E7A8C9-271C-406B-BC73-956A4FC4C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837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2797C-D533-4738-8DD1-95F4AD250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FE3925-DFFD-4B03-892C-A4F1B8344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4/16/2020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E1A71C-AA1E-4123-B79D-2B424E1F4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AA91DD-500A-4BDC-883A-161ECB0F8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4091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40A4FC7-41B7-44A3-A284-A5BBCC70B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4/16/2020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628B120-4014-496A-8A66-E8BF74E85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81A9A6-73B6-44BF-BF23-846E8E16A0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972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DA166-A61A-40A4-9FC7-994190DB7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C943C4-6B24-40F1-A65C-FA0FB337E7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EFD670-ED1A-4F02-9938-B8C265D126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AE82ED-9225-4120-B500-6EAE2E4D8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4/16/2020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9571EF-C058-451E-91FB-7A6A3FB03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195D9C-57AC-4B09-BFD4-F00A3C89E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436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FFF31-8B88-4CB9-B3CD-EBDE70E41C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E90244A-730F-4F6C-8A72-A7C1AB33F6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A0E6F5-8570-432C-94B5-C65BAF88C1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39173D-41BE-4753-A101-1C9255B64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4/16/2020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7068B7-F0E0-4599-BB19-BEBEE9817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B9F0DC-8EB2-4EA6-A38C-34D65A689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735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E8C063-BE4D-4520-94FF-8C40ADD43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E63C44-5A00-4BD9-A96F-C381CD58ED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570284-BF49-4C00-8478-2CDFE99E5B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F5CC56-DFFB-4F91-83DC-8031488D6F7C}" type="datetimeFigureOut">
              <a:rPr lang="en-US" smtClean="0"/>
              <a:t>4/16/2020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4E649E-21C9-4C46-AFB4-1656139D0A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6164A4-E556-4CAE-AF74-6B8B26953E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431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0930F605-E96D-4C9C-BAB4-1DC545CAEE60}"/>
              </a:ext>
            </a:extLst>
          </p:cNvPr>
          <p:cNvSpPr/>
          <p:nvPr/>
        </p:nvSpPr>
        <p:spPr>
          <a:xfrm>
            <a:off x="495300" y="1449968"/>
            <a:ext cx="10775883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JVET-R0355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On clipping input residuals to IACT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967B37-1EB6-4711-9879-9D08AB328550}"/>
              </a:ext>
            </a:extLst>
          </p:cNvPr>
          <p:cNvSpPr txBox="1"/>
          <p:nvPr/>
        </p:nvSpPr>
        <p:spPr>
          <a:xfrm>
            <a:off x="495299" y="3429000"/>
            <a:ext cx="1077588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Xiaoyu Xiu, Yi-Wen Chen, Tsung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-chuan Ma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</a:t>
            </a:r>
            <a:r>
              <a:rPr lang="de-DE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Hong-Jheng Jhu,</a:t>
            </a:r>
            <a:r>
              <a:rPr lang="de-DE" dirty="0"/>
              <a:t> 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Xianglin Wang (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Kwai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)</a:t>
            </a:r>
          </a:p>
          <a:p>
            <a:endParaRPr 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Jie Zhao, </a:t>
            </a:r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Seung 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Hwan Kim (LGE)</a:t>
            </a:r>
          </a:p>
          <a:p>
            <a:endParaRPr 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  <a:p>
            <a:r>
              <a:rPr lang="en-US" sz="2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Jizheng</a:t>
            </a:r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 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Xu, </a:t>
            </a:r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Li Zhang,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 Weijia Zhu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Kai Zhang</a:t>
            </a:r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 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(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Bytedance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1441425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0C329973-68E9-457A-8E14-D83AE8B080B3}"/>
              </a:ext>
            </a:extLst>
          </p:cNvPr>
          <p:cNvSpPr txBox="1">
            <a:spLocks/>
          </p:cNvSpPr>
          <p:nvPr/>
        </p:nvSpPr>
        <p:spPr>
          <a:xfrm>
            <a:off x="655320" y="443770"/>
            <a:ext cx="10515600" cy="79788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B9B1FBD2-D402-4EBA-9BA6-083D385FAC5B}"/>
              </a:ext>
            </a:extLst>
          </p:cNvPr>
          <p:cNvSpPr txBox="1">
            <a:spLocks/>
          </p:cNvSpPr>
          <p:nvPr/>
        </p:nvSpPr>
        <p:spPr>
          <a:xfrm>
            <a:off x="655320" y="1263297"/>
            <a:ext cx="11371626" cy="119053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sz="3600" dirty="0" smtClean="0"/>
              <a:t>Mismatch on IACT residual clipping range</a:t>
            </a:r>
            <a:endParaRPr lang="en-CA" sz="3600" dirty="0"/>
          </a:p>
          <a:p>
            <a:pPr lvl="1" hangingPunct="0"/>
            <a:r>
              <a:rPr lang="en-US" dirty="0" smtClean="0"/>
              <a:t>VVC draft 8</a:t>
            </a:r>
            <a:endParaRPr lang="en-GB" dirty="0"/>
          </a:p>
        </p:txBody>
      </p:sp>
      <p:sp>
        <p:nvSpPr>
          <p:cNvPr id="6" name="矩形 5"/>
          <p:cNvSpPr/>
          <p:nvPr/>
        </p:nvSpPr>
        <p:spPr>
          <a:xfrm>
            <a:off x="1516284" y="2303359"/>
            <a:ext cx="9654636" cy="1487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687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56960" algn="r"/>
              </a:tabLst>
            </a:pP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Y</a:t>
            </a:r>
            <a:r>
              <a:rPr lang="en-CA" altLang="zh-CN" dirty="0">
                <a:latin typeface="Times New Roman" panose="02020603050405020304" pitchFamily="18" charset="0"/>
              </a:rPr>
              <a:t>[ x ][ y ] = Clip3( −( 1 &lt;&lt; </a:t>
            </a:r>
            <a:r>
              <a:rPr lang="en-CA" altLang="zh-CN" dirty="0" err="1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 ), ( 1 &lt;&lt; </a:t>
            </a:r>
            <a:r>
              <a:rPr lang="en-CA" altLang="zh-CN" dirty="0" err="1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 ) − 1, </a:t>
            </a: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Y</a:t>
            </a:r>
            <a:r>
              <a:rPr lang="en-CA" altLang="zh-CN" dirty="0">
                <a:latin typeface="Times New Roman" panose="02020603050405020304" pitchFamily="18" charset="0"/>
              </a:rPr>
              <a:t>[ x ][ y ] )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 marL="35687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56960" algn="r"/>
              </a:tabLst>
            </a:pP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Cb</a:t>
            </a:r>
            <a:r>
              <a:rPr lang="en-CA" altLang="zh-CN" dirty="0">
                <a:latin typeface="Times New Roman" panose="02020603050405020304" pitchFamily="18" charset="0"/>
              </a:rPr>
              <a:t>[ x ][ y ] = Clip3( −( 1 &lt;&lt; </a:t>
            </a:r>
            <a:r>
              <a:rPr lang="en-CA" altLang="zh-CN" dirty="0" err="1" smtClean="0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 ), ( 1 &lt;&lt; </a:t>
            </a:r>
            <a:r>
              <a:rPr lang="en-CA" altLang="zh-CN" dirty="0" err="1" smtClean="0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 ) − 1, </a:t>
            </a: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Cb</a:t>
            </a:r>
            <a:r>
              <a:rPr lang="en-CA" altLang="zh-CN" dirty="0">
                <a:latin typeface="Times New Roman" panose="02020603050405020304" pitchFamily="18" charset="0"/>
              </a:rPr>
              <a:t>[ x ][ y ] )</a:t>
            </a:r>
            <a:r>
              <a:rPr lang="en-CA" altLang="zh-CN" dirty="0">
                <a:latin typeface="Times New Roman" panose="02020603050405020304" pitchFamily="18" charset="0"/>
                <a:ea typeface="Malgun Gothic" panose="020B0503020000020004" pitchFamily="34" charset="-127"/>
              </a:rPr>
              <a:t> 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 marL="35687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56960" algn="r"/>
              </a:tabLst>
            </a:pP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Cr</a:t>
            </a:r>
            <a:r>
              <a:rPr lang="en-CA" altLang="zh-CN" dirty="0">
                <a:latin typeface="Times New Roman" panose="02020603050405020304" pitchFamily="18" charset="0"/>
              </a:rPr>
              <a:t>[ x ][ y ] = Clip3( −( 1 &lt;&lt; </a:t>
            </a:r>
            <a:r>
              <a:rPr lang="en-CA" altLang="zh-CN" dirty="0" err="1" smtClean="0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 ), ( 1 &lt;&lt; </a:t>
            </a:r>
            <a:r>
              <a:rPr lang="en-CA" altLang="zh-CN" dirty="0" err="1" smtClean="0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 ) − 1, </a:t>
            </a: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Cr</a:t>
            </a:r>
            <a:r>
              <a:rPr lang="en-CA" altLang="zh-CN" dirty="0">
                <a:latin typeface="Times New Roman" panose="02020603050405020304" pitchFamily="18" charset="0"/>
              </a:rPr>
              <a:t>[ x ][ y ] )</a:t>
            </a:r>
            <a:r>
              <a:rPr lang="en-CA" altLang="zh-CN" dirty="0">
                <a:latin typeface="Times New Roman" panose="02020603050405020304" pitchFamily="18" charset="0"/>
                <a:ea typeface="Malgun Gothic" panose="020B0503020000020004" pitchFamily="34" charset="-127"/>
              </a:rPr>
              <a:t> </a:t>
            </a: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B9B1FBD2-D402-4EBA-9BA6-083D385FAC5B}"/>
              </a:ext>
            </a:extLst>
          </p:cNvPr>
          <p:cNvSpPr txBox="1">
            <a:spLocks/>
          </p:cNvSpPr>
          <p:nvPr/>
        </p:nvSpPr>
        <p:spPr>
          <a:xfrm>
            <a:off x="655320" y="3927400"/>
            <a:ext cx="11371626" cy="79507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hangingPunct="0"/>
            <a:r>
              <a:rPr lang="en-US" dirty="0" smtClean="0"/>
              <a:t>VTM8 software</a:t>
            </a:r>
            <a:endParaRPr lang="en-GB" dirty="0"/>
          </a:p>
        </p:txBody>
      </p:sp>
      <p:sp>
        <p:nvSpPr>
          <p:cNvPr id="9" name="矩形 8"/>
          <p:cNvSpPr/>
          <p:nvPr/>
        </p:nvSpPr>
        <p:spPr>
          <a:xfrm>
            <a:off x="1561039" y="4335524"/>
            <a:ext cx="8657862" cy="1487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687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56960" algn="r"/>
              </a:tabLst>
            </a:pP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Y</a:t>
            </a:r>
            <a:r>
              <a:rPr lang="en-CA" altLang="zh-CN" dirty="0">
                <a:latin typeface="Times New Roman" panose="02020603050405020304" pitchFamily="18" charset="0"/>
              </a:rPr>
              <a:t>[ x ][ y ] = Clip3( −( </a:t>
            </a:r>
            <a:r>
              <a:rPr lang="en-CA" altLang="zh-CN" dirty="0" smtClean="0">
                <a:latin typeface="Times New Roman" panose="02020603050405020304" pitchFamily="18" charset="0"/>
              </a:rPr>
              <a:t>1</a:t>
            </a:r>
            <a:r>
              <a:rPr lang="en-CA" altLang="zh-CN" dirty="0">
                <a:latin typeface="Times New Roman" panose="02020603050405020304" pitchFamily="18" charset="0"/>
              </a:rPr>
              <a:t> &lt;&lt; (</a:t>
            </a:r>
            <a:r>
              <a:rPr lang="en-CA" altLang="zh-CN" dirty="0" err="1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 + 1)</a:t>
            </a:r>
            <a:r>
              <a:rPr lang="en-CA" altLang="zh-CN" dirty="0" smtClean="0">
                <a:latin typeface="Times New Roman" panose="02020603050405020304" pitchFamily="18" charset="0"/>
              </a:rPr>
              <a:t> </a:t>
            </a:r>
            <a:r>
              <a:rPr lang="en-CA" altLang="zh-CN" dirty="0">
                <a:latin typeface="Times New Roman" panose="02020603050405020304" pitchFamily="18" charset="0"/>
              </a:rPr>
              <a:t>), ( </a:t>
            </a:r>
            <a:r>
              <a:rPr lang="en-CA" altLang="zh-CN" dirty="0" smtClean="0">
                <a:latin typeface="Times New Roman" panose="02020603050405020304" pitchFamily="18" charset="0"/>
              </a:rPr>
              <a:t>1</a:t>
            </a:r>
            <a:r>
              <a:rPr lang="en-CA" altLang="zh-CN" dirty="0">
                <a:latin typeface="Times New Roman" panose="02020603050405020304" pitchFamily="18" charset="0"/>
              </a:rPr>
              <a:t> &lt;&lt; (</a:t>
            </a:r>
            <a:r>
              <a:rPr lang="en-CA" altLang="zh-CN" dirty="0" err="1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 + 1</a:t>
            </a:r>
            <a:r>
              <a:rPr lang="en-CA" altLang="zh-CN" dirty="0" smtClean="0">
                <a:latin typeface="Times New Roman" panose="02020603050405020304" pitchFamily="18" charset="0"/>
              </a:rPr>
              <a:t>)</a:t>
            </a:r>
            <a:r>
              <a:rPr lang="en-CA" altLang="zh-CN" dirty="0">
                <a:latin typeface="Times New Roman" panose="02020603050405020304" pitchFamily="18" charset="0"/>
              </a:rPr>
              <a:t> ) − 1, </a:t>
            </a: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Y</a:t>
            </a:r>
            <a:r>
              <a:rPr lang="en-CA" altLang="zh-CN" dirty="0">
                <a:latin typeface="Times New Roman" panose="02020603050405020304" pitchFamily="18" charset="0"/>
              </a:rPr>
              <a:t>[ x ][ y ] )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 marL="35687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56960" algn="r"/>
              </a:tabLst>
            </a:pP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Cb</a:t>
            </a:r>
            <a:r>
              <a:rPr lang="en-CA" altLang="zh-CN" dirty="0">
                <a:latin typeface="Times New Roman" panose="02020603050405020304" pitchFamily="18" charset="0"/>
              </a:rPr>
              <a:t>[ x ][ y ] = Clip3( −( 1 &lt;&lt; (</a:t>
            </a:r>
            <a:r>
              <a:rPr lang="en-CA" altLang="zh-CN" dirty="0" err="1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 + 1) ), ( 1 &lt;&lt; (</a:t>
            </a:r>
            <a:r>
              <a:rPr lang="en-CA" altLang="zh-CN" dirty="0" err="1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 + 1) ) − 1, </a:t>
            </a: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Cb</a:t>
            </a:r>
            <a:r>
              <a:rPr lang="en-CA" altLang="zh-CN" dirty="0">
                <a:latin typeface="Times New Roman" panose="02020603050405020304" pitchFamily="18" charset="0"/>
              </a:rPr>
              <a:t>[ x ][ y ] )</a:t>
            </a:r>
            <a:r>
              <a:rPr lang="en-CA" altLang="zh-CN" dirty="0">
                <a:latin typeface="Times New Roman" panose="02020603050405020304" pitchFamily="18" charset="0"/>
                <a:ea typeface="Malgun Gothic" panose="020B0503020000020004" pitchFamily="34" charset="-127"/>
              </a:rPr>
              <a:t> 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 marL="35687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56960" algn="r"/>
              </a:tabLst>
            </a:pP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Cr</a:t>
            </a:r>
            <a:r>
              <a:rPr lang="en-CA" altLang="zh-CN" dirty="0">
                <a:latin typeface="Times New Roman" panose="02020603050405020304" pitchFamily="18" charset="0"/>
              </a:rPr>
              <a:t>[ x ][ y ] = Clip3( −( 1 &lt;&lt; (</a:t>
            </a:r>
            <a:r>
              <a:rPr lang="en-CA" altLang="zh-CN" dirty="0" err="1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 + 1) ), ( 1 &lt;&lt; (</a:t>
            </a:r>
            <a:r>
              <a:rPr lang="en-CA" altLang="zh-CN" dirty="0" err="1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 + 1) ) − 1, </a:t>
            </a: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Cr</a:t>
            </a:r>
            <a:r>
              <a:rPr lang="en-CA" altLang="zh-CN" dirty="0">
                <a:latin typeface="Times New Roman" panose="02020603050405020304" pitchFamily="18" charset="0"/>
              </a:rPr>
              <a:t>[ x ][ y ] )</a:t>
            </a:r>
            <a:r>
              <a:rPr lang="en-CA" altLang="zh-CN" dirty="0">
                <a:latin typeface="Times New Roman" panose="02020603050405020304" pitchFamily="18" charset="0"/>
                <a:ea typeface="Malgun Gothic" panose="020B0503020000020004" pitchFamily="34" charset="-127"/>
              </a:rPr>
              <a:t> </a:t>
            </a: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B9B1FBD2-D402-4EBA-9BA6-083D385FAC5B}"/>
              </a:ext>
            </a:extLst>
          </p:cNvPr>
          <p:cNvSpPr txBox="1">
            <a:spLocks/>
          </p:cNvSpPr>
          <p:nvPr/>
        </p:nvSpPr>
        <p:spPr>
          <a:xfrm>
            <a:off x="655320" y="6070648"/>
            <a:ext cx="11371626" cy="53849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hangingPunct="0"/>
            <a:r>
              <a:rPr lang="en-US" altLang="zh-CN" dirty="0" smtClean="0"/>
              <a:t>Ticket #993 was submitted to report the mismatch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3647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0C329973-68E9-457A-8E14-D83AE8B080B3}"/>
              </a:ext>
            </a:extLst>
          </p:cNvPr>
          <p:cNvSpPr txBox="1">
            <a:spLocks/>
          </p:cNvSpPr>
          <p:nvPr/>
        </p:nvSpPr>
        <p:spPr>
          <a:xfrm>
            <a:off x="655320" y="443770"/>
            <a:ext cx="10515600" cy="79788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B9B1FBD2-D402-4EBA-9BA6-083D385FAC5B}"/>
              </a:ext>
            </a:extLst>
          </p:cNvPr>
          <p:cNvSpPr txBox="1">
            <a:spLocks/>
          </p:cNvSpPr>
          <p:nvPr/>
        </p:nvSpPr>
        <p:spPr>
          <a:xfrm>
            <a:off x="655320" y="1448495"/>
            <a:ext cx="10792042" cy="146832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altLang="zh-CN" dirty="0" err="1" smtClean="0"/>
              <a:t>YCgCo</a:t>
            </a:r>
            <a:r>
              <a:rPr lang="en-CA" altLang="zh-CN" dirty="0" smtClean="0"/>
              <a:t>-R transform only increases Cg and Co residual bit-depth while Y residual bit-depth</a:t>
            </a:r>
            <a:r>
              <a:rPr lang="en-US" altLang="zh-CN" dirty="0" smtClean="0"/>
              <a:t> is not changed</a:t>
            </a:r>
          </a:p>
          <a:p>
            <a:pPr hangingPunct="0"/>
            <a:r>
              <a:rPr lang="en-GB" dirty="0" smtClean="0"/>
              <a:t>Proposed method</a:t>
            </a:r>
            <a:endParaRPr lang="en-GB" dirty="0"/>
          </a:p>
        </p:txBody>
      </p:sp>
      <p:sp>
        <p:nvSpPr>
          <p:cNvPr id="4" name="矩形 3"/>
          <p:cNvSpPr/>
          <p:nvPr/>
        </p:nvSpPr>
        <p:spPr>
          <a:xfrm>
            <a:off x="1632031" y="3008770"/>
            <a:ext cx="9434717" cy="1487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687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56960" algn="r"/>
              </a:tabLst>
            </a:pP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Y</a:t>
            </a:r>
            <a:r>
              <a:rPr lang="en-CA" altLang="zh-CN" dirty="0">
                <a:latin typeface="Times New Roman" panose="02020603050405020304" pitchFamily="18" charset="0"/>
              </a:rPr>
              <a:t>[ x ][ y ] = Clip3( −( 1 &lt;&lt; </a:t>
            </a:r>
            <a:r>
              <a:rPr lang="en-CA" altLang="zh-CN" dirty="0" err="1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 ), ( 1 &lt;&lt; </a:t>
            </a:r>
            <a:r>
              <a:rPr lang="en-CA" altLang="zh-CN" dirty="0" err="1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 ) − 1, </a:t>
            </a: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Y</a:t>
            </a:r>
            <a:r>
              <a:rPr lang="en-CA" altLang="zh-CN" dirty="0">
                <a:latin typeface="Times New Roman" panose="02020603050405020304" pitchFamily="18" charset="0"/>
              </a:rPr>
              <a:t>[ x ][ y ] )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 marL="35687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56960" algn="r"/>
              </a:tabLst>
            </a:pP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Cb</a:t>
            </a:r>
            <a:r>
              <a:rPr lang="en-CA" altLang="zh-CN" dirty="0">
                <a:latin typeface="Times New Roman" panose="02020603050405020304" pitchFamily="18" charset="0"/>
              </a:rPr>
              <a:t>[ x ][ y ] = Clip3( −( 1 &lt;&lt; </a:t>
            </a:r>
            <a:r>
              <a:rPr lang="en-CA" altLang="zh-CN" dirty="0">
                <a:highlight>
                  <a:srgbClr val="FFFF00"/>
                </a:highlight>
                <a:latin typeface="Times New Roman" panose="02020603050405020304" pitchFamily="18" charset="0"/>
              </a:rPr>
              <a:t>(</a:t>
            </a:r>
            <a:r>
              <a:rPr lang="en-CA" altLang="zh-CN" dirty="0" err="1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 </a:t>
            </a:r>
            <a:r>
              <a:rPr lang="en-CA" altLang="zh-CN" dirty="0">
                <a:highlight>
                  <a:srgbClr val="FFFF00"/>
                </a:highlight>
                <a:latin typeface="Times New Roman" panose="02020603050405020304" pitchFamily="18" charset="0"/>
              </a:rPr>
              <a:t>+ 1)</a:t>
            </a:r>
            <a:r>
              <a:rPr lang="en-CA" altLang="zh-CN" dirty="0">
                <a:latin typeface="Times New Roman" panose="02020603050405020304" pitchFamily="18" charset="0"/>
              </a:rPr>
              <a:t> ), ( 1 &lt;&lt; </a:t>
            </a:r>
            <a:r>
              <a:rPr lang="en-CA" altLang="zh-CN" dirty="0">
                <a:highlight>
                  <a:srgbClr val="FFFF00"/>
                </a:highlight>
                <a:latin typeface="Times New Roman" panose="02020603050405020304" pitchFamily="18" charset="0"/>
              </a:rPr>
              <a:t>(</a:t>
            </a:r>
            <a:r>
              <a:rPr lang="en-CA" altLang="zh-CN" dirty="0" err="1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 </a:t>
            </a:r>
            <a:r>
              <a:rPr lang="en-CA" altLang="zh-CN" dirty="0">
                <a:highlight>
                  <a:srgbClr val="FFFF00"/>
                </a:highlight>
                <a:latin typeface="Times New Roman" panose="02020603050405020304" pitchFamily="18" charset="0"/>
              </a:rPr>
              <a:t>+ 1)</a:t>
            </a:r>
            <a:r>
              <a:rPr lang="en-CA" altLang="zh-CN" dirty="0">
                <a:latin typeface="Times New Roman" panose="02020603050405020304" pitchFamily="18" charset="0"/>
              </a:rPr>
              <a:t> ) − 1, </a:t>
            </a: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Cb</a:t>
            </a:r>
            <a:r>
              <a:rPr lang="en-CA" altLang="zh-CN" dirty="0">
                <a:latin typeface="Times New Roman" panose="02020603050405020304" pitchFamily="18" charset="0"/>
              </a:rPr>
              <a:t>[ x ][ y ] )</a:t>
            </a:r>
            <a:r>
              <a:rPr lang="en-CA" altLang="zh-CN" dirty="0">
                <a:latin typeface="Times New Roman" panose="02020603050405020304" pitchFamily="18" charset="0"/>
                <a:ea typeface="Malgun Gothic" panose="020B0503020000020004" pitchFamily="34" charset="-127"/>
              </a:rPr>
              <a:t> 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 marL="35687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56960" algn="r"/>
              </a:tabLst>
            </a:pP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Cr</a:t>
            </a:r>
            <a:r>
              <a:rPr lang="en-CA" altLang="zh-CN" dirty="0">
                <a:latin typeface="Times New Roman" panose="02020603050405020304" pitchFamily="18" charset="0"/>
              </a:rPr>
              <a:t>[ x ][ y ] = Clip3( −( 1 &lt;&lt; </a:t>
            </a:r>
            <a:r>
              <a:rPr lang="en-CA" altLang="zh-CN" dirty="0">
                <a:highlight>
                  <a:srgbClr val="FFFF00"/>
                </a:highlight>
                <a:latin typeface="Times New Roman" panose="02020603050405020304" pitchFamily="18" charset="0"/>
              </a:rPr>
              <a:t>(</a:t>
            </a:r>
            <a:r>
              <a:rPr lang="en-CA" altLang="zh-CN" dirty="0" err="1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 </a:t>
            </a:r>
            <a:r>
              <a:rPr lang="en-CA" altLang="zh-CN" dirty="0">
                <a:highlight>
                  <a:srgbClr val="FFFF00"/>
                </a:highlight>
                <a:latin typeface="Times New Roman" panose="02020603050405020304" pitchFamily="18" charset="0"/>
              </a:rPr>
              <a:t>+ 1)</a:t>
            </a:r>
            <a:r>
              <a:rPr lang="en-CA" altLang="zh-CN" dirty="0">
                <a:latin typeface="Times New Roman" panose="02020603050405020304" pitchFamily="18" charset="0"/>
              </a:rPr>
              <a:t> ), ( 1 &lt;&lt; </a:t>
            </a:r>
            <a:r>
              <a:rPr lang="en-CA" altLang="zh-CN" dirty="0">
                <a:highlight>
                  <a:srgbClr val="FFFF00"/>
                </a:highlight>
                <a:latin typeface="Times New Roman" panose="02020603050405020304" pitchFamily="18" charset="0"/>
              </a:rPr>
              <a:t>(</a:t>
            </a:r>
            <a:r>
              <a:rPr lang="en-CA" altLang="zh-CN" dirty="0" err="1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 </a:t>
            </a:r>
            <a:r>
              <a:rPr lang="en-CA" altLang="zh-CN" dirty="0">
                <a:highlight>
                  <a:srgbClr val="FFFF00"/>
                </a:highlight>
                <a:latin typeface="Times New Roman" panose="02020603050405020304" pitchFamily="18" charset="0"/>
              </a:rPr>
              <a:t>+ 1)</a:t>
            </a:r>
            <a:r>
              <a:rPr lang="en-CA" altLang="zh-CN" dirty="0">
                <a:latin typeface="Times New Roman" panose="02020603050405020304" pitchFamily="18" charset="0"/>
              </a:rPr>
              <a:t> ) − 1, </a:t>
            </a: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Cr</a:t>
            </a:r>
            <a:r>
              <a:rPr lang="en-CA" altLang="zh-CN" dirty="0">
                <a:latin typeface="Times New Roman" panose="02020603050405020304" pitchFamily="18" charset="0"/>
              </a:rPr>
              <a:t>[ x ][ y ] )</a:t>
            </a:r>
            <a:r>
              <a:rPr lang="en-CA" altLang="zh-CN" dirty="0">
                <a:latin typeface="Times New Roman" panose="02020603050405020304" pitchFamily="18" charset="0"/>
                <a:ea typeface="Malgun Gothic" panose="020B0503020000020004" pitchFamily="34" charset="-127"/>
              </a:rPr>
              <a:t> </a:t>
            </a: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79354" y="5004082"/>
            <a:ext cx="10413357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CA" altLang="zh-CN" sz="2800" dirty="0" smtClean="0"/>
              <a:t>Necessary to </a:t>
            </a:r>
            <a:r>
              <a:rPr lang="en-CA" altLang="zh-CN" sz="2800" dirty="0"/>
              <a:t>support the lossless coding for the ACT mode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105336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4D0F306A-3535-423D-99E3-329C12E5BF35}"/>
              </a:ext>
            </a:extLst>
          </p:cNvPr>
          <p:cNvSpPr txBox="1">
            <a:spLocks/>
          </p:cNvSpPr>
          <p:nvPr/>
        </p:nvSpPr>
        <p:spPr>
          <a:xfrm>
            <a:off x="661231" y="259610"/>
            <a:ext cx="10515600" cy="75802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Lossy</a:t>
            </a: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results (non-420 CTC)</a:t>
            </a:r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918" y="1903472"/>
            <a:ext cx="5744288" cy="1430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1495" y="1903472"/>
            <a:ext cx="5744288" cy="14306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159" y="4085857"/>
            <a:ext cx="5744288" cy="213553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3321" y="4085857"/>
            <a:ext cx="5744288" cy="2135534"/>
          </a:xfrm>
          <a:prstGeom prst="rect">
            <a:avLst/>
          </a:prstGeom>
        </p:spPr>
      </p:pic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B9B1FBD2-D402-4EBA-9BA6-083D385FAC5B}"/>
              </a:ext>
            </a:extLst>
          </p:cNvPr>
          <p:cNvSpPr txBox="1">
            <a:spLocks/>
          </p:cNvSpPr>
          <p:nvPr/>
        </p:nvSpPr>
        <p:spPr>
          <a:xfrm>
            <a:off x="673417" y="1264531"/>
            <a:ext cx="10792042" cy="52609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dirty="0" smtClean="0"/>
              <a:t>RGB SCC content</a:t>
            </a:r>
            <a:endParaRPr lang="en-GB" dirty="0"/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B9B1FBD2-D402-4EBA-9BA6-083D385FAC5B}"/>
              </a:ext>
            </a:extLst>
          </p:cNvPr>
          <p:cNvSpPr txBox="1">
            <a:spLocks/>
          </p:cNvSpPr>
          <p:nvPr/>
        </p:nvSpPr>
        <p:spPr>
          <a:xfrm>
            <a:off x="684381" y="3539516"/>
            <a:ext cx="10792042" cy="52609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dirty="0" smtClean="0"/>
              <a:t>RGB natural content</a:t>
            </a:r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355211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4D0F306A-3535-423D-99E3-329C12E5BF35}"/>
              </a:ext>
            </a:extLst>
          </p:cNvPr>
          <p:cNvSpPr txBox="1">
            <a:spLocks/>
          </p:cNvSpPr>
          <p:nvPr/>
        </p:nvSpPr>
        <p:spPr>
          <a:xfrm>
            <a:off x="661231" y="421658"/>
            <a:ext cx="10515600" cy="492744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Lossy</a:t>
            </a: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results (non-420 CTC +MR1488/1492)</a:t>
            </a:r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B9B1FBD2-D402-4EBA-9BA6-083D385FAC5B}"/>
              </a:ext>
            </a:extLst>
          </p:cNvPr>
          <p:cNvSpPr txBox="1">
            <a:spLocks/>
          </p:cNvSpPr>
          <p:nvPr/>
        </p:nvSpPr>
        <p:spPr>
          <a:xfrm>
            <a:off x="673417" y="1264531"/>
            <a:ext cx="10792042" cy="52609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dirty="0" smtClean="0"/>
              <a:t>RGB SCC content</a:t>
            </a:r>
            <a:endParaRPr lang="en-GB" dirty="0"/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B9B1FBD2-D402-4EBA-9BA6-083D385FAC5B}"/>
              </a:ext>
            </a:extLst>
          </p:cNvPr>
          <p:cNvSpPr txBox="1">
            <a:spLocks/>
          </p:cNvSpPr>
          <p:nvPr/>
        </p:nvSpPr>
        <p:spPr>
          <a:xfrm>
            <a:off x="684381" y="3539516"/>
            <a:ext cx="10792042" cy="52609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dirty="0" smtClean="0"/>
              <a:t>RGB natural content</a:t>
            </a:r>
            <a:endParaRPr lang="en-GB" altLang="zh-CN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43" y="1947990"/>
            <a:ext cx="5744288" cy="1430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0402" y="1947990"/>
            <a:ext cx="5744288" cy="1430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743" y="4226539"/>
            <a:ext cx="5744288" cy="213553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69438" y="4226539"/>
            <a:ext cx="5744288" cy="2135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538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4D0F306A-3535-423D-99E3-329C12E5BF35}"/>
              </a:ext>
            </a:extLst>
          </p:cNvPr>
          <p:cNvSpPr txBox="1">
            <a:spLocks/>
          </p:cNvSpPr>
          <p:nvPr/>
        </p:nvSpPr>
        <p:spPr>
          <a:xfrm>
            <a:off x="661231" y="734170"/>
            <a:ext cx="10515600" cy="75802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Lossless </a:t>
            </a:r>
            <a:r>
              <a:rPr lang="en-US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results (Lossless CTC)</a:t>
            </a:r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4996" y="1782503"/>
            <a:ext cx="10081835" cy="35388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58246" y="5611646"/>
            <a:ext cx="51553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altLang="zh-CN" sz="2800" dirty="0" smtClean="0"/>
              <a:t>Thanks Sony for the crosschecking</a:t>
            </a:r>
            <a:endParaRPr lang="en-CA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2168036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</TotalTime>
  <Words>140</Words>
  <Application>Microsoft Office PowerPoint</Application>
  <PresentationFormat>宽屏</PresentationFormat>
  <Paragraphs>33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Malgun Gothic</vt:lpstr>
      <vt:lpstr>Source Han Sans CN Light</vt:lpstr>
      <vt:lpstr>等线</vt:lpstr>
      <vt:lpstr>Arial</vt:lpstr>
      <vt:lpstr>Calibri</vt:lpstr>
      <vt:lpstr>Calibri Light</vt:lpstr>
      <vt:lpstr>Times New Roman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Xiaoyu Xiu</dc:creator>
  <cp:lastModifiedBy>Xiaoyu Xiu</cp:lastModifiedBy>
  <cp:revision>40</cp:revision>
  <dcterms:created xsi:type="dcterms:W3CDTF">2020-01-08T14:46:24Z</dcterms:created>
  <dcterms:modified xsi:type="dcterms:W3CDTF">2020-04-17T05:55:18Z</dcterms:modified>
</cp:coreProperties>
</file>