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61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05" autoAdjust="0"/>
    <p:restoredTop sz="95646"/>
  </p:normalViewPr>
  <p:slideViewPr>
    <p:cSldViewPr snapToGrid="0">
      <p:cViewPr varScale="1">
        <p:scale>
          <a:sx n="115" d="100"/>
          <a:sy n="115" d="100"/>
        </p:scale>
        <p:origin x="92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4/20/20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altLang="zh-CN" sz="4400" dirty="0"/>
              <a:t>AHG9/AHG15:</a:t>
            </a:r>
            <a:r>
              <a:rPr lang="zh-CN" altLang="en-US" sz="4400" dirty="0"/>
              <a:t> </a:t>
            </a:r>
            <a:r>
              <a:rPr lang="en-US" altLang="zh-CN" sz="4400" dirty="0"/>
              <a:t>Chroma</a:t>
            </a:r>
            <a:r>
              <a:rPr lang="zh-CN" altLang="en-US" sz="4400" dirty="0"/>
              <a:t> </a:t>
            </a:r>
            <a:r>
              <a:rPr lang="en-US" altLang="zh-CN" sz="4400" dirty="0"/>
              <a:t>QP</a:t>
            </a:r>
            <a:r>
              <a:rPr lang="zh-CN" altLang="en-US" sz="4400" dirty="0"/>
              <a:t> </a:t>
            </a:r>
            <a:r>
              <a:rPr lang="en-US" altLang="zh-CN" sz="4400" dirty="0"/>
              <a:t>mapping</a:t>
            </a:r>
            <a:r>
              <a:rPr lang="zh-CN" altLang="en-US" sz="4400" dirty="0"/>
              <a:t> </a:t>
            </a:r>
            <a:r>
              <a:rPr lang="en-US" altLang="zh-CN" sz="4400" dirty="0"/>
              <a:t>table</a:t>
            </a:r>
            <a:r>
              <a:rPr lang="zh-CN" altLang="en-US" sz="4400" dirty="0"/>
              <a:t> </a:t>
            </a:r>
            <a:r>
              <a:rPr lang="en-US" altLang="zh-CN" sz="4400" dirty="0"/>
              <a:t>cleanups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dirty="0" err="1"/>
              <a:t>Jizheng</a:t>
            </a:r>
            <a:r>
              <a:rPr lang="en-US" dirty="0"/>
              <a:t> Xu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Li</a:t>
            </a:r>
            <a:r>
              <a:rPr lang="zh-CN" altLang="en-US" dirty="0"/>
              <a:t> </a:t>
            </a:r>
            <a:r>
              <a:rPr lang="en-US" altLang="zh-CN" dirty="0"/>
              <a:t>Zhang,</a:t>
            </a:r>
            <a:r>
              <a:rPr lang="zh-CN" altLang="en-US" dirty="0"/>
              <a:t> </a:t>
            </a:r>
            <a:r>
              <a:rPr lang="en-US" altLang="zh-CN" dirty="0"/>
              <a:t>Ye-</a:t>
            </a:r>
            <a:r>
              <a:rPr lang="en-US" altLang="zh-CN" dirty="0" err="1"/>
              <a:t>Kui</a:t>
            </a:r>
            <a:r>
              <a:rPr lang="zh-CN" altLang="en-US" dirty="0"/>
              <a:t> </a:t>
            </a:r>
            <a:r>
              <a:rPr lang="en-US" altLang="zh-CN" dirty="0"/>
              <a:t>Wang,</a:t>
            </a:r>
            <a:r>
              <a:rPr lang="zh-CN" altLang="en-US" dirty="0"/>
              <a:t> </a:t>
            </a:r>
            <a:r>
              <a:rPr lang="en-US" altLang="zh-CN" dirty="0"/>
              <a:t>Kai</a:t>
            </a:r>
            <a:r>
              <a:rPr lang="zh-CN" altLang="en-US" dirty="0"/>
              <a:t> </a:t>
            </a:r>
            <a:r>
              <a:rPr lang="en-US" altLang="zh-CN" dirty="0"/>
              <a:t>Zhang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 err="1"/>
              <a:t>Zhipin</a:t>
            </a:r>
            <a:r>
              <a:rPr lang="zh-CN" altLang="en-US" dirty="0"/>
              <a:t> </a:t>
            </a:r>
            <a:r>
              <a:rPr lang="en-US" altLang="zh-CN" dirty="0"/>
              <a:t>Deng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06C4A-9B30-AC42-A973-CFF150537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</a:t>
            </a:r>
            <a:r>
              <a:rPr lang="zh-CN" altLang="en-US" dirty="0"/>
              <a:t> </a:t>
            </a:r>
            <a:r>
              <a:rPr lang="en-US" altLang="zh-CN"/>
              <a:t>settings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0E960F-C2DD-7846-8408-915821667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377575"/>
              </p:ext>
            </p:extLst>
          </p:nvPr>
        </p:nvGraphicFramePr>
        <p:xfrm>
          <a:off x="1200150" y="1382769"/>
          <a:ext cx="8454917" cy="2600508"/>
        </p:xfrm>
        <a:graphic>
          <a:graphicData uri="http://schemas.openxmlformats.org/drawingml/2006/table">
            <a:tbl>
              <a:tblPr firstRow="1" firstCol="1" bandRow="1"/>
              <a:tblGrid>
                <a:gridCol w="1499235">
                  <a:extLst>
                    <a:ext uri="{9D8B030D-6E8A-4147-A177-3AD203B41FA5}">
                      <a16:colId xmlns:a16="http://schemas.microsoft.com/office/drawing/2014/main" val="662621810"/>
                    </a:ext>
                  </a:extLst>
                </a:gridCol>
                <a:gridCol w="3477841">
                  <a:extLst>
                    <a:ext uri="{9D8B030D-6E8A-4147-A177-3AD203B41FA5}">
                      <a16:colId xmlns:a16="http://schemas.microsoft.com/office/drawing/2014/main" val="3699182087"/>
                    </a:ext>
                  </a:extLst>
                </a:gridCol>
                <a:gridCol w="3477841">
                  <a:extLst>
                    <a:ext uri="{9D8B030D-6E8A-4147-A177-3AD203B41FA5}">
                      <a16:colId xmlns:a16="http://schemas.microsoft.com/office/drawing/2014/main" val="2337575791"/>
                    </a:ext>
                  </a:extLst>
                </a:gridCol>
              </a:tblGrid>
              <a:tr h="557252"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RA/LDB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745628"/>
                  </a:ext>
                </a:extLst>
              </a:tr>
              <a:tr h="1021628"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Setting 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QpInValCb  : 0 20 33 37</a:t>
                      </a:r>
                      <a:b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QpOutValCb : 0 22 35 38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QpInValCb  : 12 60</a:t>
                      </a:r>
                      <a:b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QpOutValCb : 12 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385096"/>
                  </a:ext>
                </a:extLst>
              </a:tr>
              <a:tr h="1021628"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Setting 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QpInValCb  : 0 20 33 37</a:t>
                      </a:r>
                      <a:b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QpOutValCb : 0 22 35 38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QpInValCb</a:t>
                      </a:r>
                      <a:r>
                        <a:rPr lang="en-CA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: 29 30</a:t>
                      </a:r>
                      <a:br>
                        <a:rPr lang="en-CA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QpOutValCb</a:t>
                      </a:r>
                      <a:r>
                        <a:rPr lang="en-CA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: 29 31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05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36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9A9F7-AA0A-3C40-846D-3E7C66767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48" y="0"/>
            <a:ext cx="10491841" cy="814586"/>
          </a:xfrm>
        </p:spPr>
        <p:txBody>
          <a:bodyPr>
            <a:normAutofit/>
          </a:bodyPr>
          <a:lstStyle/>
          <a:p>
            <a:r>
              <a:rPr lang="en-US" altLang="zh-CN" dirty="0"/>
              <a:t>Setting</a:t>
            </a:r>
            <a:r>
              <a:rPr lang="zh-CN" altLang="en-US" dirty="0"/>
              <a:t> </a:t>
            </a:r>
            <a:r>
              <a:rPr lang="en-US" altLang="zh-CN" dirty="0"/>
              <a:t>1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AFC133-7659-8E4D-931E-BE1BCAB8671D}"/>
              </a:ext>
            </a:extLst>
          </p:cNvPr>
          <p:cNvSpPr txBox="1"/>
          <p:nvPr/>
        </p:nvSpPr>
        <p:spPr>
          <a:xfrm>
            <a:off x="2234451" y="6400791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VTM-8.0</a:t>
            </a:r>
            <a:r>
              <a:rPr lang="zh-CN" altLang="en-US" dirty="0"/>
              <a:t> </a:t>
            </a:r>
            <a:r>
              <a:rPr lang="en-US" altLang="zh-CN" dirty="0"/>
              <a:t>vs.</a:t>
            </a:r>
            <a:r>
              <a:rPr lang="zh-CN" altLang="en-US" dirty="0"/>
              <a:t> </a:t>
            </a:r>
            <a:r>
              <a:rPr lang="en-US" altLang="zh-CN" dirty="0"/>
              <a:t>HM-16.20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2857ED-D255-114B-A514-E320A751CA9E}"/>
              </a:ext>
            </a:extLst>
          </p:cNvPr>
          <p:cNvSpPr txBox="1"/>
          <p:nvPr/>
        </p:nvSpPr>
        <p:spPr>
          <a:xfrm>
            <a:off x="6931322" y="6400791"/>
            <a:ext cx="1060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Setting</a:t>
            </a:r>
            <a:r>
              <a:rPr lang="zh-CN" altLang="en-US" dirty="0"/>
              <a:t> </a:t>
            </a:r>
            <a:r>
              <a:rPr lang="en-US" altLang="zh-CN" dirty="0"/>
              <a:t>1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111843-1587-5742-8C95-263FF4D7FF85}"/>
              </a:ext>
            </a:extLst>
          </p:cNvPr>
          <p:cNvSpPr/>
          <p:nvPr/>
        </p:nvSpPr>
        <p:spPr>
          <a:xfrm>
            <a:off x="6096000" y="445254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Thanks</a:t>
            </a:r>
            <a:r>
              <a:rPr lang="zh-CN" altLang="en-US" dirty="0"/>
              <a:t> </a:t>
            </a:r>
            <a:r>
              <a:rPr lang="en-US" altLang="zh-CN" dirty="0"/>
              <a:t>Qualcomm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cross-checking.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6A155B-CF47-2C45-881B-1B778F229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988057"/>
              </p:ext>
            </p:extLst>
          </p:nvPr>
        </p:nvGraphicFramePr>
        <p:xfrm>
          <a:off x="6096000" y="814584"/>
          <a:ext cx="3964254" cy="5586196"/>
        </p:xfrm>
        <a:graphic>
          <a:graphicData uri="http://schemas.openxmlformats.org/drawingml/2006/table">
            <a:tbl>
              <a:tblPr/>
              <a:tblGrid>
                <a:gridCol w="660709">
                  <a:extLst>
                    <a:ext uri="{9D8B030D-6E8A-4147-A177-3AD203B41FA5}">
                      <a16:colId xmlns:a16="http://schemas.microsoft.com/office/drawing/2014/main" val="760980545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733416783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804430834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446371457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637878436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233104973"/>
                    </a:ext>
                  </a:extLst>
                </a:gridCol>
              </a:tblGrid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50246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01815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659015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-29.24%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37817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-29.62%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19940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-21.87%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-28.76%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52215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-22.66%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3246%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27840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-25.81%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-22.71%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36452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2099%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5645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-18.57%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3785%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23539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-39.49%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-39.17%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89368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08867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13257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41735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93103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-44.14%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-42.46%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44334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-50.48%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-48.31%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21733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-29.41%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27761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11960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-43.10%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-43.71%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64954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-32.01%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57715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-40.96%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-47.72%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-48.76%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534%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36847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38502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959512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62332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59126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15921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-30.30%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-44.33%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-42.59%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2299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-30.13%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700412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-32.66%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-42.00%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314%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17596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-30.27%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-38.29%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9530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05030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-47.53%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-47.47%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434%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22395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08283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16193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73003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56556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19352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-44.65%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99130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-30.18%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18791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-35.43%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-44.90%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50352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-33.37%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-39.96%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33638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-26.37%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46138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-47.09%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34814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590AC2-2082-4D4C-BBD1-CCC1447A9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855054"/>
              </p:ext>
            </p:extLst>
          </p:nvPr>
        </p:nvGraphicFramePr>
        <p:xfrm>
          <a:off x="1200148" y="814583"/>
          <a:ext cx="3964254" cy="5586196"/>
        </p:xfrm>
        <a:graphic>
          <a:graphicData uri="http://schemas.openxmlformats.org/drawingml/2006/table">
            <a:tbl>
              <a:tblPr/>
              <a:tblGrid>
                <a:gridCol w="660709">
                  <a:extLst>
                    <a:ext uri="{9D8B030D-6E8A-4147-A177-3AD203B41FA5}">
                      <a16:colId xmlns:a16="http://schemas.microsoft.com/office/drawing/2014/main" val="2843014946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74695245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94407330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718947306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567863077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068632904"/>
                    </a:ext>
                  </a:extLst>
                </a:gridCol>
              </a:tblGrid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43441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15268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00879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1254%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41709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75805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1718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66863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05589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04484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3835%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8074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70592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55767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7927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07253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-44.18%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2540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-41.45%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-44.78%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56409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-34.02%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-53.72%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77054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78126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75898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-46.91%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0029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06890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-49.10%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3256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96834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424044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5157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25342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428778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-30.05%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-45.16%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69583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18561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53883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-40.94%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4837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81959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-49.84%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-49.94%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34653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1114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16827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81141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3079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68207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-34.44%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-47.56%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86840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-33.61%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13866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-51.00%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-47.14%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58943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15289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03668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-48.83%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62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991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558B46-E0D7-8342-B3BA-C227AF2CC164}"/>
              </a:ext>
            </a:extLst>
          </p:cNvPr>
          <p:cNvSpPr txBox="1"/>
          <p:nvPr/>
        </p:nvSpPr>
        <p:spPr>
          <a:xfrm>
            <a:off x="2234451" y="6400791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VTM-8.0</a:t>
            </a:r>
            <a:r>
              <a:rPr lang="zh-CN" altLang="en-US" dirty="0"/>
              <a:t> </a:t>
            </a:r>
            <a:r>
              <a:rPr lang="en-US" altLang="zh-CN" dirty="0"/>
              <a:t>vs.</a:t>
            </a:r>
            <a:r>
              <a:rPr lang="zh-CN" altLang="en-US" dirty="0"/>
              <a:t> </a:t>
            </a:r>
            <a:r>
              <a:rPr lang="en-US" altLang="zh-CN" dirty="0"/>
              <a:t>HM-16.20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0DA08C-5B19-C44F-ADB2-55A676D6F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48" y="0"/>
            <a:ext cx="10491841" cy="814586"/>
          </a:xfrm>
        </p:spPr>
        <p:txBody>
          <a:bodyPr>
            <a:normAutofit/>
          </a:bodyPr>
          <a:lstStyle/>
          <a:p>
            <a:r>
              <a:rPr lang="en-US" altLang="zh-CN" dirty="0"/>
              <a:t>Setting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0F7760-7009-7A4D-A069-71BA8D1C30FF}"/>
              </a:ext>
            </a:extLst>
          </p:cNvPr>
          <p:cNvSpPr/>
          <p:nvPr/>
        </p:nvSpPr>
        <p:spPr>
          <a:xfrm>
            <a:off x="6867782" y="6412357"/>
            <a:ext cx="1060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Setting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6381E5-3D25-4C4A-BE5B-E6A88BB0F20F}"/>
              </a:ext>
            </a:extLst>
          </p:cNvPr>
          <p:cNvSpPr/>
          <p:nvPr/>
        </p:nvSpPr>
        <p:spPr>
          <a:xfrm>
            <a:off x="5993889" y="445254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Thanks</a:t>
            </a:r>
            <a:r>
              <a:rPr lang="zh-CN" altLang="en-US" dirty="0"/>
              <a:t> </a:t>
            </a:r>
            <a:r>
              <a:rPr lang="en-US" altLang="zh-CN" dirty="0"/>
              <a:t>Qualcomm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cross-checking.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AA97993-5C64-184C-A73F-BA36D81753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497577"/>
              </p:ext>
            </p:extLst>
          </p:nvPr>
        </p:nvGraphicFramePr>
        <p:xfrm>
          <a:off x="1200148" y="814583"/>
          <a:ext cx="3964254" cy="5586196"/>
        </p:xfrm>
        <a:graphic>
          <a:graphicData uri="http://schemas.openxmlformats.org/drawingml/2006/table">
            <a:tbl>
              <a:tblPr/>
              <a:tblGrid>
                <a:gridCol w="660709">
                  <a:extLst>
                    <a:ext uri="{9D8B030D-6E8A-4147-A177-3AD203B41FA5}">
                      <a16:colId xmlns:a16="http://schemas.microsoft.com/office/drawing/2014/main" val="2843014946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74695245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194407330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718947306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567863077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068632904"/>
                    </a:ext>
                  </a:extLst>
                </a:gridCol>
              </a:tblGrid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43441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15268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00879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1254%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41709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75805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1718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66863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05589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04484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3835%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8074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70592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55767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7927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07253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-44.18%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2540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-41.45%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-44.78%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56409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-34.02%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-53.72%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77054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78126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75898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-46.91%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0029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06890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-49.10%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3256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96834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424044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5157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25342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428778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-30.05%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-45.16%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69583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18561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53883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-40.94%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4837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81959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-49.84%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-49.94%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34653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1114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HM-16.20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16827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81141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3079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68207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-34.44%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-47.56%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86840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-33.61%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13866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-51.00%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-47.14%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58943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15289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03668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-48.83%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6207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A1732C-4DAC-C241-B568-0E776F1C9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858924"/>
              </p:ext>
            </p:extLst>
          </p:nvPr>
        </p:nvGraphicFramePr>
        <p:xfrm>
          <a:off x="6095999" y="814583"/>
          <a:ext cx="3964254" cy="5586196"/>
        </p:xfrm>
        <a:graphic>
          <a:graphicData uri="http://schemas.openxmlformats.org/drawingml/2006/table">
            <a:tbl>
              <a:tblPr/>
              <a:tblGrid>
                <a:gridCol w="660709">
                  <a:extLst>
                    <a:ext uri="{9D8B030D-6E8A-4147-A177-3AD203B41FA5}">
                      <a16:colId xmlns:a16="http://schemas.microsoft.com/office/drawing/2014/main" val="3641302855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655942175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2585253337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5587443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936993367"/>
                    </a:ext>
                  </a:extLst>
                </a:gridCol>
                <a:gridCol w="660709">
                  <a:extLst>
                    <a:ext uri="{9D8B030D-6E8A-4147-A177-3AD203B41FA5}">
                      <a16:colId xmlns:a16="http://schemas.microsoft.com/office/drawing/2014/main" val="3113307439"/>
                    </a:ext>
                  </a:extLst>
                </a:gridCol>
              </a:tblGrid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898055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12576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40091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-29.24%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67593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-29.62%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0402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-21.87%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-28.76%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62814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-22.66%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3246%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87731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-25.81%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-22.71%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40918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-25.22%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-25.05%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2099%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42482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-18.57%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3785%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23022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-39.49%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-39.17%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396729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79390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38639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65314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-39.96%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51276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-43.14%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12420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-34.58%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43821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51680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83907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-38.55%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-39.65%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930231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-27.44%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-28.71%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7099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-41.30%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-45.60%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-46.44%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89576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66809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12395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77529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91623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8506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624%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44034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-28.86%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-25.32%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776%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82258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318%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20532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-30.55%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-35.16%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567%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372740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742539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-44.43%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764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72769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212717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045392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63566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355143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552%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7885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685%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452904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-35.53%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-44.54%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-40.07%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301%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965855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-33.66%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-36.85%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-34.59%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510%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877956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-27.29%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-21.29%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-20.44%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177868"/>
                  </a:ext>
                </a:extLst>
              </a:tr>
              <a:tr h="12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-42.18%</a:t>
                      </a:r>
                    </a:p>
                  </a:txBody>
                  <a:tcPr marL="4788" marR="4788" marT="4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-43.18%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-43.82%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443%</a:t>
                      </a:r>
                    </a:p>
                  </a:txBody>
                  <a:tcPr marL="4788" marR="4788" marT="4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171%</a:t>
                      </a:r>
                    </a:p>
                  </a:txBody>
                  <a:tcPr marL="4788" marR="4788" marT="4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336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55682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4646</TotalTime>
  <Words>2008</Words>
  <Application>Microsoft Macintosh PowerPoint</Application>
  <PresentationFormat>Widescreen</PresentationFormat>
  <Paragraphs>888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Franklin Gothic Book</vt:lpstr>
      <vt:lpstr>Times New Roman</vt:lpstr>
      <vt:lpstr>Crop</vt:lpstr>
      <vt:lpstr>AHG9/AHG15: Chroma QP mapping table cleanups</vt:lpstr>
      <vt:lpstr>Proposed settings</vt:lpstr>
      <vt:lpstr>Setting 1</vt:lpstr>
      <vt:lpstr>Setting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344</cp:revision>
  <dcterms:created xsi:type="dcterms:W3CDTF">2018-06-14T01:00:05Z</dcterms:created>
  <dcterms:modified xsi:type="dcterms:W3CDTF">2020-04-21T04:15:25Z</dcterms:modified>
</cp:coreProperties>
</file>