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98" r:id="rId3"/>
    <p:sldId id="291" r:id="rId4"/>
    <p:sldId id="285" r:id="rId5"/>
    <p:sldId id="286" r:id="rId6"/>
    <p:sldId id="296" r:id="rId7"/>
    <p:sldId id="284" r:id="rId8"/>
    <p:sldId id="301" r:id="rId9"/>
    <p:sldId id="288" r:id="rId10"/>
    <p:sldId id="300" r:id="rId11"/>
    <p:sldId id="278" r:id="rId12"/>
    <p:sldId id="290" r:id="rId13"/>
    <p:sldId id="297" r:id="rId14"/>
    <p:sldId id="299" r:id="rId15"/>
    <p:sldId id="293" r:id="rId16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34" autoAdjust="0"/>
    <p:restoredTop sz="95383" autoAdjust="0"/>
  </p:normalViewPr>
  <p:slideViewPr>
    <p:cSldViewPr snapToGrid="0">
      <p:cViewPr varScale="1">
        <p:scale>
          <a:sx n="107" d="100"/>
          <a:sy n="107" d="100"/>
        </p:scale>
        <p:origin x="14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76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ko-KR" altLang="ko-K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465195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7919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24771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814647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192645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024887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083561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397474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endParaRPr lang="en-CA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060375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781131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526131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623048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644336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385659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3838575" y="4939716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l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 Inc.</a:t>
            </a:r>
            <a:endParaRPr lang="ko-KR" altLang="en-US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96414" y="6486443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f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altLang="ko-KR" dirty="0"/>
              <a:t>JVET-Q0710</a:t>
            </a:r>
            <a:br>
              <a:rPr lang="en-US" altLang="ko-KR" dirty="0"/>
            </a:br>
            <a:r>
              <a:rPr lang="en-CA" altLang="ko-KR" dirty="0"/>
              <a:t>Joint solution for GEO parameter adjustment </a:t>
            </a:r>
            <a:br>
              <a:rPr lang="en-CA" altLang="ko-KR" dirty="0"/>
            </a:br>
            <a:r>
              <a:rPr lang="en-CA" altLang="ko-KR" dirty="0"/>
              <a:t>(JVET-Q0168 and </a:t>
            </a:r>
            <a:r>
              <a:rPr lang="en-CA" altLang="ko-KR" dirty="0" smtClean="0"/>
              <a:t>JVET-Q0339)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altLang="ko-KR" dirty="0" smtClean="0"/>
              <a:t>M. Ikeda(Sony), N. Park(LGE)</a:t>
            </a:r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3914895" y="4526379"/>
            <a:ext cx="20762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CA" altLang="ko-KR" b="1" dirty="0">
                <a:latin typeface="Times New Roman" panose="02020603050405020304" pitchFamily="18" charset="0"/>
              </a:rPr>
              <a:t>Sony </a:t>
            </a:r>
            <a:r>
              <a:rPr lang="en-CA" altLang="ko-KR" b="1" dirty="0" smtClean="0">
                <a:latin typeface="Times New Roman" panose="02020603050405020304" pitchFamily="18" charset="0"/>
              </a:rPr>
              <a:t>Corporation </a:t>
            </a:r>
            <a:endParaRPr lang="ko-KR" altLang="en-US" b="1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862" y="5787255"/>
            <a:ext cx="2088776" cy="751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</a:t>
            </a:r>
            <a:r>
              <a:rPr lang="en-US" altLang="ko-KR" dirty="0"/>
              <a:t>methods (Text for method </a:t>
            </a:r>
            <a:r>
              <a:rPr lang="en-US" altLang="ko-KR" dirty="0" smtClean="0"/>
              <a:t>2)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10</a:t>
            </a:fld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4668416"/>
              </p:ext>
            </p:extLst>
          </p:nvPr>
        </p:nvGraphicFramePr>
        <p:xfrm>
          <a:off x="361523" y="1590863"/>
          <a:ext cx="9263741" cy="4724400"/>
        </p:xfrm>
        <a:graphic>
          <a:graphicData uri="http://schemas.openxmlformats.org/drawingml/2006/table">
            <a:tbl>
              <a:tblPr firstRow="1" firstCol="1" bandRow="1"/>
              <a:tblGrid>
                <a:gridCol w="9263741"/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altLang="ko-KR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–	</a:t>
                      </a:r>
                      <a:r>
                        <a:rPr lang="en-CA" altLang="ko-KR" sz="16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CA" altLang="ko-KR" sz="1600" dirty="0" err="1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hwOffset</a:t>
                      </a:r>
                      <a:r>
                        <a:rPr lang="en-CA" altLang="ko-KR" sz="16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is set to Clip3(-2, 3, Log2(</a:t>
                      </a:r>
                      <a:r>
                        <a:rPr lang="en-CA" altLang="ko-KR" sz="1600" dirty="0" err="1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hwRatio</a:t>
                      </a:r>
                      <a:r>
                        <a:rPr lang="en-CA" altLang="ko-KR" sz="16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))</a:t>
                      </a: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altLang="ko-KR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–	</a:t>
                      </a:r>
                      <a:r>
                        <a:rPr lang="en-CA" altLang="ko-KR" sz="16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If </a:t>
                      </a:r>
                      <a:r>
                        <a:rPr lang="en-CA" altLang="ko-KR" sz="1600" b="1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angleIdx</a:t>
                      </a:r>
                      <a:r>
                        <a:rPr lang="en-CA" altLang="ko-KR" sz="16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&gt;=</a:t>
                      </a:r>
                      <a:r>
                        <a:rPr lang="en-CA" altLang="ko-KR" sz="1600" b="1" strike="sng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r>
                        <a:rPr lang="en-CA" altLang="ko-KR" sz="1600" b="1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9+hwOffset</a:t>
                      </a:r>
                      <a:r>
                        <a:rPr lang="en-CA" altLang="ko-KR" sz="16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&amp;&amp; </a:t>
                      </a:r>
                      <a:r>
                        <a:rPr lang="en-CA" altLang="ko-KR" sz="1600" b="1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angleIdx</a:t>
                      </a:r>
                      <a:r>
                        <a:rPr lang="en-CA" altLang="ko-KR" sz="16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&lt;=20</a:t>
                      </a:r>
                      <a:r>
                        <a:rPr lang="en-CA" altLang="ko-KR" sz="1600" b="1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+hwOffset</a:t>
                      </a:r>
                      <a:r>
                        <a:rPr lang="en-CA" altLang="ko-KR" sz="16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, PART1 and PART2 are set equal to A and B respectively, otherwise PART1 and PART2 are set equal to B and A respectively.</a:t>
                      </a:r>
                      <a:endParaRPr lang="ko-KR" altLang="ko-KR" sz="2000" b="1" smtClean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If </a:t>
                      </a:r>
                      <a:r>
                        <a:rPr lang="en-CA" sz="1600" strike="sng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one of </a:t>
                      </a:r>
                      <a:r>
                        <a:rPr lang="en-CA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the following conditions is true, variable </a:t>
                      </a:r>
                      <a:r>
                        <a:rPr lang="en-CA" sz="160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shiftHor</a:t>
                      </a:r>
                      <a:r>
                        <a:rPr lang="en-CA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is set equal to 1:</a:t>
                      </a:r>
                      <a:endParaRPr lang="ko-KR" sz="1600" smtClean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</a:t>
                      </a:r>
                      <a:r>
                        <a:rPr lang="en-CA" sz="1600" strike="sng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angleIdx</a:t>
                      </a:r>
                      <a:r>
                        <a:rPr lang="en-CA" sz="1600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% 12 is equal to </a:t>
                      </a:r>
                      <a:r>
                        <a:rPr lang="en-CA" sz="1600" strike="sng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  <a:p>
                      <a:pPr marL="0" algn="just" defTabSz="914400" rtl="0" eaLnBrk="1" latinLnBrk="1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</a:t>
                      </a:r>
                      <a:r>
                        <a:rPr lang="en-CA" sz="1600" strike="sng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angleIdx</a:t>
                      </a:r>
                      <a:r>
                        <a:rPr lang="en-CA" sz="1600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% 12 is not equal to 0 and </a:t>
                      </a:r>
                      <a:r>
                        <a:rPr lang="en-CA" sz="1600" strike="sng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hwRatio</a:t>
                      </a:r>
                      <a:r>
                        <a:rPr lang="en-CA" sz="1600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≥ </a:t>
                      </a:r>
                      <a:r>
                        <a:rPr lang="en-CA" sz="1600" strike="sng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CA" sz="1600" dirty="0" smtClean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marL="0" algn="just" defTabSz="914400" rtl="0" eaLnBrk="1" latinLnBrk="1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     </a:t>
                      </a:r>
                      <a:r>
                        <a:rPr lang="en-CA" altLang="ko-KR" sz="16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3 − </a:t>
                      </a:r>
                      <a:r>
                        <a:rPr lang="en-CA" altLang="ko-KR" sz="1600" dirty="0" err="1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hwOffset</a:t>
                      </a:r>
                      <a:r>
                        <a:rPr lang="en-CA" altLang="ko-KR" sz="16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&lt; </a:t>
                      </a:r>
                      <a:r>
                        <a:rPr lang="en-CA" altLang="ko-KR" sz="1600" dirty="0" err="1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angleIdx</a:t>
                      </a:r>
                      <a:r>
                        <a:rPr lang="en-CA" altLang="ko-KR" sz="16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% 12 &lt; 9 + </a:t>
                      </a:r>
                      <a:r>
                        <a:rPr lang="en-CA" altLang="ko-KR" sz="1600" dirty="0" err="1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hwOffset</a:t>
                      </a:r>
                      <a:endParaRPr lang="en-CA" altLang="ko-KR" sz="1600" dirty="0" smtClean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marL="0" algn="just" defTabSz="914400" rtl="0" eaLnBrk="1" latinLnBrk="1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Otherwise, </a:t>
                      </a:r>
                      <a:r>
                        <a:rPr lang="en-CA" sz="160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shiftHor</a:t>
                      </a:r>
                      <a:r>
                        <a:rPr lang="en-CA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is set equal to 0.</a:t>
                      </a:r>
                      <a:endParaRPr lang="ko-KR" sz="1600" smtClean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260475" algn="l"/>
                        </a:tabLst>
                      </a:pPr>
                      <a:r>
                        <a:rPr lang="en-CA" sz="16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If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shiftHor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is equal to 0,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offsetX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and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offsetY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are derived as follows: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7975" algn="l"/>
                          <a:tab pos="756285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offsetX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= ( 256 −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nW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) &gt;&gt; 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7975" algn="l"/>
                          <a:tab pos="756285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offsetY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= ( 256 −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nH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) &gt;&gt; 1 +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angleIdx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&lt; 12 ? (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distanceIdx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*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nH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 &gt;&gt; 3 : −((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distanceIdx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*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nH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 &gt;&gt; 3)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Otherwise, if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shiftHor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is equal to 1,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offsetX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and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offsetY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are derived as follows: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indent="2794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756285" algn="l"/>
                          <a:tab pos="1260475" algn="l"/>
                        </a:tabLst>
                      </a:pP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offsetX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= ( 256 −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nW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) &gt;&gt; 1 + </a:t>
                      </a:r>
                      <a:r>
                        <a:rPr lang="en-CA" sz="1600" strike="sng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angleIdx</a:t>
                      </a:r>
                      <a:r>
                        <a:rPr lang="en-CA" sz="1600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&lt; 12</a:t>
                      </a: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CA" sz="16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angleIdx</a:t>
                      </a: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% 18 &gt;= 6</a:t>
                      </a:r>
                      <a:r>
                        <a:rPr lang="en-CA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? (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distanceIdx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*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nW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 &gt;&gt; 3 : −((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distanceIdx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*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nW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 &gt;&gt; 3)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indent="2794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756285" algn="l"/>
                          <a:tab pos="1260475" algn="l"/>
                        </a:tabLst>
                      </a:pP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offsetY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= ( 256 −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nH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) &gt;&gt; 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내용 개체 틀 2"/>
          <p:cNvSpPr txBox="1">
            <a:spLocks/>
          </p:cNvSpPr>
          <p:nvPr/>
        </p:nvSpPr>
        <p:spPr>
          <a:xfrm>
            <a:off x="80786" y="537410"/>
            <a:ext cx="9699317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 smtClean="0"/>
              <a:t>Method 2: </a:t>
            </a:r>
            <a:r>
              <a:rPr lang="en-CA" altLang="ko-KR" dirty="0"/>
              <a:t>To fix the problem # 1, #2 and #3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 smtClean="0"/>
              <a:t>Region of the </a:t>
            </a:r>
            <a:r>
              <a:rPr lang="en-CA" altLang="ko-KR" dirty="0" err="1"/>
              <a:t>a</a:t>
            </a:r>
            <a:r>
              <a:rPr lang="en-CA" altLang="ko-KR" dirty="0" err="1" smtClean="0"/>
              <a:t>ngeIndex</a:t>
            </a:r>
            <a:r>
              <a:rPr lang="en-CA" altLang="ko-KR" dirty="0" smtClean="0"/>
              <a:t> 9 and 21 is changed considering the block shape.</a:t>
            </a:r>
          </a:p>
        </p:txBody>
      </p:sp>
    </p:spTree>
    <p:extLst>
      <p:ext uri="{BB962C8B-B14F-4D97-AF65-F5344CB8AC3E}">
        <p14:creationId xmlns:p14="http://schemas.microsoft.com/office/powerpoint/2010/main" val="3122967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Simulation results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11</a:t>
            </a:fld>
            <a:endParaRPr lang="ko-KR" altLang="en-US" dirty="0"/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4136862"/>
              </p:ext>
            </p:extLst>
          </p:nvPr>
        </p:nvGraphicFramePr>
        <p:xfrm>
          <a:off x="1174527" y="4065949"/>
          <a:ext cx="8324195" cy="2269597"/>
        </p:xfrm>
        <a:graphic>
          <a:graphicData uri="http://schemas.openxmlformats.org/drawingml/2006/table">
            <a:tbl>
              <a:tblPr firstRow="1" firstCol="1" bandRow="1"/>
              <a:tblGrid>
                <a:gridCol w="930168"/>
                <a:gridCol w="711071"/>
                <a:gridCol w="819725"/>
                <a:gridCol w="819725"/>
                <a:gridCol w="662396"/>
                <a:gridCol w="665077"/>
                <a:gridCol w="788439"/>
                <a:gridCol w="788439"/>
                <a:gridCol w="788439"/>
                <a:gridCol w="670442"/>
                <a:gridCol w="680274"/>
              </a:tblGrid>
              <a:tr h="206327">
                <a:tc>
                  <a:txBody>
                    <a:bodyPr/>
                    <a:lstStyle/>
                    <a:p>
                      <a:endParaRPr lang="ko-KR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 7.0 Common base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06327">
                <a:tc>
                  <a:txBody>
                    <a:bodyPr/>
                    <a:lstStyle/>
                    <a:p>
                      <a:endParaRPr lang="ko-KR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Main10 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Low delay B Main10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06327">
                <a:tc>
                  <a:txBody>
                    <a:bodyPr/>
                    <a:lstStyle/>
                    <a:p>
                      <a:endParaRPr lang="ko-KR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2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632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632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632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632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2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2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632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-0.47%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0736122"/>
              </p:ext>
            </p:extLst>
          </p:nvPr>
        </p:nvGraphicFramePr>
        <p:xfrm>
          <a:off x="1174527" y="1311439"/>
          <a:ext cx="8324191" cy="2380939"/>
        </p:xfrm>
        <a:graphic>
          <a:graphicData uri="http://schemas.openxmlformats.org/drawingml/2006/table">
            <a:tbl>
              <a:tblPr firstRow="1" firstCol="1" bandRow="1"/>
              <a:tblGrid>
                <a:gridCol w="906517"/>
                <a:gridCol w="707822"/>
                <a:gridCol w="790947"/>
                <a:gridCol w="790947"/>
                <a:gridCol w="639248"/>
                <a:gridCol w="645385"/>
                <a:gridCol w="790947"/>
                <a:gridCol w="790947"/>
                <a:gridCol w="790947"/>
                <a:gridCol w="673446"/>
                <a:gridCol w="797038"/>
              </a:tblGrid>
              <a:tr h="216449">
                <a:tc>
                  <a:txBody>
                    <a:bodyPr/>
                    <a:lstStyle/>
                    <a:p>
                      <a:endParaRPr lang="ko-KR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 7.0 Common base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6449">
                <a:tc>
                  <a:txBody>
                    <a:bodyPr/>
                    <a:lstStyle/>
                    <a:p>
                      <a:endParaRPr lang="ko-KR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Main10 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Low delay B Main10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6449">
                <a:tc>
                  <a:txBody>
                    <a:bodyPr/>
                    <a:lstStyle/>
                    <a:p>
                      <a:endParaRPr lang="ko-KR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44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644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644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644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644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44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44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644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내용 개체 틀 2"/>
          <p:cNvSpPr txBox="1">
            <a:spLocks/>
          </p:cNvSpPr>
          <p:nvPr/>
        </p:nvSpPr>
        <p:spPr>
          <a:xfrm>
            <a:off x="280737" y="631825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/>
              <a:t>Simulation results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/>
              <a:t>Method 1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dirty="0" smtClean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>
                <a:ea typeface="LG스마트체 Regular" panose="020B0600000101010101" pitchFamily="50" charset="-127"/>
              </a:rPr>
              <a:t>Method 2</a:t>
            </a:r>
            <a:endParaRPr lang="en-US" altLang="ko-KR" dirty="0">
              <a:ea typeface="LG스마트체 Regular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59575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12</a:t>
            </a:fld>
            <a:endParaRPr lang="ko-KR" altLang="en-US" dirty="0"/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180644" y="555570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/>
              <a:t>In this contribution, the adjusting methods to have regular policies in each mode are </a:t>
            </a:r>
            <a:r>
              <a:rPr lang="en-CA" altLang="ko-KR" dirty="0" smtClean="0"/>
              <a:t>proposed</a:t>
            </a:r>
          </a:p>
          <a:p>
            <a:pPr lvl="1"/>
            <a:r>
              <a:rPr lang="en-US" altLang="ko-KR" sz="2000" dirty="0"/>
              <a:t>Method 1:</a:t>
            </a:r>
            <a:endParaRPr lang="ko-KR" altLang="ko-KR" sz="2000"/>
          </a:p>
          <a:p>
            <a:pPr lvl="2"/>
            <a:r>
              <a:rPr lang="en-CA" altLang="ko-KR" sz="1800" dirty="0"/>
              <a:t>Alignment on distance interval considering block shape (JVET-Q0168 [1])</a:t>
            </a:r>
            <a:endParaRPr lang="ko-KR" altLang="ko-KR" sz="1800"/>
          </a:p>
          <a:p>
            <a:pPr lvl="2"/>
            <a:r>
              <a:rPr lang="en-CA" altLang="ko-KR" sz="1800" dirty="0"/>
              <a:t>Alignment of edges with clock-wise movement (JVET-Q0339 [2])</a:t>
            </a:r>
            <a:endParaRPr lang="ko-KR" altLang="ko-KR" sz="1800"/>
          </a:p>
          <a:p>
            <a:pPr lvl="1"/>
            <a:r>
              <a:rPr lang="en-US" altLang="ko-KR" sz="2000" dirty="0"/>
              <a:t>Method 2:</a:t>
            </a:r>
            <a:endParaRPr lang="ko-KR" altLang="ko-KR" sz="2000"/>
          </a:p>
          <a:p>
            <a:pPr lvl="2"/>
            <a:r>
              <a:rPr lang="en-CA" altLang="ko-KR" sz="1800" dirty="0"/>
              <a:t>Alignment on distance interval considering block shape (JVET-Q0168 [1])</a:t>
            </a:r>
            <a:endParaRPr lang="ko-KR" altLang="ko-KR" sz="1800"/>
          </a:p>
          <a:p>
            <a:pPr lvl="2"/>
            <a:r>
              <a:rPr lang="en-CA" altLang="ko-KR" sz="1800" dirty="0"/>
              <a:t>Alignment of edges with clock-wise movement (JVET-Q0339 [2])</a:t>
            </a:r>
            <a:endParaRPr lang="ko-KR" altLang="ko-KR" sz="1800"/>
          </a:p>
          <a:p>
            <a:pPr lvl="2"/>
            <a:r>
              <a:rPr lang="en-CA" altLang="ko-KR" sz="1800" dirty="0"/>
              <a:t>Alignment of region A &amp; B assignment in angle index 9 and 21 (JVET-Q0168 [1</a:t>
            </a:r>
            <a:r>
              <a:rPr lang="en-CA" altLang="ko-KR" sz="1800" dirty="0" smtClean="0"/>
              <a:t>])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>
                <a:ea typeface="LG스마트체 Regular" panose="020B0600000101010101" pitchFamily="50" charset="-127"/>
              </a:rPr>
              <a:t>Minor </a:t>
            </a:r>
            <a:r>
              <a:rPr lang="en-CA" altLang="ko-KR" dirty="0" smtClean="0"/>
              <a:t>changes </a:t>
            </a:r>
            <a:r>
              <a:rPr lang="en-CA" altLang="ko-KR" dirty="0"/>
              <a:t>in coding performance and run-time compared to </a:t>
            </a:r>
            <a:r>
              <a:rPr lang="en-CA" altLang="ko-KR" dirty="0" smtClean="0"/>
              <a:t>GEO common base </a:t>
            </a:r>
            <a:r>
              <a:rPr lang="en-CA" altLang="ko-KR" dirty="0"/>
              <a:t>as anchor in </a:t>
            </a:r>
            <a:r>
              <a:rPr lang="en-CA" altLang="ko-KR" dirty="0" smtClean="0"/>
              <a:t>CTC.</a:t>
            </a:r>
            <a:endParaRPr lang="en-US" altLang="ko-KR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>
                <a:ea typeface="LG스마트체 Regular" panose="020B0600000101010101" pitchFamily="50" charset="-127"/>
              </a:rPr>
              <a:t>It is recommended to consider </a:t>
            </a:r>
            <a:r>
              <a:rPr lang="en-US" altLang="ko-KR" dirty="0" smtClean="0">
                <a:ea typeface="LG스마트체 Regular" panose="020B0600000101010101" pitchFamily="50" charset="-127"/>
              </a:rPr>
              <a:t>Method2 </a:t>
            </a:r>
            <a:r>
              <a:rPr lang="en-US" altLang="ko-KR" dirty="0">
                <a:ea typeface="LG스마트체 Regular" panose="020B0600000101010101" pitchFamily="50" charset="-127"/>
              </a:rPr>
              <a:t>in the next VTM</a:t>
            </a:r>
            <a:r>
              <a:rPr lang="en-US" altLang="ko-KR" dirty="0" smtClean="0">
                <a:ea typeface="LG스마트체 Regular" panose="020B0600000101010101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4601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Appendix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13</a:t>
            </a:fld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180644" y="574637"/>
            <a:ext cx="944462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sz="1600" dirty="0" smtClean="0"/>
          </a:p>
        </p:txBody>
      </p:sp>
      <p:sp>
        <p:nvSpPr>
          <p:cNvPr id="6" name="직사각형 5"/>
          <p:cNvSpPr/>
          <p:nvPr/>
        </p:nvSpPr>
        <p:spPr>
          <a:xfrm>
            <a:off x="4783921" y="1733282"/>
            <a:ext cx="1727200" cy="168101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8" name="직선 연결선 7"/>
          <p:cNvCxnSpPr/>
          <p:nvPr/>
        </p:nvCxnSpPr>
        <p:spPr>
          <a:xfrm>
            <a:off x="4627783" y="1583463"/>
            <a:ext cx="2087418" cy="200429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직사각형 43"/>
          <p:cNvSpPr/>
          <p:nvPr/>
        </p:nvSpPr>
        <p:spPr>
          <a:xfrm>
            <a:off x="322161" y="1206977"/>
            <a:ext cx="336483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 </a:t>
            </a:r>
            <a:r>
              <a:rPr lang="en-US" altLang="ko-KR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angleIdx</a:t>
            </a:r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&lt;= 3 when </a:t>
            </a:r>
            <a:r>
              <a:rPr lang="en-US" altLang="ko-KR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hwRatio</a:t>
            </a:r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== 1 &gt;</a:t>
            </a:r>
            <a:endParaRPr lang="ko-KR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8" name="직선 연결선 47"/>
          <p:cNvCxnSpPr/>
          <p:nvPr/>
        </p:nvCxnSpPr>
        <p:spPr>
          <a:xfrm>
            <a:off x="3690463" y="4057141"/>
            <a:ext cx="3962057" cy="187729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직사각형 52"/>
          <p:cNvSpPr/>
          <p:nvPr/>
        </p:nvSpPr>
        <p:spPr>
          <a:xfrm>
            <a:off x="322161" y="3723391"/>
            <a:ext cx="416410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 </a:t>
            </a:r>
            <a:r>
              <a:rPr lang="en-US" altLang="ko-KR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angleIdx</a:t>
            </a:r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&lt;= </a:t>
            </a:r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</a:t>
            </a:r>
            <a:r>
              <a:rPr lang="en-US" altLang="ko-KR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hwRatio</a:t>
            </a:r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== 1/4 &gt;</a:t>
            </a:r>
            <a:endParaRPr lang="ko-KR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내용 개체 틀 2"/>
          <p:cNvSpPr txBox="1">
            <a:spLocks/>
          </p:cNvSpPr>
          <p:nvPr/>
        </p:nvSpPr>
        <p:spPr>
          <a:xfrm>
            <a:off x="180644" y="555570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 smtClean="0"/>
              <a:t>Modes close to </a:t>
            </a:r>
            <a:r>
              <a:rPr lang="en-US" altLang="ko-KR" sz="1800" dirty="0"/>
              <a:t>v</a:t>
            </a:r>
            <a:r>
              <a:rPr lang="en-US" altLang="ko-KR" sz="1800" dirty="0" smtClean="0"/>
              <a:t>ertical edge are different according to the block shape.</a:t>
            </a:r>
            <a:endParaRPr lang="en-US" altLang="ko-KR" sz="1800" dirty="0" smtClean="0">
              <a:ea typeface="LG스마트체 Regular" panose="020B0600000101010101" pitchFamily="50" charset="-127"/>
            </a:endParaRPr>
          </a:p>
        </p:txBody>
      </p:sp>
      <p:sp>
        <p:nvSpPr>
          <p:cNvPr id="55" name="직사각형 54"/>
          <p:cNvSpPr/>
          <p:nvPr/>
        </p:nvSpPr>
        <p:spPr>
          <a:xfrm>
            <a:off x="7186180" y="5953642"/>
            <a:ext cx="12357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AngleIdx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== 4</a:t>
            </a:r>
            <a:endParaRPr lang="ko-KR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직사각형 51"/>
          <p:cNvSpPr/>
          <p:nvPr/>
        </p:nvSpPr>
        <p:spPr>
          <a:xfrm>
            <a:off x="7396414" y="6496447"/>
            <a:ext cx="178606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hwRatio</a:t>
            </a:r>
            <a:r>
              <a:rPr lang="en-CA" altLang="ko-KR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is set to </a:t>
            </a:r>
            <a:r>
              <a:rPr lang="en-CA" altLang="ko-KR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nH</a:t>
            </a:r>
            <a:r>
              <a:rPr lang="en-CA" altLang="ko-KR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 / </a:t>
            </a:r>
            <a:r>
              <a:rPr lang="en-CA" altLang="ko-KR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nW</a:t>
            </a:r>
            <a:endParaRPr lang="ko-KR" altLang="en-US" sz="1200"/>
          </a:p>
        </p:txBody>
      </p:sp>
      <p:sp>
        <p:nvSpPr>
          <p:cNvPr id="64" name="직사각형 63"/>
          <p:cNvSpPr/>
          <p:nvPr/>
        </p:nvSpPr>
        <p:spPr>
          <a:xfrm>
            <a:off x="5322381" y="3459173"/>
            <a:ext cx="12357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AngleIdx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== 3</a:t>
            </a:r>
            <a:endParaRPr lang="ko-KR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5" name="직사각형 74"/>
          <p:cNvSpPr/>
          <p:nvPr/>
        </p:nvSpPr>
        <p:spPr>
          <a:xfrm>
            <a:off x="2149886" y="4139541"/>
            <a:ext cx="6907512" cy="168101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88" name="직선 연결선 87"/>
          <p:cNvCxnSpPr/>
          <p:nvPr/>
        </p:nvCxnSpPr>
        <p:spPr>
          <a:xfrm>
            <a:off x="4605439" y="3868829"/>
            <a:ext cx="4257207" cy="206560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직선 연결선 89"/>
          <p:cNvCxnSpPr/>
          <p:nvPr/>
        </p:nvCxnSpPr>
        <p:spPr>
          <a:xfrm>
            <a:off x="6158741" y="3822275"/>
            <a:ext cx="3676533" cy="182038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오른쪽 화살표 91"/>
          <p:cNvSpPr/>
          <p:nvPr/>
        </p:nvSpPr>
        <p:spPr>
          <a:xfrm>
            <a:off x="5816184" y="4830514"/>
            <a:ext cx="2289818" cy="1987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3" name="오른쪽 화살표 92"/>
          <p:cNvSpPr/>
          <p:nvPr/>
        </p:nvSpPr>
        <p:spPr>
          <a:xfrm rot="16200000">
            <a:off x="5396837" y="4522091"/>
            <a:ext cx="400662" cy="21618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4" name="직사각형 93"/>
          <p:cNvSpPr/>
          <p:nvPr/>
        </p:nvSpPr>
        <p:spPr>
          <a:xfrm>
            <a:off x="5645086" y="4161947"/>
            <a:ext cx="12357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offsetY</a:t>
            </a:r>
            <a:endParaRPr lang="ko-KR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5" name="직사각형 94"/>
          <p:cNvSpPr/>
          <p:nvPr/>
        </p:nvSpPr>
        <p:spPr>
          <a:xfrm>
            <a:off x="7484527" y="4181054"/>
            <a:ext cx="12357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offsetX</a:t>
            </a:r>
            <a:endParaRPr lang="ko-KR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1303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14</a:t>
            </a:fld>
            <a:endParaRPr lang="ko-KR" altLang="en-US" dirty="0"/>
          </a:p>
        </p:txBody>
      </p:sp>
      <p:graphicFrame>
        <p:nvGraphicFramePr>
          <p:cNvPr id="61" name="표 6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1660499"/>
              </p:ext>
            </p:extLst>
          </p:nvPr>
        </p:nvGraphicFramePr>
        <p:xfrm>
          <a:off x="-3" y="0"/>
          <a:ext cx="9906003" cy="7351195"/>
        </p:xfrm>
        <a:graphic>
          <a:graphicData uri="http://schemas.openxmlformats.org/drawingml/2006/table">
            <a:tbl>
              <a:tblPr firstRow="1" firstCol="1" bandRow="1"/>
              <a:tblGrid>
                <a:gridCol w="1100667"/>
                <a:gridCol w="1100667"/>
                <a:gridCol w="1100667"/>
                <a:gridCol w="1100667"/>
                <a:gridCol w="1100667"/>
                <a:gridCol w="1100667"/>
                <a:gridCol w="1100667"/>
                <a:gridCol w="1100667"/>
                <a:gridCol w="1100667"/>
              </a:tblGrid>
              <a:tr h="249381">
                <a:tc rowSpan="2"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Angle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6603" marR="46603" marT="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GEO common base</a:t>
                      </a:r>
                      <a:endParaRPr lang="ko-KR" altLang="en-US" sz="1200" dirty="0"/>
                    </a:p>
                  </a:txBody>
                  <a:tcPr marL="46603" marR="46603" marT="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6"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ko-KR" sz="1200" dirty="0" smtClean="0"/>
                        <a:t> 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Proposed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</a:rPr>
                        <a:t> solution</a:t>
                      </a:r>
                      <a:endParaRPr lang="ko-KR" altLang="en-US" sz="1200" dirty="0"/>
                    </a:p>
                  </a:txBody>
                  <a:tcPr marL="46603" marR="46603" marT="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endParaRPr lang="ko-KR" altLang="en-US" dirty="0"/>
                    </a:p>
                  </a:txBody>
                  <a:tcPr marL="46603" marR="46603" marT="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endParaRPr lang="ko-KR" altLang="en-US"/>
                    </a:p>
                  </a:txBody>
                  <a:tcPr marL="46603" marR="46603" marT="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endParaRPr lang="ko-KR" altLang="en-US" dirty="0"/>
                    </a:p>
                  </a:txBody>
                  <a:tcPr marL="46603" marR="46603" marT="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endParaRPr lang="ko-KR" altLang="en-US" dirty="0"/>
                    </a:p>
                  </a:txBody>
                  <a:tcPr marL="46603" marR="46603" marT="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endParaRPr lang="ko-KR" altLang="en-US" dirty="0"/>
                    </a:p>
                  </a:txBody>
                  <a:tcPr marL="46603" marR="46603" marT="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lumMod val="20000"/>
                        <a:lumOff val="80000"/>
                      </a:srgbClr>
                    </a:solidFill>
                  </a:tcPr>
                </a:tc>
              </a:tr>
              <a:tr h="66799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hwRatio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&gt;=1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6603" marR="46603" marT="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hwRatio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&lt; 1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6603" marR="46603" marT="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0" marR="0" indent="0" algn="ctr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CA" altLang="ko-KR" sz="12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hwRatio</a:t>
                      </a:r>
                      <a:r>
                        <a:rPr lang="en-CA" altLang="ko-KR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== 4, </a:t>
                      </a:r>
                      <a:r>
                        <a:rPr lang="en-CA" altLang="ko-KR" sz="12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hwOffset</a:t>
                      </a:r>
                      <a:r>
                        <a:rPr lang="en-CA" altLang="ko-KR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= -2</a:t>
                      </a:r>
                      <a:endParaRPr lang="ko-KR" altLang="ko-KR" sz="120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6603" marR="46603" marT="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0" marR="0" indent="0" algn="ctr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CA" altLang="ko-KR" sz="12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hwRatio</a:t>
                      </a:r>
                      <a:r>
                        <a:rPr lang="en-CA" altLang="ko-KR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== 2, </a:t>
                      </a:r>
                      <a:r>
                        <a:rPr lang="en-CA" altLang="ko-KR" sz="12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hwOffset</a:t>
                      </a:r>
                      <a:r>
                        <a:rPr lang="en-CA" altLang="ko-KR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= -1</a:t>
                      </a:r>
                      <a:endParaRPr lang="ko-KR" altLang="ko-KR" sz="120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6603" marR="46603" marT="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ko-KR" sz="12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hwRatio</a:t>
                      </a:r>
                      <a:r>
                        <a:rPr lang="en-CA" altLang="ko-KR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== 1, </a:t>
                      </a:r>
                      <a:r>
                        <a:rPr lang="en-CA" altLang="ko-KR" sz="12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hwOffset</a:t>
                      </a:r>
                      <a:r>
                        <a:rPr lang="en-CA" altLang="ko-KR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= 0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6603" marR="46603" marT="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0" marR="0" indent="0" algn="ctr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CA" altLang="ko-KR" sz="12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hwRatio</a:t>
                      </a:r>
                      <a:r>
                        <a:rPr lang="en-CA" altLang="ko-KR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== 2, </a:t>
                      </a:r>
                      <a:r>
                        <a:rPr lang="en-CA" altLang="ko-KR" sz="12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hwOffset</a:t>
                      </a:r>
                      <a:r>
                        <a:rPr lang="en-CA" altLang="ko-KR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= 1</a:t>
                      </a:r>
                      <a:endParaRPr lang="ko-KR" altLang="ko-KR" sz="120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6603" marR="46603" marT="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0" marR="0" indent="0" algn="ctr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CA" altLang="ko-KR" sz="12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hwRatio</a:t>
                      </a:r>
                      <a:r>
                        <a:rPr lang="en-CA" altLang="ko-KR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== 4, </a:t>
                      </a:r>
                      <a:r>
                        <a:rPr lang="en-CA" altLang="ko-KR" sz="12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hwOffset</a:t>
                      </a:r>
                      <a:r>
                        <a:rPr lang="en-CA" altLang="ko-KR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= 2</a:t>
                      </a:r>
                      <a:endParaRPr lang="ko-KR" altLang="ko-KR" sz="120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6603" marR="46603" marT="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0" marR="0" indent="0" algn="ctr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CA" altLang="ko-KR" sz="12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hwRatio</a:t>
                      </a:r>
                      <a:r>
                        <a:rPr lang="en-CA" altLang="ko-KR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== 8, </a:t>
                      </a:r>
                      <a:r>
                        <a:rPr lang="en-CA" altLang="ko-KR" sz="12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hwOffset</a:t>
                      </a:r>
                      <a:r>
                        <a:rPr lang="en-CA" altLang="ko-KR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= 3</a:t>
                      </a:r>
                      <a:endParaRPr lang="ko-KR" altLang="ko-KR" sz="120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6603" marR="46603" marT="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29415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o-KR" sz="12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o-KR" sz="12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6603" marR="46603" marT="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6603" marR="46603" marT="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6603" marR="46603" marT="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6603" marR="46603" marT="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6603" marR="46603" marT="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 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 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6603" marR="46603" marT="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6603" marR="46603" marT="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6603" marR="46603" marT="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1060450" algn="l"/>
                          <a:tab pos="1089025" algn="l"/>
                          <a:tab pos="1125855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6603" marR="46603" marT="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327572" y="2873890"/>
            <a:ext cx="1480457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err="1" smtClean="0"/>
              <a:t>ShiftHor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8736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Appendix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15</a:t>
            </a:fld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180644" y="630897"/>
            <a:ext cx="944462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sz="1600" dirty="0" smtClean="0"/>
          </a:p>
        </p:txBody>
      </p:sp>
      <p:sp>
        <p:nvSpPr>
          <p:cNvPr id="11" name="순서도: 처리 10"/>
          <p:cNvSpPr/>
          <p:nvPr/>
        </p:nvSpPr>
        <p:spPr>
          <a:xfrm>
            <a:off x="1181945" y="1051892"/>
            <a:ext cx="1302818" cy="1335186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2" name="직선 연결선 11"/>
          <p:cNvCxnSpPr/>
          <p:nvPr/>
        </p:nvCxnSpPr>
        <p:spPr>
          <a:xfrm flipH="1">
            <a:off x="1181945" y="1051892"/>
            <a:ext cx="1302818" cy="13351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/>
          <p:cNvCxnSpPr/>
          <p:nvPr/>
        </p:nvCxnSpPr>
        <p:spPr>
          <a:xfrm>
            <a:off x="1181945" y="1051892"/>
            <a:ext cx="1302818" cy="13351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/>
          <p:cNvCxnSpPr>
            <a:stCxn id="11" idx="0"/>
            <a:endCxn id="11" idx="2"/>
          </p:cNvCxnSpPr>
          <p:nvPr/>
        </p:nvCxnSpPr>
        <p:spPr>
          <a:xfrm>
            <a:off x="1833354" y="1051892"/>
            <a:ext cx="0" cy="13351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직선 연결선 14"/>
          <p:cNvCxnSpPr>
            <a:stCxn id="11" idx="1"/>
            <a:endCxn id="11" idx="3"/>
          </p:cNvCxnSpPr>
          <p:nvPr/>
        </p:nvCxnSpPr>
        <p:spPr>
          <a:xfrm>
            <a:off x="1181945" y="1719485"/>
            <a:ext cx="130281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순서도: 처리 15"/>
          <p:cNvSpPr/>
          <p:nvPr/>
        </p:nvSpPr>
        <p:spPr>
          <a:xfrm>
            <a:off x="4143241" y="1051892"/>
            <a:ext cx="1302818" cy="1335186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7" name="직선 연결선 16"/>
          <p:cNvCxnSpPr/>
          <p:nvPr/>
        </p:nvCxnSpPr>
        <p:spPr>
          <a:xfrm flipH="1">
            <a:off x="4143241" y="1051892"/>
            <a:ext cx="1302818" cy="13351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 17"/>
          <p:cNvCxnSpPr/>
          <p:nvPr/>
        </p:nvCxnSpPr>
        <p:spPr>
          <a:xfrm>
            <a:off x="4143241" y="1051892"/>
            <a:ext cx="1302818" cy="13351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>
            <a:stCxn id="16" idx="0"/>
            <a:endCxn id="16" idx="2"/>
          </p:cNvCxnSpPr>
          <p:nvPr/>
        </p:nvCxnSpPr>
        <p:spPr>
          <a:xfrm>
            <a:off x="4794650" y="1051892"/>
            <a:ext cx="0" cy="13351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 19"/>
          <p:cNvCxnSpPr>
            <a:stCxn id="16" idx="1"/>
            <a:endCxn id="16" idx="3"/>
          </p:cNvCxnSpPr>
          <p:nvPr/>
        </p:nvCxnSpPr>
        <p:spPr>
          <a:xfrm>
            <a:off x="4143241" y="1719485"/>
            <a:ext cx="130281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오른쪽으로 구부러진 화살표 20"/>
          <p:cNvSpPr/>
          <p:nvPr/>
        </p:nvSpPr>
        <p:spPr>
          <a:xfrm rot="5400000">
            <a:off x="4508048" y="1020899"/>
            <a:ext cx="198803" cy="398284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944787" y="2546028"/>
            <a:ext cx="177713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current movement</a:t>
            </a:r>
            <a:endParaRPr lang="ko-KR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오른쪽으로 구부러진 화살표 22"/>
          <p:cNvSpPr/>
          <p:nvPr/>
        </p:nvSpPr>
        <p:spPr>
          <a:xfrm rot="10630725" flipH="1">
            <a:off x="1258721" y="1139297"/>
            <a:ext cx="453162" cy="1022437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4" name="오른쪽 화살표 23"/>
          <p:cNvSpPr/>
          <p:nvPr/>
        </p:nvSpPr>
        <p:spPr>
          <a:xfrm>
            <a:off x="1760904" y="2008775"/>
            <a:ext cx="163842" cy="1634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오른쪽 화살표 24"/>
          <p:cNvSpPr/>
          <p:nvPr/>
        </p:nvSpPr>
        <p:spPr>
          <a:xfrm flipH="1">
            <a:off x="1731181" y="1163714"/>
            <a:ext cx="204345" cy="1736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오른쪽으로 구부러진 화살표 25"/>
          <p:cNvSpPr/>
          <p:nvPr/>
        </p:nvSpPr>
        <p:spPr>
          <a:xfrm flipH="1">
            <a:off x="1985339" y="1163714"/>
            <a:ext cx="411433" cy="1022437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3753910" y="2506547"/>
            <a:ext cx="227257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Using </a:t>
            </a:r>
            <a:r>
              <a:rPr lang="en-US" altLang="ko-KR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offsetX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not </a:t>
            </a:r>
            <a:r>
              <a:rPr lang="en-US" altLang="ko-KR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offsetY</a:t>
            </a:r>
            <a:endParaRPr lang="ko-KR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오른쪽으로 구부러진 화살표 27"/>
          <p:cNvSpPr/>
          <p:nvPr/>
        </p:nvSpPr>
        <p:spPr>
          <a:xfrm rot="10630725" flipH="1">
            <a:off x="4200177" y="1315815"/>
            <a:ext cx="220800" cy="744649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9" name="오른쪽으로 구부러진 화살표 28"/>
          <p:cNvSpPr/>
          <p:nvPr/>
        </p:nvSpPr>
        <p:spPr>
          <a:xfrm rot="5400000" flipH="1">
            <a:off x="4484020" y="2054306"/>
            <a:ext cx="168016" cy="372145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30" name="오른쪽으로 구부러진 화살표 29"/>
          <p:cNvSpPr/>
          <p:nvPr/>
        </p:nvSpPr>
        <p:spPr>
          <a:xfrm rot="5400000" flipH="1" flipV="1">
            <a:off x="4899478" y="2014415"/>
            <a:ext cx="204967" cy="428268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31" name="오른쪽으로 구부러진 화살표 30"/>
          <p:cNvSpPr/>
          <p:nvPr/>
        </p:nvSpPr>
        <p:spPr>
          <a:xfrm flipH="1">
            <a:off x="5207345" y="1346569"/>
            <a:ext cx="233694" cy="74583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32" name="오른쪽으로 구부러진 화살표 31"/>
          <p:cNvSpPr/>
          <p:nvPr/>
        </p:nvSpPr>
        <p:spPr>
          <a:xfrm rot="5400000" flipV="1">
            <a:off x="4928543" y="1040779"/>
            <a:ext cx="194209" cy="380894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33" name="순서도: 처리 32"/>
          <p:cNvSpPr/>
          <p:nvPr/>
        </p:nvSpPr>
        <p:spPr>
          <a:xfrm>
            <a:off x="7104537" y="1053954"/>
            <a:ext cx="1302818" cy="1335186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4" name="직선 연결선 33"/>
          <p:cNvCxnSpPr/>
          <p:nvPr/>
        </p:nvCxnSpPr>
        <p:spPr>
          <a:xfrm flipH="1">
            <a:off x="7104537" y="1053954"/>
            <a:ext cx="1302818" cy="13351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직선 연결선 34"/>
          <p:cNvCxnSpPr/>
          <p:nvPr/>
        </p:nvCxnSpPr>
        <p:spPr>
          <a:xfrm>
            <a:off x="7104537" y="1053954"/>
            <a:ext cx="1302818" cy="13351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직선 연결선 35"/>
          <p:cNvCxnSpPr>
            <a:stCxn id="33" idx="0"/>
            <a:endCxn id="33" idx="2"/>
          </p:cNvCxnSpPr>
          <p:nvPr/>
        </p:nvCxnSpPr>
        <p:spPr>
          <a:xfrm>
            <a:off x="7755946" y="1053954"/>
            <a:ext cx="0" cy="13351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직선 연결선 36"/>
          <p:cNvCxnSpPr>
            <a:stCxn id="33" idx="1"/>
            <a:endCxn id="33" idx="3"/>
          </p:cNvCxnSpPr>
          <p:nvPr/>
        </p:nvCxnSpPr>
        <p:spPr>
          <a:xfrm>
            <a:off x="7104537" y="1721547"/>
            <a:ext cx="130281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오른쪽으로 구부러진 화살표 37"/>
          <p:cNvSpPr/>
          <p:nvPr/>
        </p:nvSpPr>
        <p:spPr>
          <a:xfrm rot="10630725" flipH="1">
            <a:off x="7161473" y="1317877"/>
            <a:ext cx="220800" cy="744649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39" name="오른쪽으로 구부러진 화살표 38"/>
          <p:cNvSpPr/>
          <p:nvPr/>
        </p:nvSpPr>
        <p:spPr>
          <a:xfrm rot="16200000" flipH="1">
            <a:off x="7650297" y="858018"/>
            <a:ext cx="256048" cy="698493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40" name="오른쪽으로 구부러진 화살표 39"/>
          <p:cNvSpPr/>
          <p:nvPr/>
        </p:nvSpPr>
        <p:spPr>
          <a:xfrm flipH="1">
            <a:off x="8168641" y="1348631"/>
            <a:ext cx="233694" cy="74583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6734294" y="2490016"/>
            <a:ext cx="22690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movement to clockwise</a:t>
            </a:r>
            <a:endParaRPr lang="ko-KR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오른쪽으로 구부러진 화살표 41"/>
          <p:cNvSpPr/>
          <p:nvPr/>
        </p:nvSpPr>
        <p:spPr>
          <a:xfrm rot="5400000" flipH="1">
            <a:off x="7655665" y="1872121"/>
            <a:ext cx="199041" cy="60842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5" name="오른쪽 화살표 4"/>
          <p:cNvSpPr/>
          <p:nvPr/>
        </p:nvSpPr>
        <p:spPr>
          <a:xfrm>
            <a:off x="3037840" y="1483360"/>
            <a:ext cx="716070" cy="4267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2" name="오른쪽 화살표 61"/>
          <p:cNvSpPr/>
          <p:nvPr/>
        </p:nvSpPr>
        <p:spPr>
          <a:xfrm>
            <a:off x="5975773" y="1434742"/>
            <a:ext cx="716070" cy="4267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641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4" y="544337"/>
            <a:ext cx="9725356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ko-KR"/>
            </a:defPPr>
            <a:lvl1pPr marL="228600" indent="-228600">
              <a:lnSpc>
                <a:spcPct val="15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altLang="ko-KR" dirty="0"/>
              <a:t>3 aspects to be fixed in this proposal</a:t>
            </a:r>
          </a:p>
          <a:p>
            <a:pPr lvl="1">
              <a:buFontTx/>
              <a:buChar char="-"/>
            </a:pPr>
            <a:r>
              <a:rPr lang="en-US" altLang="ko-KR" dirty="0"/>
              <a:t>Aspect 1: </a:t>
            </a:r>
            <a:r>
              <a:rPr lang="en-CA" altLang="ko-KR" dirty="0"/>
              <a:t>Alignment on distance interval considering block shape (JVET-Q0168 [1])</a:t>
            </a:r>
            <a:endParaRPr lang="en-US" altLang="ko-KR" dirty="0"/>
          </a:p>
          <a:p>
            <a:pPr lvl="1">
              <a:buFontTx/>
              <a:buChar char="-"/>
            </a:pPr>
            <a:r>
              <a:rPr lang="en-US" altLang="ko-KR" dirty="0"/>
              <a:t>Aspect 2:</a:t>
            </a:r>
            <a:r>
              <a:rPr lang="en-CA" altLang="ko-KR" dirty="0"/>
              <a:t> Alignment of edges with clock-wise movement (JVET-Q0339 [2])</a:t>
            </a:r>
          </a:p>
          <a:p>
            <a:pPr lvl="1">
              <a:buFontTx/>
              <a:buChar char="-"/>
            </a:pPr>
            <a:r>
              <a:rPr lang="en-US" altLang="ko-KR" dirty="0"/>
              <a:t>Aspect 3: </a:t>
            </a:r>
            <a:r>
              <a:rPr lang="en-CA" altLang="ko-KR" dirty="0"/>
              <a:t>Alignment of region A &amp; B assignment in angle index 9 and 21 (JVET-Q0168 [1])</a:t>
            </a:r>
          </a:p>
          <a:p>
            <a:pPr marL="457200" lvl="1" indent="0">
              <a:buNone/>
            </a:pPr>
            <a:endParaRPr lang="en-US" altLang="ko-KR" dirty="0"/>
          </a:p>
          <a:p>
            <a:r>
              <a:rPr lang="en-US" altLang="ko-KR" dirty="0"/>
              <a:t>Proposed Method 1:</a:t>
            </a:r>
            <a:endParaRPr lang="ko-KR" altLang="ko-KR"/>
          </a:p>
          <a:p>
            <a:pPr lvl="1"/>
            <a:r>
              <a:rPr lang="en-CA" altLang="ko-KR" dirty="0"/>
              <a:t>aspect 1 + aspect 2</a:t>
            </a:r>
          </a:p>
          <a:p>
            <a:pPr lvl="1"/>
            <a:endParaRPr lang="ko-KR" altLang="ko-KR" dirty="0"/>
          </a:p>
          <a:p>
            <a:r>
              <a:rPr lang="en-US" altLang="ko-KR" dirty="0"/>
              <a:t>Proposed Method 2:</a:t>
            </a:r>
            <a:endParaRPr lang="ko-KR" altLang="ko-KR"/>
          </a:p>
          <a:p>
            <a:pPr lvl="1"/>
            <a:r>
              <a:rPr lang="en-CA" altLang="ko-KR" dirty="0"/>
              <a:t>Aspect 1 + aspect 2 + aspect 3</a:t>
            </a:r>
            <a:endParaRPr lang="en-US" altLang="ko-KR" dirty="0"/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1984375" y="2522538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064172" y="5561013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80531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Problem statement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4" y="544337"/>
            <a:ext cx="9725356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/>
              <a:t>D</a:t>
            </a:r>
            <a:r>
              <a:rPr lang="en-CA" altLang="ko-KR" dirty="0" smtClean="0"/>
              <a:t>istance between </a:t>
            </a:r>
            <a:r>
              <a:rPr lang="en-CA" altLang="ko-KR" dirty="0"/>
              <a:t>edge and each sample position (x, y) in a CU is calculated as </a:t>
            </a:r>
            <a:r>
              <a:rPr lang="en-CA" altLang="ko-KR" dirty="0" smtClean="0"/>
              <a:t>follows.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en-CA" altLang="ko-KR" dirty="0" smtClean="0"/>
              <a:t>     , where </a:t>
            </a:r>
            <a:r>
              <a:rPr lang="en-CA" altLang="ko-KR" dirty="0" err="1" smtClean="0"/>
              <a:t>offsetX</a:t>
            </a:r>
            <a:r>
              <a:rPr lang="en-CA" altLang="ko-KR" dirty="0" smtClean="0"/>
              <a:t> </a:t>
            </a:r>
            <a:r>
              <a:rPr lang="en-CA" altLang="ko-KR" dirty="0"/>
              <a:t>and </a:t>
            </a:r>
            <a:r>
              <a:rPr lang="en-CA" altLang="ko-KR" dirty="0" err="1"/>
              <a:t>offsetY</a:t>
            </a:r>
            <a:r>
              <a:rPr lang="en-US" altLang="ko-KR" dirty="0"/>
              <a:t> are derived as </a:t>
            </a:r>
            <a:r>
              <a:rPr lang="en-US" altLang="ko-KR" dirty="0" smtClean="0"/>
              <a:t>follows</a:t>
            </a:r>
            <a:endParaRPr lang="en-CA" altLang="ko-KR" dirty="0" smtClean="0"/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1984375" y="2522538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064172" y="5561013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0405818"/>
              </p:ext>
            </p:extLst>
          </p:nvPr>
        </p:nvGraphicFramePr>
        <p:xfrm>
          <a:off x="183583" y="2344317"/>
          <a:ext cx="9538834" cy="38777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38834"/>
              </a:tblGrid>
              <a:tr h="3877788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</a:pPr>
                      <a:r>
                        <a:rPr lang="en-CA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If one of the following conditions is true, variable </a:t>
                      </a:r>
                      <a:r>
                        <a:rPr lang="en-CA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shiftHor</a:t>
                      </a:r>
                      <a:r>
                        <a:rPr lang="en-CA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is set equal to 0:</a:t>
                      </a:r>
                      <a:endParaRPr lang="ko-KR" altLang="ko-KR" sz="1600" b="0" kern="120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lnSpc>
                          <a:spcPct val="150000"/>
                        </a:lnSpc>
                      </a:pPr>
                      <a:r>
                        <a:rPr lang="en-CA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angleIdx</a:t>
                      </a:r>
                      <a:r>
                        <a:rPr lang="en-CA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% 12 is equal to 6</a:t>
                      </a:r>
                      <a:endParaRPr lang="ko-KR" altLang="ko-KR" sz="1600" b="0" kern="120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lnSpc>
                          <a:spcPct val="150000"/>
                        </a:lnSpc>
                      </a:pPr>
                      <a:r>
                        <a:rPr lang="en-CA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angleIdx</a:t>
                      </a:r>
                      <a:r>
                        <a:rPr lang="en-CA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% 12 is not equal to 0 and </a:t>
                      </a:r>
                      <a:r>
                        <a:rPr lang="en-CA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hwRatio</a:t>
                      </a:r>
                      <a:r>
                        <a:rPr lang="en-CA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≥</a:t>
                      </a:r>
                      <a:r>
                        <a:rPr lang="en-CA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1</a:t>
                      </a:r>
                      <a:endParaRPr lang="ko-KR" altLang="ko-KR" sz="1600" b="0" kern="120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lnSpc>
                          <a:spcPct val="150000"/>
                        </a:lnSpc>
                      </a:pPr>
                      <a:r>
                        <a:rPr lang="en-CA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Otherwise, </a:t>
                      </a:r>
                      <a:r>
                        <a:rPr lang="en-CA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shiftHor</a:t>
                      </a:r>
                      <a:r>
                        <a:rPr lang="en-CA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is set equal to 1.</a:t>
                      </a:r>
                      <a:endParaRPr lang="ko-KR" altLang="ko-KR" sz="1600" b="0" kern="120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lnSpc>
                          <a:spcPct val="150000"/>
                        </a:lnSpc>
                      </a:pP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If 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shiftHor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is equal to 0, 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offsetX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and 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offsetY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are derived as follows:</a:t>
                      </a:r>
                      <a:endParaRPr lang="ko-KR" altLang="ko-KR" sz="1600" b="0" kern="120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lnSpc>
                          <a:spcPct val="150000"/>
                        </a:lnSpc>
                      </a:pP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offsetX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= ( 256 − 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nW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) &gt;&gt; 1</a:t>
                      </a:r>
                      <a:endParaRPr lang="ko-KR" altLang="ko-KR" sz="1600" b="0" kern="120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lnSpc>
                          <a:spcPct val="150000"/>
                        </a:lnSpc>
                      </a:pP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offsetY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= ( 256 − 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nH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) &gt;&gt; 1 + 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angleIdx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&lt; 12 ? (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distanceIdx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* 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nH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 &gt;&gt; 3 : −((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distanceIdx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* 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nH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 &gt;&gt; 3)</a:t>
                      </a:r>
                      <a:endParaRPr lang="ko-KR" altLang="ko-KR" sz="1600" b="0" kern="120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lnSpc>
                          <a:spcPct val="150000"/>
                        </a:lnSpc>
                      </a:pP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Otherwise, if 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shiftHor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is equal to 1, 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offsetX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and 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offsetY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are derived as follows:</a:t>
                      </a:r>
                      <a:endParaRPr lang="ko-KR" altLang="ko-KR" sz="1600" b="0" kern="120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lnSpc>
                          <a:spcPct val="150000"/>
                        </a:lnSpc>
                      </a:pP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offsetX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= ( 256 − 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nW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) &gt;&gt; 1 + 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angleIdx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&lt; 12 ? (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distanceIdx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* 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nW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 &gt;&gt; 3 : −((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distanceIdx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* 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nW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 &gt;&gt; 3)</a:t>
                      </a:r>
                      <a:endParaRPr lang="ko-KR" altLang="ko-KR" sz="1600" b="0" kern="120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offsetY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= ( 256 − 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nH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) &gt;&gt; 1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9" name="직사각형 8"/>
          <p:cNvSpPr/>
          <p:nvPr/>
        </p:nvSpPr>
        <p:spPr>
          <a:xfrm>
            <a:off x="884874" y="1152597"/>
            <a:ext cx="8316895" cy="674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0" indent="488950">
              <a:spcBef>
                <a:spcPts val="680"/>
              </a:spcBef>
              <a:spcAft>
                <a:spcPts val="0"/>
              </a:spcAft>
            </a:pPr>
            <a:r>
              <a:rPr lang="en-CA" altLang="ko-KR" sz="16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weightIdx</a:t>
            </a:r>
            <a:r>
              <a:rPr lang="en-CA" altLang="ko-KR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ko-KR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= (((x * </a:t>
            </a:r>
            <a:r>
              <a:rPr lang="en-US" altLang="ko-KR" sz="16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subW</a:t>
            </a:r>
            <a:r>
              <a:rPr lang="en-US" altLang="ko-KR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 + </a:t>
            </a:r>
            <a:r>
              <a:rPr lang="en-US" altLang="ko-KR" sz="16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offsetX</a:t>
            </a:r>
            <a:r>
              <a:rPr lang="en-US" altLang="ko-KR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)&lt;&lt;1) + 1)*Dis[</a:t>
            </a:r>
            <a:r>
              <a:rPr lang="en-US" altLang="ko-KR" sz="16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displacementX</a:t>
            </a:r>
            <a:r>
              <a:rPr lang="en-US" altLang="ko-KR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] 	</a:t>
            </a:r>
            <a:r>
              <a:rPr lang="en-US" altLang="ko-KR" sz="1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</a:p>
          <a:p>
            <a:pPr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346200" algn="l"/>
                <a:tab pos="1365250" algn="l"/>
                <a:tab pos="1393825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ko-KR" sz="1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               + </a:t>
            </a:r>
            <a:r>
              <a:rPr lang="en-US" altLang="ko-KR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(((y * </a:t>
            </a:r>
            <a:r>
              <a:rPr lang="en-US" altLang="ko-KR" sz="16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subH</a:t>
            </a:r>
            <a:r>
              <a:rPr lang="en-US" altLang="ko-KR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 + </a:t>
            </a:r>
            <a:r>
              <a:rPr lang="en-US" altLang="ko-KR" sz="16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offsetY</a:t>
            </a:r>
            <a:r>
              <a:rPr lang="en-US" altLang="ko-KR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 )&lt;&lt;1) + 1))*Dis[</a:t>
            </a:r>
            <a:r>
              <a:rPr lang="en-US" altLang="ko-KR" sz="16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displacementY</a:t>
            </a:r>
            <a:r>
              <a:rPr lang="en-US" altLang="ko-KR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] − rho.</a:t>
            </a:r>
            <a:endParaRPr lang="ko-KR" altLang="ko-KR" sz="16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434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Problem statement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4" y="544337"/>
            <a:ext cx="9725356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 smtClean="0"/>
              <a:t>Problem #1: Direction of the movement of the edge is different according to the block shape and mode, even though same distance index is being considered.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064172" y="2293938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064172" y="5561013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8" name="그림 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342" y="1742457"/>
            <a:ext cx="8632178" cy="4311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3527425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59" y="4635231"/>
            <a:ext cx="1799735" cy="1755607"/>
          </a:xfrm>
          <a:prstGeom prst="rect">
            <a:avLst/>
          </a:prstGeom>
          <a:solidFill>
            <a:schemeClr val="bg2"/>
          </a:solidFill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52488" y="4635231"/>
            <a:ext cx="1781250" cy="1740695"/>
          </a:xfrm>
          <a:prstGeom prst="rect">
            <a:avLst/>
          </a:prstGeom>
          <a:solidFill>
            <a:schemeClr val="bg2"/>
          </a:solidFill>
        </p:spPr>
      </p:pic>
    </p:spTree>
    <p:extLst>
      <p:ext uri="{BB962C8B-B14F-4D97-AF65-F5344CB8AC3E}">
        <p14:creationId xmlns:p14="http://schemas.microsoft.com/office/powerpoint/2010/main" val="2211518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Problem statement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4" y="544337"/>
            <a:ext cx="9725356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 smtClean="0"/>
              <a:t>Problem #2: Interval </a:t>
            </a:r>
            <a:r>
              <a:rPr lang="en-CA" altLang="ko-KR" dirty="0"/>
              <a:t>between </a:t>
            </a:r>
            <a:r>
              <a:rPr lang="en-CA" altLang="ko-KR" dirty="0" smtClean="0"/>
              <a:t>edges is </a:t>
            </a:r>
            <a:r>
              <a:rPr lang="en-CA" altLang="ko-KR" dirty="0"/>
              <a:t>different according to the mode and block shape</a:t>
            </a:r>
            <a:r>
              <a:rPr lang="en-CA" altLang="ko-KR" dirty="0" smtClean="0"/>
              <a:t>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/>
              <a:t>Some modes have narrow interval between edges and some other modes have wide interval between edges. </a:t>
            </a:r>
            <a:endParaRPr lang="en-CA" altLang="ko-KR" dirty="0" smtClean="0"/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1984375" y="2522538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064172" y="5561013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4" name="그림 4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" y="2093121"/>
            <a:ext cx="8632178" cy="4225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7225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Problem statement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4" y="544337"/>
            <a:ext cx="9725356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 smtClean="0"/>
              <a:t>Problem #3: </a:t>
            </a:r>
            <a:r>
              <a:rPr lang="en-US" altLang="ko-KR" dirty="0">
                <a:ea typeface="Yu Mincho" charset="-128"/>
              </a:rPr>
              <a:t>R</a:t>
            </a:r>
            <a:r>
              <a:rPr lang="en-US" altLang="ja-JP" dirty="0" smtClean="0">
                <a:ea typeface="Yu Mincho" charset="-128"/>
              </a:rPr>
              <a:t>egion </a:t>
            </a:r>
            <a:r>
              <a:rPr lang="en-US" altLang="ja-JP" dirty="0">
                <a:ea typeface="Yu Mincho" charset="-128"/>
              </a:rPr>
              <a:t>A (green area) and B (red area) </a:t>
            </a:r>
            <a:r>
              <a:rPr lang="en-US" altLang="ja-JP" dirty="0" smtClean="0">
                <a:ea typeface="Yu Mincho" charset="-128"/>
              </a:rPr>
              <a:t>to decide the prediction block is assigned according </a:t>
            </a:r>
            <a:r>
              <a:rPr lang="en-US" altLang="ja-JP" dirty="0">
                <a:ea typeface="Yu Mincho" charset="-128"/>
              </a:rPr>
              <a:t>to </a:t>
            </a:r>
            <a:r>
              <a:rPr lang="en-US" altLang="ja-JP" dirty="0" err="1" smtClean="0">
                <a:ea typeface="Yu Mincho" charset="-128"/>
              </a:rPr>
              <a:t>angleIdx</a:t>
            </a:r>
            <a:r>
              <a:rPr lang="en-US" altLang="ja-JP" dirty="0" smtClean="0">
                <a:ea typeface="Yu Mincho" charset="-128"/>
              </a:rPr>
              <a:t>. </a:t>
            </a:r>
            <a:r>
              <a:rPr lang="en-US" altLang="ko-KR" dirty="0" smtClean="0"/>
              <a:t>The </a:t>
            </a:r>
            <a:r>
              <a:rPr lang="en-US" altLang="ko-KR" dirty="0"/>
              <a:t>assignment is basically the same between upper and lower row except for the </a:t>
            </a:r>
            <a:r>
              <a:rPr lang="en-US" altLang="ko-KR" dirty="0" err="1"/>
              <a:t>angleIdx</a:t>
            </a:r>
            <a:r>
              <a:rPr lang="en-US" altLang="ko-KR" dirty="0"/>
              <a:t> 9 &amp; 21</a:t>
            </a:r>
            <a:r>
              <a:rPr lang="en-US" altLang="ja-JP" dirty="0" smtClean="0">
                <a:ea typeface="Yu Mincho" charset="-128"/>
              </a:rPr>
              <a:t> </a:t>
            </a:r>
            <a:r>
              <a:rPr lang="en-US" altLang="ja-JP" dirty="0">
                <a:ea typeface="Yu Mincho" charset="-128"/>
              </a:rPr>
              <a:t>except for the </a:t>
            </a:r>
            <a:r>
              <a:rPr lang="en-US" altLang="ja-JP" dirty="0" err="1">
                <a:ea typeface="Yu Mincho" charset="-128"/>
              </a:rPr>
              <a:t>angleIdx</a:t>
            </a:r>
            <a:r>
              <a:rPr lang="en-US" altLang="ja-JP" dirty="0">
                <a:ea typeface="Yu Mincho" charset="-128"/>
              </a:rPr>
              <a:t> which is equal to 9 and 21</a:t>
            </a:r>
            <a:endParaRPr lang="en-CA" altLang="ko-KR" dirty="0" smtClean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5" name="図 25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738" y="2245486"/>
            <a:ext cx="9182712" cy="1831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406968"/>
              </p:ext>
            </p:extLst>
          </p:nvPr>
        </p:nvGraphicFramePr>
        <p:xfrm>
          <a:off x="149588" y="4527439"/>
          <a:ext cx="9606823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06823"/>
              </a:tblGrid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CA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If </a:t>
                      </a:r>
                      <a:r>
                        <a:rPr lang="en-CA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angleIdx</a:t>
                      </a:r>
                      <a:r>
                        <a:rPr lang="en-CA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&gt;=10 &amp;&amp; </a:t>
                      </a:r>
                      <a:r>
                        <a:rPr lang="en-CA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angleIdx</a:t>
                      </a:r>
                      <a:r>
                        <a:rPr lang="en-CA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&lt;=20, PART1 and PART2 are set equal to A and B respectively, otherwise PART1 and PART2 are set equal to B and A respectively.</a:t>
                      </a:r>
                    </a:p>
                    <a:p>
                      <a:pPr latinLnBrk="1"/>
                      <a:endParaRPr lang="en-CA" altLang="ko-KR" sz="16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latinLnBrk="1"/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prediction sample values are derived as follows:</a:t>
                      </a:r>
                    </a:p>
                    <a:p>
                      <a:pPr latinLnBrk="1"/>
                      <a:r>
                        <a:rPr lang="en-US" altLang="ko-KR" sz="16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pbSamples</a:t>
                      </a: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 x ][ y ] = Clip3( 0, ( 1  &lt;&lt;  </a:t>
                      </a:r>
                      <a:r>
                        <a:rPr lang="en-US" altLang="ko-KR" sz="16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BitDepth</a:t>
                      </a: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) − 1, ( predSamplesLPART1[ x ][ y ] * </a:t>
                      </a:r>
                      <a:r>
                        <a:rPr lang="en-US" altLang="ko-KR" sz="16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wValue</a:t>
                      </a: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+ 			                   predSamplesLPART2[ x ][ y ] * ( 8 − </a:t>
                      </a:r>
                      <a:r>
                        <a:rPr lang="en-US" altLang="ko-KR" sz="16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wValue</a:t>
                      </a: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) + offset1 ) &gt;&gt; shift1 )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9" name="正方形/長方形 8">
            <a:extLst>
              <a:ext uri="{FF2B5EF4-FFF2-40B4-BE49-F238E27FC236}">
                <a16:creationId xmlns="" xmlns:a16="http://schemas.microsoft.com/office/drawing/2014/main" id="{A6218902-0E70-45C2-A355-730A134E850E}"/>
              </a:ext>
            </a:extLst>
          </p:cNvPr>
          <p:cNvSpPr/>
          <p:nvPr/>
        </p:nvSpPr>
        <p:spPr>
          <a:xfrm>
            <a:off x="7516850" y="2274156"/>
            <a:ext cx="617754" cy="191785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49922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</a:t>
            </a:r>
            <a:r>
              <a:rPr lang="en-US" altLang="ko-KR" dirty="0"/>
              <a:t>methods (Aspect 1 + 2)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0" y="583189"/>
            <a:ext cx="9970521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/>
              <a:t>Method </a:t>
            </a:r>
            <a:r>
              <a:rPr lang="en-CA" altLang="ko-KR" dirty="0" smtClean="0"/>
              <a:t>1: </a:t>
            </a:r>
            <a:r>
              <a:rPr lang="en-CA" altLang="ko-KR" dirty="0"/>
              <a:t>To fix the problem # 1 and #2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 smtClean="0"/>
              <a:t>It is proposed to have </a:t>
            </a:r>
            <a:r>
              <a:rPr lang="en-CA" altLang="ko-KR" b="1" dirty="0" smtClean="0">
                <a:solidFill>
                  <a:srgbClr val="FF0000"/>
                </a:solidFill>
              </a:rPr>
              <a:t>consistent direction </a:t>
            </a:r>
            <a:r>
              <a:rPr lang="en-CA" altLang="ko-KR" b="1" dirty="0">
                <a:solidFill>
                  <a:srgbClr val="FF0000"/>
                </a:solidFill>
              </a:rPr>
              <a:t>of the movement of </a:t>
            </a:r>
            <a:r>
              <a:rPr lang="en-CA" altLang="ko-KR" b="1" dirty="0" smtClean="0">
                <a:solidFill>
                  <a:srgbClr val="FF0000"/>
                </a:solidFill>
              </a:rPr>
              <a:t>edges</a:t>
            </a:r>
            <a:r>
              <a:rPr lang="en-CA" altLang="ko-KR" dirty="0" smtClean="0"/>
              <a:t> and to have </a:t>
            </a:r>
            <a:r>
              <a:rPr lang="en-CA" altLang="ko-KR" b="1" dirty="0" smtClean="0">
                <a:solidFill>
                  <a:srgbClr val="FF0000"/>
                </a:solidFill>
              </a:rPr>
              <a:t>consistent distance interval</a:t>
            </a:r>
            <a:r>
              <a:rPr lang="en-CA" altLang="ko-KR" dirty="0" smtClean="0"/>
              <a:t>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/>
              <a:t>T</a:t>
            </a:r>
            <a:r>
              <a:rPr lang="en-CA" altLang="ko-KR" dirty="0" smtClean="0"/>
              <a:t>he direction of the movement of the edge is adjusted to move clockwise.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0" y="3495675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" name="그림 3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738" y="2430587"/>
            <a:ext cx="7937636" cy="388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04208" y="3959381"/>
            <a:ext cx="2461424" cy="2401073"/>
          </a:xfrm>
          <a:prstGeom prst="rect">
            <a:avLst/>
          </a:prstGeom>
          <a:solidFill>
            <a:schemeClr val="bg2"/>
          </a:solidFill>
        </p:spPr>
      </p:pic>
    </p:spTree>
    <p:extLst>
      <p:ext uri="{BB962C8B-B14F-4D97-AF65-F5344CB8AC3E}">
        <p14:creationId xmlns:p14="http://schemas.microsoft.com/office/powerpoint/2010/main" val="362898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Proposed </a:t>
            </a:r>
            <a:r>
              <a:rPr lang="en-US" altLang="ko-KR" dirty="0"/>
              <a:t>methods (Aspect </a:t>
            </a:r>
            <a:r>
              <a:rPr lang="en-US" altLang="ko-KR" dirty="0" smtClean="0"/>
              <a:t>3)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8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4" y="630897"/>
            <a:ext cx="944462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/>
              <a:t>Method 2: To fix the problem # 1, #2 and #3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 smtClean="0"/>
              <a:t>It </a:t>
            </a:r>
            <a:r>
              <a:rPr lang="en-CA" altLang="ko-KR" dirty="0"/>
              <a:t>is </a:t>
            </a:r>
            <a:r>
              <a:rPr lang="en-CA" altLang="ko-KR" dirty="0" smtClean="0"/>
              <a:t>additionally proposed </a:t>
            </a:r>
            <a:r>
              <a:rPr lang="en-CA" altLang="ko-KR" dirty="0"/>
              <a:t>to have </a:t>
            </a:r>
            <a:r>
              <a:rPr lang="en-CA" altLang="ko-KR" b="1" dirty="0">
                <a:solidFill>
                  <a:srgbClr val="FF0000"/>
                </a:solidFill>
              </a:rPr>
              <a:t>consistent region A &amp; </a:t>
            </a:r>
            <a:r>
              <a:rPr lang="en-CA" altLang="ko-KR" b="1" dirty="0" smtClean="0">
                <a:solidFill>
                  <a:srgbClr val="FF0000"/>
                </a:solidFill>
              </a:rPr>
              <a:t>B</a:t>
            </a:r>
            <a:r>
              <a:rPr lang="en-CA" altLang="ko-KR" dirty="0" smtClean="0"/>
              <a:t>. </a:t>
            </a:r>
            <a:endParaRPr lang="en-CA" altLang="ko-KR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" name="図 9">
            <a:extLst>
              <a:ext uri="{FF2B5EF4-FFF2-40B4-BE49-F238E27FC236}">
                <a16:creationId xmlns="" xmlns:a16="http://schemas.microsoft.com/office/drawing/2014/main" id="{B695A950-25E8-4B8A-8E44-17BA1DED9E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406" y="1672480"/>
            <a:ext cx="8773750" cy="4813963"/>
          </a:xfrm>
          <a:prstGeom prst="rect">
            <a:avLst/>
          </a:prstGeom>
        </p:spPr>
      </p:pic>
      <p:sp>
        <p:nvSpPr>
          <p:cNvPr id="11" name="正方形/長方形 10">
            <a:extLst>
              <a:ext uri="{FF2B5EF4-FFF2-40B4-BE49-F238E27FC236}">
                <a16:creationId xmlns="" xmlns:a16="http://schemas.microsoft.com/office/drawing/2014/main" id="{00A0EFFB-B92B-4239-A28E-22C6F517EA5E}"/>
              </a:ext>
            </a:extLst>
          </p:cNvPr>
          <p:cNvSpPr/>
          <p:nvPr/>
        </p:nvSpPr>
        <p:spPr>
          <a:xfrm>
            <a:off x="7047310" y="1672479"/>
            <a:ext cx="629133" cy="4813963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477319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</a:t>
            </a:r>
            <a:r>
              <a:rPr lang="en-US" altLang="ko-KR" dirty="0"/>
              <a:t>methods (Text for method 1)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9</a:t>
            </a:fld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9682926"/>
              </p:ext>
            </p:extLst>
          </p:nvPr>
        </p:nvGraphicFramePr>
        <p:xfrm>
          <a:off x="361523" y="2142380"/>
          <a:ext cx="9263741" cy="4147820"/>
        </p:xfrm>
        <a:graphic>
          <a:graphicData uri="http://schemas.openxmlformats.org/drawingml/2006/table">
            <a:tbl>
              <a:tblPr firstRow="1" firstCol="1" bandRow="1"/>
              <a:tblGrid>
                <a:gridCol w="9263741"/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altLang="ko-KR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–	</a:t>
                      </a:r>
                      <a:r>
                        <a:rPr lang="en-CA" altLang="ko-KR" sz="1600" dirty="0" err="1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hwOffset</a:t>
                      </a:r>
                      <a:r>
                        <a:rPr lang="en-CA" altLang="ko-KR" sz="16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is set to Clip3(-2, 3, Log2(</a:t>
                      </a:r>
                      <a:r>
                        <a:rPr lang="en-CA" altLang="ko-KR" sz="1600" dirty="0" err="1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hwRatio</a:t>
                      </a:r>
                      <a:r>
                        <a:rPr lang="en-CA" altLang="ko-KR" sz="16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))</a:t>
                      </a: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If </a:t>
                      </a:r>
                      <a:r>
                        <a:rPr lang="en-CA" sz="1600" strike="sng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one of </a:t>
                      </a:r>
                      <a:r>
                        <a:rPr lang="en-CA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the following conditions is true, variable </a:t>
                      </a:r>
                      <a:r>
                        <a:rPr lang="en-CA" sz="160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shiftHor</a:t>
                      </a:r>
                      <a:r>
                        <a:rPr lang="en-CA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is set equal to 1:</a:t>
                      </a:r>
                      <a:endParaRPr lang="ko-KR" sz="1600" smtClean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</a:t>
                      </a:r>
                      <a:r>
                        <a:rPr lang="en-CA" sz="1600" strike="sng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angleIdx</a:t>
                      </a:r>
                      <a:r>
                        <a:rPr lang="en-CA" sz="1600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% 12 is equal to </a:t>
                      </a:r>
                      <a:r>
                        <a:rPr lang="en-CA" sz="1600" strike="sng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  <a:p>
                      <a:pPr marL="0" algn="just" defTabSz="914400" rtl="0" eaLnBrk="1" latinLnBrk="1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</a:t>
                      </a:r>
                      <a:r>
                        <a:rPr lang="en-CA" sz="1600" strike="sng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angleIdx</a:t>
                      </a:r>
                      <a:r>
                        <a:rPr lang="en-CA" sz="1600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% 12 is not equal to 0 and </a:t>
                      </a:r>
                      <a:r>
                        <a:rPr lang="en-CA" sz="1600" strike="sng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hwRatio</a:t>
                      </a:r>
                      <a:r>
                        <a:rPr lang="en-CA" sz="1600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≥ </a:t>
                      </a:r>
                      <a:r>
                        <a:rPr lang="en-CA" sz="1600" strike="sng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CA" sz="1600" dirty="0" smtClean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marL="0" algn="just" defTabSz="914400" rtl="0" eaLnBrk="1" latinLnBrk="1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     </a:t>
                      </a:r>
                      <a:r>
                        <a:rPr lang="en-CA" altLang="ko-KR" sz="16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3 − </a:t>
                      </a:r>
                      <a:r>
                        <a:rPr lang="en-CA" altLang="ko-KR" sz="1600" dirty="0" err="1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hwOffset</a:t>
                      </a:r>
                      <a:r>
                        <a:rPr lang="en-CA" altLang="ko-KR" sz="16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&lt; </a:t>
                      </a:r>
                      <a:r>
                        <a:rPr lang="en-CA" altLang="ko-KR" sz="1600" dirty="0" err="1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angleIdx</a:t>
                      </a:r>
                      <a:r>
                        <a:rPr lang="en-CA" altLang="ko-KR" sz="1600" dirty="0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% 12 &lt; 9 + </a:t>
                      </a:r>
                      <a:r>
                        <a:rPr lang="en-CA" altLang="ko-KR" sz="1600" dirty="0" err="1" smtClean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hwOffset</a:t>
                      </a:r>
                      <a:endParaRPr lang="en-CA" altLang="ko-KR" sz="1600" dirty="0" smtClean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marL="0" algn="just" defTabSz="914400" rtl="0" eaLnBrk="1" latinLnBrk="1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Otherwise, </a:t>
                      </a:r>
                      <a:r>
                        <a:rPr lang="en-CA" sz="160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shiftHor</a:t>
                      </a:r>
                      <a:r>
                        <a:rPr lang="en-CA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is set equal to 0.</a:t>
                      </a:r>
                      <a:endParaRPr lang="ko-KR" sz="1600" smtClean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260475" algn="l"/>
                        </a:tabLst>
                      </a:pPr>
                      <a:r>
                        <a:rPr lang="en-CA" sz="16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If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shiftHor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is equal to 0,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offsetX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and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offsetY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are derived as follows: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7975" algn="l"/>
                          <a:tab pos="756285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offsetX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= ( 256 −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nW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) &gt;&gt; 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7975" algn="l"/>
                          <a:tab pos="756285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offsetY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= ( 256 −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nH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) &gt;&gt; 1 +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angleIdx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&lt; 12 ? (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distanceIdx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*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nH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 &gt;&gt; 3 : −((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distanceIdx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*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nH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 &gt;&gt; 3)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Otherwise, if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shiftHor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is equal to 1,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offsetX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and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offsetY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are derived as follows: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indent="2794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756285" algn="l"/>
                          <a:tab pos="1260475" algn="l"/>
                        </a:tabLst>
                      </a:pP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offsetX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= ( 256 −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nW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) &gt;&gt; 1 + </a:t>
                      </a:r>
                      <a:r>
                        <a:rPr lang="en-CA" sz="1600" strike="sng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angleIdx</a:t>
                      </a:r>
                      <a:r>
                        <a:rPr lang="en-CA" sz="1600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&lt; 12</a:t>
                      </a: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CA" sz="16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angleIdx</a:t>
                      </a: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% 18 &gt;= 6</a:t>
                      </a:r>
                      <a:r>
                        <a:rPr lang="en-CA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? (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distanceIdx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*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nW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 &gt;&gt; 3 : −((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distanceIdx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*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nW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 &gt;&gt; 3)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indent="2794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756285" algn="l"/>
                          <a:tab pos="1260475" algn="l"/>
                        </a:tabLst>
                      </a:pP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offsetY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= ( 256 −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nH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) &gt;&gt; 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내용 개체 틀 2"/>
          <p:cNvSpPr txBox="1">
            <a:spLocks/>
          </p:cNvSpPr>
          <p:nvPr/>
        </p:nvSpPr>
        <p:spPr>
          <a:xfrm>
            <a:off x="80786" y="537410"/>
            <a:ext cx="9699317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 smtClean="0"/>
              <a:t>Method 1: To fix the problem #1 and #2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 smtClean="0"/>
              <a:t>Angles close to vertical edge are moved to x-axis direction.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/>
              <a:t>All </a:t>
            </a:r>
            <a:r>
              <a:rPr lang="en-CA" altLang="ko-KR" dirty="0" smtClean="0"/>
              <a:t>modes are </a:t>
            </a:r>
            <a:r>
              <a:rPr lang="en-CA" altLang="ko-KR" dirty="0"/>
              <a:t>moved to </a:t>
            </a:r>
            <a:r>
              <a:rPr lang="en-CA" altLang="ko-KR" dirty="0" smtClean="0"/>
              <a:t>clock-wise direction.</a:t>
            </a:r>
          </a:p>
        </p:txBody>
      </p:sp>
    </p:spTree>
    <p:extLst>
      <p:ext uri="{BB962C8B-B14F-4D97-AF65-F5344CB8AC3E}">
        <p14:creationId xmlns:p14="http://schemas.microsoft.com/office/powerpoint/2010/main" val="611815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3972</TotalTime>
  <Words>1385</Words>
  <Application>Microsoft Office PowerPoint</Application>
  <PresentationFormat>A4 용지(210x297mm)</PresentationFormat>
  <Paragraphs>581</Paragraphs>
  <Slides>15</Slides>
  <Notes>15</Notes>
  <HiddenSlides>0</HiddenSlides>
  <MMClips>0</MMClips>
  <ScaleCrop>false</ScaleCrop>
  <HeadingPairs>
    <vt:vector size="6" baseType="variant">
      <vt:variant>
        <vt:lpstr>사용한 글꼴</vt:lpstr>
      </vt:variant>
      <vt:variant>
        <vt:i4>11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15</vt:i4>
      </vt:variant>
    </vt:vector>
  </HeadingPairs>
  <TitlesOfParts>
    <vt:vector size="27" baseType="lpstr">
      <vt:lpstr>LG스마트체 Regular</vt:lpstr>
      <vt:lpstr>ＭＳ Ｐゴシック</vt:lpstr>
      <vt:lpstr>SimSun</vt:lpstr>
      <vt:lpstr>Yu Mincho</vt:lpstr>
      <vt:lpstr>돋움</vt:lpstr>
      <vt:lpstr>맑은 고딕</vt:lpstr>
      <vt:lpstr>Arial</vt:lpstr>
      <vt:lpstr>Calibri</vt:lpstr>
      <vt:lpstr>Calibri Light</vt:lpstr>
      <vt:lpstr>Times New Roman</vt:lpstr>
      <vt:lpstr>Wingdings</vt:lpstr>
      <vt:lpstr>Office 테마</vt:lpstr>
      <vt:lpstr>JVET-Q0710 Joint solution for GEO parameter adjustment  (JVET-Q0168 and JVET-Q0339)</vt:lpstr>
      <vt:lpstr>Introduction</vt:lpstr>
      <vt:lpstr>Problem statement</vt:lpstr>
      <vt:lpstr>Problem statement</vt:lpstr>
      <vt:lpstr>Problem statement</vt:lpstr>
      <vt:lpstr>Problem statement</vt:lpstr>
      <vt:lpstr>Proposed methods (Aspect 1 + 2)</vt:lpstr>
      <vt:lpstr>Proposed methods (Aspect 3)</vt:lpstr>
      <vt:lpstr>Proposed methods (Text for method 1)</vt:lpstr>
      <vt:lpstr>Proposed methods (Text for method 2)</vt:lpstr>
      <vt:lpstr>Simulation results</vt:lpstr>
      <vt:lpstr>Conclusion</vt:lpstr>
      <vt:lpstr>Appendix</vt:lpstr>
      <vt:lpstr>PowerPoint 프레젠테이션</vt:lpstr>
      <vt:lpstr>Appendix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cp:lastModifiedBy>임재현/책임연구원/차세대표준(연)AMT팀(jaehyun.lim@lge.com)</cp:lastModifiedBy>
  <cp:revision>350</cp:revision>
  <dcterms:created xsi:type="dcterms:W3CDTF">2016-10-06T06:23:02Z</dcterms:created>
  <dcterms:modified xsi:type="dcterms:W3CDTF">2020-01-08T12:08:27Z</dcterms:modified>
</cp:coreProperties>
</file>