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B088-83EF-458A-B25F-23A2A95F1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F5A99-1FA8-4A10-B56C-0A474231B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ACB81-559B-4C1D-A78A-E3DEA732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2516-ABF4-40F2-BC4E-FCAFA2D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D72DC-91C6-4C42-95DD-C896D8625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7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26F82-88CD-4737-9F23-D93799F1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1C6F1-08F1-4167-BD02-41966EA68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DC247-F2D7-456D-B5E5-E25122CA0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BE4F-1815-4A56-B573-0796FB56C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A55C9-CA67-42C0-99B2-A416154E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4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35D453-DE86-4B2C-82C0-C2145BAC6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5B832-1514-4EE5-B244-69905138C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D333E-5D07-4BC8-B61A-340CA6D9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065DB-448A-44CE-816E-74542EBD4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E0472-4C5A-4F95-B566-776F95CB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2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774B0-661F-41C1-BCCE-4F98ECFD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6DA95-E547-401B-811D-E70C79BF8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63C6E-D626-4DB3-93CF-D0661ADC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8E20-21F2-4BBC-81B6-6F1402E6A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AB411-C18C-4BA0-ABB9-2584A930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6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6DB2-AC91-46C2-B36E-8C3FEEB74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0C8DD-DC9B-4FD9-A0BA-D0BBD041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092E-F33C-4477-B45C-8911B2FC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D3D35-993F-48B4-BDD2-E9CF37EA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B7B70-EBE9-4D3D-BB96-B3F1ED9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1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BE8A9-03AA-401E-BFDA-05E93C51A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A4446-CF50-4766-8817-A0940F853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30CCC-E794-4EAB-8EDF-6823A7D18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B94A6-F8FC-40CF-92CA-36FAAF6F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0A246-38EE-40D9-9CF8-D6A8CB0E3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B487-AC22-4F02-8C1C-9488AF130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D3878-19DB-4A8C-BBF5-BE606B42A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7504F-B4DD-4C80-89CE-4A34F1EDF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2F74B-756A-42D6-9694-7CC9432DC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E4D3D-DE66-4041-8110-A1B6F65F3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E3680A-8F46-406D-A26D-A03F7A3A2D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47191-7F5F-49EE-A524-55414912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C3AE9F-1FB7-4A91-87D0-D37D759C4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E7A8C9-271C-406B-BC73-956A4FC4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3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2797C-D533-4738-8DD1-95F4AD25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FE3925-DFFD-4B03-892C-A4F1B8344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1A71C-AA1E-4123-B79D-2B424E1F4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A91DD-500A-4BDC-883A-161ECB0F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0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0A4FC7-41B7-44A3-A284-A5BBCC70B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8B120-4014-496A-8A66-E8BF74E85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1A9A6-73B6-44BF-BF23-846E8E16A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7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DA166-A61A-40A4-9FC7-994190DB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943C4-6B24-40F1-A65C-FA0FB337E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EFD670-ED1A-4F02-9938-B8C265D12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E82ED-9225-4120-B500-6EAE2E4D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571EF-C058-451E-91FB-7A6A3FB0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95D9C-57AC-4B09-BFD4-F00A3C8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3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FFF31-8B88-4CB9-B3CD-EBDE70E41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90244A-730F-4F6C-8A72-A7C1AB33F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0E6F5-8570-432C-94B5-C65BAF88C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9173D-41BE-4753-A101-1C9255B6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068B7-F0E0-4599-BB19-BEBEE981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9F0DC-8EB2-4EA6-A38C-34D65A68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3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E8C063-BE4D-4520-94FF-8C40ADD4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63C44-5A00-4BD9-A96F-C381CD58E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0284-BF49-4C00-8478-2CDFE99E5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5CC56-DFFB-4F91-83DC-8031488D6F7C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E649E-21C9-4C46-AFB4-1656139D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164A4-E556-4CAE-AF74-6B8B26953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3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0930F605-E96D-4C9C-BAB4-1DC545CAEE60}"/>
              </a:ext>
            </a:extLst>
          </p:cNvPr>
          <p:cNvSpPr/>
          <p:nvPr/>
        </p:nvSpPr>
        <p:spPr>
          <a:xfrm>
            <a:off x="495300" y="1669890"/>
            <a:ext cx="10775883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ACT colour conversion for both lossless and lossy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67B37-1EB6-4711-9879-9D08AB328550}"/>
              </a:ext>
            </a:extLst>
          </p:cNvPr>
          <p:cNvSpPr txBox="1"/>
          <p:nvPr/>
        </p:nvSpPr>
        <p:spPr>
          <a:xfrm>
            <a:off x="495300" y="3429000"/>
            <a:ext cx="98807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Kwai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Jie Zhao, Hendry,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Seethal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Paluri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Seung Hwan Kim (LGE)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Weijia Zhu,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Jizheng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Xu, Li, Zhang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Bytedance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414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Summary of proposal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448495"/>
            <a:ext cx="11371626" cy="480792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Proposal</a:t>
            </a:r>
          </a:p>
          <a:p>
            <a:pPr lvl="1" hangingPunct="0"/>
            <a:r>
              <a:rPr lang="en-GB" dirty="0"/>
              <a:t>It is proposed to use reversible </a:t>
            </a:r>
            <a:r>
              <a:rPr lang="en-GB" dirty="0" err="1"/>
              <a:t>YCgCo</a:t>
            </a:r>
            <a:r>
              <a:rPr lang="en-GB" dirty="0"/>
              <a:t> </a:t>
            </a:r>
            <a:r>
              <a:rPr lang="en-CA" dirty="0"/>
              <a:t>colour </a:t>
            </a:r>
            <a:r>
              <a:rPr lang="en-GB" dirty="0"/>
              <a:t>transform (a.k.a. </a:t>
            </a:r>
            <a:r>
              <a:rPr lang="en-GB" dirty="0" err="1"/>
              <a:t>YCgCo</a:t>
            </a:r>
            <a:r>
              <a:rPr lang="en-GB" dirty="0"/>
              <a:t>-R) for both lossy and lossless coding. </a:t>
            </a:r>
            <a:endParaRPr lang="en-CA" dirty="0"/>
          </a:p>
          <a:p>
            <a:pPr lvl="1" hangingPunct="0"/>
            <a:r>
              <a:rPr lang="en-GB" dirty="0"/>
              <a:t>It is proposed to signal ACT QP offsets in bitstream, instead of using fixed ACT QP offsets.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sz="3600" dirty="0"/>
              <a:t>Performance</a:t>
            </a:r>
          </a:p>
          <a:p>
            <a:pPr lvl="1" hangingPunct="0"/>
            <a:r>
              <a:rPr lang="en-GB" dirty="0"/>
              <a:t>For lossless coding, bitrate differences of -2.35% for AI, -4.86% for RA and -6.04% for LD for RGB test sequences.</a:t>
            </a:r>
          </a:p>
          <a:p>
            <a:pPr lvl="1" hangingPunct="0"/>
            <a:r>
              <a:rPr lang="en-GB" dirty="0"/>
              <a:t>For lossy coding, average {G, B, R} BD-rate differences of {-0.16%, -0.08%, -0.10%} for AI, {-0.02%, 0.01%, -0.09%} for RA, and {-0.29%,0.01%, -0.31%} for LD for RGB test sequences.</a:t>
            </a:r>
            <a:endParaRPr lang="en-CA" dirty="0"/>
          </a:p>
          <a:p>
            <a:pPr hangingPunct="0"/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313364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YCgCo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-R conversion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D8A52C57-EC02-4FCC-9A9A-6DB57E52D84D}"/>
              </a:ext>
            </a:extLst>
          </p:cNvPr>
          <p:cNvSpPr txBox="1">
            <a:spLocks/>
          </p:cNvSpPr>
          <p:nvPr/>
        </p:nvSpPr>
        <p:spPr>
          <a:xfrm>
            <a:off x="661231" y="1098479"/>
            <a:ext cx="11371626" cy="17647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Color space conversion in VVC draft 7</a:t>
            </a:r>
          </a:p>
          <a:p>
            <a:pPr lvl="1" hangingPunct="0"/>
            <a:r>
              <a:rPr lang="en-US" sz="2800" dirty="0"/>
              <a:t>The </a:t>
            </a:r>
            <a:r>
              <a:rPr lang="en-US" sz="2800" dirty="0" err="1"/>
              <a:t>YCgCo</a:t>
            </a:r>
            <a:r>
              <a:rPr lang="en-US" sz="2800" dirty="0"/>
              <a:t> conversion is irreversible</a:t>
            </a:r>
          </a:p>
          <a:p>
            <a:pPr lvl="1" hangingPunct="0"/>
            <a:r>
              <a:rPr lang="en-CA" sz="2800" dirty="0"/>
              <a:t>QP adjustments are (-5, -5, -3)</a:t>
            </a:r>
            <a:endParaRPr lang="en-US" sz="2800" dirty="0"/>
          </a:p>
          <a:p>
            <a:pPr lvl="1" hangingPunct="0"/>
            <a:endParaRPr lang="en-CA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7A0AF2A-9A64-4724-896C-2EE26777F37F}"/>
              </a:ext>
            </a:extLst>
          </p:cNvPr>
          <p:cNvSpPr txBox="1">
            <a:spLocks/>
          </p:cNvSpPr>
          <p:nvPr/>
        </p:nvSpPr>
        <p:spPr>
          <a:xfrm>
            <a:off x="661231" y="2642223"/>
            <a:ext cx="10276735" cy="17647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Proposal</a:t>
            </a:r>
          </a:p>
          <a:p>
            <a:pPr lvl="1" hangingPunct="0"/>
            <a:r>
              <a:rPr lang="en-US" sz="2800" dirty="0"/>
              <a:t>Use </a:t>
            </a:r>
            <a:r>
              <a:rPr lang="en-US" sz="2800" dirty="0" err="1"/>
              <a:t>YCgCo</a:t>
            </a:r>
            <a:r>
              <a:rPr lang="en-US" sz="2800" dirty="0"/>
              <a:t>-R conversion for both lossy and lossless coding</a:t>
            </a:r>
          </a:p>
          <a:p>
            <a:pPr lvl="1" hangingPunct="0"/>
            <a:r>
              <a:rPr lang="en-CA" sz="2800" dirty="0"/>
              <a:t>QP adjustments become (-5, 1, 3)</a:t>
            </a:r>
          </a:p>
          <a:p>
            <a:pPr lvl="1" hangingPunct="0"/>
            <a:r>
              <a:rPr lang="en-CA" sz="2800" dirty="0"/>
              <a:t>Enable chroma TS for ACT (encoder-only)</a:t>
            </a:r>
            <a:endParaRPr lang="en-US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4BC56DF-890D-441B-88A7-2713B1F24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955902"/>
              </p:ext>
            </p:extLst>
          </p:nvPr>
        </p:nvGraphicFramePr>
        <p:xfrm>
          <a:off x="2262078" y="4477981"/>
          <a:ext cx="7296150" cy="235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cument" r:id="rId3" imgW="5956042" imgH="1923007" progId="Word.Document.12">
                  <p:embed/>
                </p:oleObj>
              </mc:Choice>
              <mc:Fallback>
                <p:oleObj name="Document" r:id="rId3" imgW="5956042" imgH="19230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2078" y="4477981"/>
                        <a:ext cx="7296150" cy="235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3598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ACT QP offset signaling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7A0AF2A-9A64-4724-896C-2EE26777F37F}"/>
              </a:ext>
            </a:extLst>
          </p:cNvPr>
          <p:cNvSpPr txBox="1">
            <a:spLocks/>
          </p:cNvSpPr>
          <p:nvPr/>
        </p:nvSpPr>
        <p:spPr>
          <a:xfrm>
            <a:off x="661231" y="1186285"/>
            <a:ext cx="10276735" cy="1983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It is proposed to signal the ACT QP offset in PPS</a:t>
            </a:r>
          </a:p>
          <a:p>
            <a:pPr lvl="1" hangingPunct="0"/>
            <a:r>
              <a:rPr lang="en-US" sz="2800" dirty="0"/>
              <a:t>It is needed to support the lossless coding of the ACT mode</a:t>
            </a:r>
          </a:p>
          <a:p>
            <a:pPr lvl="1" hangingPunct="0"/>
            <a:r>
              <a:rPr lang="en-CA" sz="2800" dirty="0"/>
              <a:t>It provides more flexibilities to encoder for adjusting the QPs applied to ACT CUs</a:t>
            </a:r>
          </a:p>
          <a:p>
            <a:pPr hangingPunct="0"/>
            <a:endParaRPr lang="en-CA" sz="36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31637DB-E1AD-4E08-8C4F-281F0966AC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989031"/>
              </p:ext>
            </p:extLst>
          </p:nvPr>
        </p:nvGraphicFramePr>
        <p:xfrm>
          <a:off x="1846555" y="3337978"/>
          <a:ext cx="7591536" cy="3041020"/>
        </p:xfrm>
        <a:graphic>
          <a:graphicData uri="http://schemas.openxmlformats.org/drawingml/2006/table">
            <a:tbl>
              <a:tblPr/>
              <a:tblGrid>
                <a:gridCol w="5885896">
                  <a:extLst>
                    <a:ext uri="{9D8B030D-6E8A-4147-A177-3AD203B41FA5}">
                      <a16:colId xmlns:a16="http://schemas.microsoft.com/office/drawing/2014/main" val="1550806189"/>
                    </a:ext>
                  </a:extLst>
                </a:gridCol>
                <a:gridCol w="1705640">
                  <a:extLst>
                    <a:ext uri="{9D8B030D-6E8A-4147-A177-3AD203B41FA5}">
                      <a16:colId xmlns:a16="http://schemas.microsoft.com/office/drawing/2014/main" val="850135567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pic_parameter_set_rbsp( ) {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80617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……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81475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pps_act_qp_offsets_present_flag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76464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(pps_act_qp_offsets_present_flag) {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80629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pps_act_y_qp_offset</a:t>
                      </a: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_plus5</a:t>
                      </a: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52738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pps_act_cb_qp_offset</a:t>
                      </a: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_minus1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13442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pps_act_cr_qp_offset</a:t>
                      </a: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_minus3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03682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81242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64609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760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4124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Lossless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CD1582-5D10-401E-9570-DE1B008FD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401" y="1439128"/>
            <a:ext cx="10003197" cy="48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03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Lossy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64323F-C64E-483A-90E9-D38103D76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231" y="1615734"/>
            <a:ext cx="5329275" cy="2483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7D04CC-BE70-498A-80E1-0769FA940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687" y="1615733"/>
            <a:ext cx="5329275" cy="2483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5156A9-E80A-4298-A241-5B41EB6391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31" y="4258613"/>
            <a:ext cx="5329275" cy="2483091"/>
          </a:xfrm>
          <a:prstGeom prst="rect">
            <a:avLst/>
          </a:prstGeom>
        </p:spPr>
      </p:pic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1C82ACD-3BA5-4FB6-AA7B-62C70AFE1444}"/>
              </a:ext>
            </a:extLst>
          </p:cNvPr>
          <p:cNvSpPr txBox="1">
            <a:spLocks/>
          </p:cNvSpPr>
          <p:nvPr/>
        </p:nvSpPr>
        <p:spPr>
          <a:xfrm>
            <a:off x="661231" y="1045211"/>
            <a:ext cx="11083731" cy="5172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 err="1"/>
              <a:t>YCgCo</a:t>
            </a:r>
            <a:r>
              <a:rPr lang="en-CA" dirty="0"/>
              <a:t>-R + chroma transform skip</a:t>
            </a:r>
          </a:p>
          <a:p>
            <a:pPr hangingPunct="0"/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110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Lossy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1C82ACD-3BA5-4FB6-AA7B-62C70AFE1444}"/>
              </a:ext>
            </a:extLst>
          </p:cNvPr>
          <p:cNvSpPr txBox="1">
            <a:spLocks/>
          </p:cNvSpPr>
          <p:nvPr/>
        </p:nvSpPr>
        <p:spPr>
          <a:xfrm>
            <a:off x="661231" y="1045211"/>
            <a:ext cx="11083731" cy="5172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 err="1"/>
              <a:t>YCgCo</a:t>
            </a:r>
            <a:r>
              <a:rPr lang="en-CA" dirty="0"/>
              <a:t>-R only</a:t>
            </a:r>
          </a:p>
          <a:p>
            <a:pPr hangingPunct="0"/>
            <a:endParaRPr lang="en-CA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13DEED-9033-430E-93D1-04C9AFDCA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525" y="1500324"/>
            <a:ext cx="5285475" cy="24626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F75483-DF26-403C-97B5-86DA42630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773" y="1500324"/>
            <a:ext cx="5226290" cy="24351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BDE1B0-625B-4478-8D10-4C820E7DC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062" y="4345622"/>
            <a:ext cx="4692938" cy="21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61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389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Microsoft Word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Xiaoyu Xiu</dc:creator>
  <cp:lastModifiedBy>Xiaoyu Xiu</cp:lastModifiedBy>
  <cp:revision>21</cp:revision>
  <dcterms:created xsi:type="dcterms:W3CDTF">2020-01-08T14:46:24Z</dcterms:created>
  <dcterms:modified xsi:type="dcterms:W3CDTF">2020-01-08T21:03:19Z</dcterms:modified>
</cp:coreProperties>
</file>