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84" r:id="rId3"/>
    <p:sldId id="285" r:id="rId4"/>
    <p:sldId id="283" r:id="rId5"/>
    <p:sldId id="277" r:id="rId6"/>
    <p:sldId id="281" r:id="rId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8" d="100"/>
          <a:sy n="118" d="100"/>
        </p:scale>
        <p:origin x="1733" y="67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2020/1/8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2020/1/8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2020/1/8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2020/1/8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2020/1/8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2020/1/8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2020/1/8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2020/1/8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2020/1/8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2020/1/8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2020/1/8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2020/1/8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2020/1/8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DD42117-BD79-4970-90B0-F25CCC03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484785"/>
            <a:ext cx="7772400" cy="2115666"/>
          </a:xfrm>
        </p:spPr>
        <p:txBody>
          <a:bodyPr/>
          <a:lstStyle/>
          <a:p>
            <a:pPr eaLnBrk="1" hangingPunct="1"/>
            <a:r>
              <a:rPr lang="en-CA" sz="3600" dirty="0"/>
              <a:t>JVET-Q0467 CE5-related</a:t>
            </a:r>
            <a:br>
              <a:rPr lang="en-CA" b="1" dirty="0"/>
            </a:br>
            <a:r>
              <a:rPr lang="en-CA" b="1" dirty="0"/>
              <a:t>Simplified CCALF</a:t>
            </a:r>
            <a:endParaRPr lang="en-US" altLang="en-US" dirty="0">
              <a:ea typeface="宋体" panose="02010600030101010101" pitchFamily="2" charset="-122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51283-A4C9-42E4-AF09-35698F458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7624" y="3886200"/>
            <a:ext cx="6912768" cy="1752600"/>
          </a:xfrm>
        </p:spPr>
        <p:txBody>
          <a:bodyPr rtlCol="0">
            <a:normAutofit/>
          </a:bodyPr>
          <a:lstStyle/>
          <a:p>
            <a:r>
              <a:rPr lang="en-US" dirty="0"/>
              <a:t>G. Li, X. Li, X. Xu, S. Liu</a:t>
            </a:r>
          </a:p>
          <a:p>
            <a:pPr>
              <a:defRPr/>
            </a:pPr>
            <a:r>
              <a:rPr lang="en-US" dirty="0"/>
              <a:t>2020</a:t>
            </a:r>
            <a:r>
              <a:rPr lang="en-US" altLang="zh-CN" dirty="0"/>
              <a:t>/01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8896F2-8B21-4537-BF69-B1E8104983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C1328B-99F5-42C7-9E7B-D45CEED65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current CCALF design as in CE5 common base</a:t>
            </a:r>
          </a:p>
          <a:p>
            <a:pPr lvl="1"/>
            <a:r>
              <a:rPr lang="en-CA" dirty="0"/>
              <a:t>Filter shape is a 3x4 diamond</a:t>
            </a:r>
          </a:p>
          <a:p>
            <a:pPr lvl="1"/>
            <a:r>
              <a:rPr lang="en-CA" dirty="0"/>
              <a:t>8 unique coefficients</a:t>
            </a:r>
            <a:endParaRPr lang="en-US" dirty="0"/>
          </a:p>
          <a:p>
            <a:pPr marL="457200" lvl="1" indent="0">
              <a:buNone/>
            </a:pPr>
            <a:r>
              <a:rPr lang="en-US" dirty="0"/>
              <a:t> 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6D70772-0112-4D00-90F9-9821818BEAA8}"/>
              </a:ext>
            </a:extLst>
          </p:cNvPr>
          <p:cNvGrpSpPr/>
          <p:nvPr/>
        </p:nvGrpSpPr>
        <p:grpSpPr>
          <a:xfrm>
            <a:off x="5796136" y="3820201"/>
            <a:ext cx="2736304" cy="1870075"/>
            <a:chOff x="1403648" y="4365104"/>
            <a:chExt cx="2228850" cy="1523265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B5B616F2-2200-4081-9AFB-C519B1AEE21E}"/>
                </a:ext>
              </a:extLst>
            </p:cNvPr>
            <p:cNvGrpSpPr/>
            <p:nvPr/>
          </p:nvGrpSpPr>
          <p:grpSpPr>
            <a:xfrm>
              <a:off x="1403648" y="4365104"/>
              <a:ext cx="2228850" cy="1523265"/>
              <a:chOff x="0" y="0"/>
              <a:chExt cx="2228850" cy="1523265"/>
            </a:xfrm>
          </p:grpSpPr>
          <p:sp>
            <p:nvSpPr>
              <p:cNvPr id="5" name="Text Box 33">
                <a:extLst>
                  <a:ext uri="{FF2B5EF4-FFF2-40B4-BE49-F238E27FC236}">
                    <a16:creationId xmlns:a16="http://schemas.microsoft.com/office/drawing/2014/main" id="{4333F903-F0FE-46E1-BDF7-6041FFF9AF7B}"/>
                  </a:ext>
                </a:extLst>
              </p:cNvPr>
              <p:cNvSpPr txBox="1"/>
              <p:nvPr/>
            </p:nvSpPr>
            <p:spPr>
              <a:xfrm>
                <a:off x="0" y="1338599"/>
                <a:ext cx="2228850" cy="184666"/>
              </a:xfrm>
              <a:prstGeom prst="rect">
                <a:avLst/>
              </a:prstGeom>
              <a:solidFill>
                <a:prstClr val="white"/>
              </a:solidFill>
              <a:ln>
                <a:noFill/>
              </a:ln>
            </p:spPr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marL="0" marR="0" algn="ctr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US" sz="1200" i="1" dirty="0">
                    <a:effectLst/>
                    <a:latin typeface="Times New Roman" panose="02020603050405020304" pitchFamily="18" charset="0"/>
                    <a:ea typeface="MS Mincho" panose="02020609040205080304" pitchFamily="49" charset="-128"/>
                  </a:rPr>
                  <a:t>8-tap filter in CC-ALF</a:t>
                </a:r>
              </a:p>
            </p:txBody>
          </p:sp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D9065346-2596-42BA-926C-4B6FB27DA930}"/>
                  </a:ext>
                </a:extLst>
              </p:cNvPr>
              <p:cNvGrpSpPr/>
              <p:nvPr/>
            </p:nvGrpSpPr>
            <p:grpSpPr>
              <a:xfrm>
                <a:off x="704850" y="0"/>
                <a:ext cx="819152" cy="1128263"/>
                <a:chOff x="0" y="0"/>
                <a:chExt cx="1009650" cy="1390650"/>
              </a:xfrm>
            </p:grpSpPr>
            <p:grpSp>
              <p:nvGrpSpPr>
                <p:cNvPr id="7" name="Group 6">
                  <a:extLst>
                    <a:ext uri="{FF2B5EF4-FFF2-40B4-BE49-F238E27FC236}">
                      <a16:creationId xmlns:a16="http://schemas.microsoft.com/office/drawing/2014/main" id="{BF65E6F0-ECEF-49F0-A4EA-F83C8660BA15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009650" cy="1009650"/>
                  <a:chOff x="0" y="0"/>
                  <a:chExt cx="1009650" cy="1009650"/>
                </a:xfrm>
              </p:grpSpPr>
              <p:sp>
                <p:nvSpPr>
                  <p:cNvPr id="9" name="Oval 8">
                    <a:extLst>
                      <a:ext uri="{FF2B5EF4-FFF2-40B4-BE49-F238E27FC236}">
                        <a16:creationId xmlns:a16="http://schemas.microsoft.com/office/drawing/2014/main" id="{7F7B11A0-B2D4-4996-BC12-103B5922A79D}"/>
                      </a:ext>
                    </a:extLst>
                  </p:cNvPr>
                  <p:cNvSpPr/>
                  <p:nvPr/>
                </p:nvSpPr>
                <p:spPr>
                  <a:xfrm>
                    <a:off x="381000" y="381000"/>
                    <a:ext cx="247650" cy="247650"/>
                  </a:xfrm>
                  <a:prstGeom prst="ellipse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10" name="Group 9">
                    <a:extLst>
                      <a:ext uri="{FF2B5EF4-FFF2-40B4-BE49-F238E27FC236}">
                        <a16:creationId xmlns:a16="http://schemas.microsoft.com/office/drawing/2014/main" id="{8F653CBB-484A-4C6C-951D-500AF49C90F3}"/>
                      </a:ext>
                    </a:extLst>
                  </p:cNvPr>
                  <p:cNvGrpSpPr/>
                  <p:nvPr/>
                </p:nvGrpSpPr>
                <p:grpSpPr>
                  <a:xfrm>
                    <a:off x="0" y="0"/>
                    <a:ext cx="1009650" cy="1009650"/>
                    <a:chOff x="0" y="0"/>
                    <a:chExt cx="1009650" cy="1009650"/>
                  </a:xfrm>
                </p:grpSpPr>
                <p:sp>
                  <p:nvSpPr>
                    <p:cNvPr id="11" name="Oval 10">
                      <a:extLst>
                        <a:ext uri="{FF2B5EF4-FFF2-40B4-BE49-F238E27FC236}">
                          <a16:creationId xmlns:a16="http://schemas.microsoft.com/office/drawing/2014/main" id="{243F3DF3-C2C0-4B3C-BA39-71E4B34FCDB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0" y="371475"/>
                      <a:ext cx="247650" cy="247650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2" name="Oval 11">
                      <a:extLst>
                        <a:ext uri="{FF2B5EF4-FFF2-40B4-BE49-F238E27FC236}">
                          <a16:creationId xmlns:a16="http://schemas.microsoft.com/office/drawing/2014/main" id="{FAFFE3A5-7A65-4147-9675-3EEAE04D81C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62000" y="381000"/>
                      <a:ext cx="247650" cy="247650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13" name="Group 12">
                      <a:extLst>
                        <a:ext uri="{FF2B5EF4-FFF2-40B4-BE49-F238E27FC236}">
                          <a16:creationId xmlns:a16="http://schemas.microsoft.com/office/drawing/2014/main" id="{210FC08D-E658-4EF3-8CBF-9E4DD4FB1040}"/>
                        </a:ext>
                      </a:extLst>
                    </p:cNvPr>
                    <p:cNvGrpSpPr/>
                    <p:nvPr/>
                  </p:nvGrpSpPr>
                  <p:grpSpPr>
                    <a:xfrm rot="16200000">
                      <a:off x="0" y="381000"/>
                      <a:ext cx="1009650" cy="247650"/>
                      <a:chOff x="0" y="0"/>
                      <a:chExt cx="1009650" cy="247650"/>
                    </a:xfrm>
                  </p:grpSpPr>
                  <p:sp>
                    <p:nvSpPr>
                      <p:cNvPr id="14" name="Oval 13">
                        <a:extLst>
                          <a:ext uri="{FF2B5EF4-FFF2-40B4-BE49-F238E27FC236}">
                            <a16:creationId xmlns:a16="http://schemas.microsoft.com/office/drawing/2014/main" id="{3F040F85-5A77-4EC3-872C-5A166DFC564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0" y="0"/>
                        <a:ext cx="247650" cy="247650"/>
                      </a:xfrm>
                      <a:prstGeom prst="ellipse">
                        <a:avLst/>
                      </a:prstGeom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5" name="Oval 14">
                        <a:extLst>
                          <a:ext uri="{FF2B5EF4-FFF2-40B4-BE49-F238E27FC236}">
                            <a16:creationId xmlns:a16="http://schemas.microsoft.com/office/drawing/2014/main" id="{7DF8B421-1E07-4E6E-B95C-F90C535B840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62000" y="0"/>
                        <a:ext cx="247650" cy="247650"/>
                      </a:xfrm>
                      <a:prstGeom prst="ellipse">
                        <a:avLst/>
                      </a:prstGeom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en-US"/>
                      </a:p>
                    </p:txBody>
                  </p:sp>
                </p:grpSp>
              </p:grpSp>
            </p:grpSp>
            <p:sp>
              <p:nvSpPr>
                <p:cNvPr id="8" name="Oval 7">
                  <a:extLst>
                    <a:ext uri="{FF2B5EF4-FFF2-40B4-BE49-F238E27FC236}">
                      <a16:creationId xmlns:a16="http://schemas.microsoft.com/office/drawing/2014/main" id="{BAD84D8D-0B83-4B71-8D6D-41D488503AD3}"/>
                    </a:ext>
                  </a:extLst>
                </p:cNvPr>
                <p:cNvSpPr/>
                <p:nvPr/>
              </p:nvSpPr>
              <p:spPr>
                <a:xfrm rot="16200000">
                  <a:off x="381000" y="1143000"/>
                  <a:ext cx="247650" cy="247650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40691D2B-582D-4F5C-A075-CE8366FBB2C3}"/>
                </a:ext>
              </a:extLst>
            </p:cNvPr>
            <p:cNvSpPr/>
            <p:nvPr/>
          </p:nvSpPr>
          <p:spPr>
            <a:xfrm>
              <a:off x="2108498" y="4975602"/>
              <a:ext cx="200924" cy="2009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72BE64F1-41A6-440E-BAC4-FBC98DEB1DB3}"/>
                </a:ext>
              </a:extLst>
            </p:cNvPr>
            <p:cNvSpPr/>
            <p:nvPr/>
          </p:nvSpPr>
          <p:spPr>
            <a:xfrm>
              <a:off x="2726726" y="4983330"/>
              <a:ext cx="200924" cy="2009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490870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B83269-22FD-4BBA-AB95-93C227647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DF2C36-A3FD-46BF-88A0-0DC8974196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Two simplified CCALF filters are proposed</a:t>
            </a:r>
          </a:p>
          <a:p>
            <a:pPr lvl="1"/>
            <a:r>
              <a:rPr lang="en-US" dirty="0"/>
              <a:t>6-tap cross shape filter</a:t>
            </a:r>
          </a:p>
          <a:p>
            <a:pPr lvl="2"/>
            <a:r>
              <a:rPr lang="en-US" dirty="0"/>
              <a:t>25% reduction of multiplications</a:t>
            </a:r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lvl="1"/>
            <a:r>
              <a:rPr lang="en-US" dirty="0"/>
              <a:t>5-tap cross shape filter</a:t>
            </a:r>
          </a:p>
          <a:p>
            <a:pPr lvl="2"/>
            <a:r>
              <a:rPr lang="en-US" dirty="0"/>
              <a:t>37.5% reduction of multiplications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F9C8611-670E-4192-B46E-A0B6FE4BB34B}"/>
              </a:ext>
            </a:extLst>
          </p:cNvPr>
          <p:cNvGrpSpPr/>
          <p:nvPr/>
        </p:nvGrpSpPr>
        <p:grpSpPr>
          <a:xfrm>
            <a:off x="5615282" y="2380476"/>
            <a:ext cx="2701134" cy="1824353"/>
            <a:chOff x="0" y="0"/>
            <a:chExt cx="2228850" cy="1505371"/>
          </a:xfrm>
        </p:grpSpPr>
        <p:sp>
          <p:nvSpPr>
            <p:cNvPr id="5" name="Text Box 33">
              <a:extLst>
                <a:ext uri="{FF2B5EF4-FFF2-40B4-BE49-F238E27FC236}">
                  <a16:creationId xmlns:a16="http://schemas.microsoft.com/office/drawing/2014/main" id="{CBB79F28-891E-47BE-9881-EA286AF87EF7}"/>
                </a:ext>
              </a:extLst>
            </p:cNvPr>
            <p:cNvSpPr txBox="1"/>
            <p:nvPr/>
          </p:nvSpPr>
          <p:spPr>
            <a:xfrm>
              <a:off x="0" y="1320705"/>
              <a:ext cx="2228850" cy="184666"/>
            </a:xfrm>
            <a:prstGeom prst="rect">
              <a:avLst/>
            </a:prstGeom>
            <a:solidFill>
              <a:prstClr val="white"/>
            </a:solidFill>
            <a:ln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algn="ctr">
                <a:spcBef>
                  <a:spcPts val="600"/>
                </a:spcBef>
                <a:spcAft>
                  <a:spcPts val="600"/>
                </a:spcAft>
              </a:pPr>
              <a:r>
                <a:rPr lang="en-US" sz="1200" i="1" dirty="0">
                  <a:effectLst/>
                  <a:latin typeface="Times New Roman" panose="02020603050405020304" pitchFamily="18" charset="0"/>
                  <a:ea typeface="MS Mincho" panose="02020609040205080304" pitchFamily="49" charset="-128"/>
                </a:rPr>
                <a:t>6-tap cross shape filter</a:t>
              </a: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9D558BC6-5AE5-459B-84FF-CE87E7B908C8}"/>
                </a:ext>
              </a:extLst>
            </p:cNvPr>
            <p:cNvGrpSpPr/>
            <p:nvPr/>
          </p:nvGrpSpPr>
          <p:grpSpPr>
            <a:xfrm>
              <a:off x="704850" y="0"/>
              <a:ext cx="819152" cy="1128263"/>
              <a:chOff x="0" y="0"/>
              <a:chExt cx="1009650" cy="1390650"/>
            </a:xfrm>
          </p:grpSpPr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DEAFB46C-454C-4B9C-BA1D-6BD7932F90B6}"/>
                  </a:ext>
                </a:extLst>
              </p:cNvPr>
              <p:cNvGrpSpPr/>
              <p:nvPr/>
            </p:nvGrpSpPr>
            <p:grpSpPr>
              <a:xfrm>
                <a:off x="0" y="0"/>
                <a:ext cx="1009650" cy="1009650"/>
                <a:chOff x="0" y="0"/>
                <a:chExt cx="1009650" cy="1009650"/>
              </a:xfrm>
            </p:grpSpPr>
            <p:sp>
              <p:nvSpPr>
                <p:cNvPr id="9" name="Oval 8">
                  <a:extLst>
                    <a:ext uri="{FF2B5EF4-FFF2-40B4-BE49-F238E27FC236}">
                      <a16:creationId xmlns:a16="http://schemas.microsoft.com/office/drawing/2014/main" id="{4532A6A3-AFE0-4E90-B684-E768898BB056}"/>
                    </a:ext>
                  </a:extLst>
                </p:cNvPr>
                <p:cNvSpPr/>
                <p:nvPr/>
              </p:nvSpPr>
              <p:spPr>
                <a:xfrm>
                  <a:off x="381000" y="381000"/>
                  <a:ext cx="247650" cy="247650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grpSp>
              <p:nvGrpSpPr>
                <p:cNvPr id="10" name="Group 9">
                  <a:extLst>
                    <a:ext uri="{FF2B5EF4-FFF2-40B4-BE49-F238E27FC236}">
                      <a16:creationId xmlns:a16="http://schemas.microsoft.com/office/drawing/2014/main" id="{81EE1085-CADF-447D-A791-304358648656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1009650" cy="1009650"/>
                  <a:chOff x="0" y="0"/>
                  <a:chExt cx="1009650" cy="1009650"/>
                </a:xfrm>
              </p:grpSpPr>
              <p:sp>
                <p:nvSpPr>
                  <p:cNvPr id="11" name="Oval 10">
                    <a:extLst>
                      <a:ext uri="{FF2B5EF4-FFF2-40B4-BE49-F238E27FC236}">
                        <a16:creationId xmlns:a16="http://schemas.microsoft.com/office/drawing/2014/main" id="{0E1D4414-4013-448F-B79A-5C13948C63EE}"/>
                      </a:ext>
                    </a:extLst>
                  </p:cNvPr>
                  <p:cNvSpPr/>
                  <p:nvPr/>
                </p:nvSpPr>
                <p:spPr>
                  <a:xfrm>
                    <a:off x="0" y="371475"/>
                    <a:ext cx="247650" cy="247650"/>
                  </a:xfrm>
                  <a:prstGeom prst="ellipse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2" name="Oval 11">
                    <a:extLst>
                      <a:ext uri="{FF2B5EF4-FFF2-40B4-BE49-F238E27FC236}">
                        <a16:creationId xmlns:a16="http://schemas.microsoft.com/office/drawing/2014/main" id="{F17F0EF9-8438-4B82-B1CA-6F3F3702CB5F}"/>
                      </a:ext>
                    </a:extLst>
                  </p:cNvPr>
                  <p:cNvSpPr/>
                  <p:nvPr/>
                </p:nvSpPr>
                <p:spPr>
                  <a:xfrm>
                    <a:off x="762000" y="381000"/>
                    <a:ext cx="247650" cy="247650"/>
                  </a:xfrm>
                  <a:prstGeom prst="ellipse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13" name="Group 12">
                    <a:extLst>
                      <a:ext uri="{FF2B5EF4-FFF2-40B4-BE49-F238E27FC236}">
                        <a16:creationId xmlns:a16="http://schemas.microsoft.com/office/drawing/2014/main" id="{C47DAB58-674D-4952-A58F-5211F1B0F4D9}"/>
                      </a:ext>
                    </a:extLst>
                  </p:cNvPr>
                  <p:cNvGrpSpPr/>
                  <p:nvPr/>
                </p:nvGrpSpPr>
                <p:grpSpPr>
                  <a:xfrm rot="16200000">
                    <a:off x="0" y="381000"/>
                    <a:ext cx="1009650" cy="247650"/>
                    <a:chOff x="0" y="0"/>
                    <a:chExt cx="1009650" cy="247650"/>
                  </a:xfrm>
                </p:grpSpPr>
                <p:sp>
                  <p:nvSpPr>
                    <p:cNvPr id="14" name="Oval 13">
                      <a:extLst>
                        <a:ext uri="{FF2B5EF4-FFF2-40B4-BE49-F238E27FC236}">
                          <a16:creationId xmlns:a16="http://schemas.microsoft.com/office/drawing/2014/main" id="{4A830682-18DC-44F1-8314-CA3B8CDC6A7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0" y="0"/>
                      <a:ext cx="247650" cy="247650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5" name="Oval 14">
                      <a:extLst>
                        <a:ext uri="{FF2B5EF4-FFF2-40B4-BE49-F238E27FC236}">
                          <a16:creationId xmlns:a16="http://schemas.microsoft.com/office/drawing/2014/main" id="{2739C9AC-D608-4AD1-9D37-E61EF76E95D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62000" y="0"/>
                      <a:ext cx="247650" cy="247650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</p:grpSp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19306D43-830E-4717-9B41-6327A5FB3B56}"/>
                  </a:ext>
                </a:extLst>
              </p:cNvPr>
              <p:cNvSpPr/>
              <p:nvPr/>
            </p:nvSpPr>
            <p:spPr>
              <a:xfrm rot="16200000">
                <a:off x="381000" y="1143000"/>
                <a:ext cx="247650" cy="24765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EA36950F-3A1D-4547-95C9-7212DAA642CB}"/>
              </a:ext>
            </a:extLst>
          </p:cNvPr>
          <p:cNvGrpSpPr/>
          <p:nvPr/>
        </p:nvGrpSpPr>
        <p:grpSpPr>
          <a:xfrm>
            <a:off x="5895274" y="4637858"/>
            <a:ext cx="2228850" cy="1527446"/>
            <a:chOff x="0" y="0"/>
            <a:chExt cx="2228850" cy="1527446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317E70DC-3008-4820-B068-86F7C4CBF99B}"/>
                </a:ext>
              </a:extLst>
            </p:cNvPr>
            <p:cNvGrpSpPr/>
            <p:nvPr/>
          </p:nvGrpSpPr>
          <p:grpSpPr>
            <a:xfrm>
              <a:off x="552450" y="0"/>
              <a:ext cx="1009650" cy="1009650"/>
              <a:chOff x="0" y="0"/>
              <a:chExt cx="1009650" cy="1009650"/>
            </a:xfrm>
          </p:grpSpPr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7756C87A-4EAC-4E7B-8849-2204A7C2F512}"/>
                  </a:ext>
                </a:extLst>
              </p:cNvPr>
              <p:cNvSpPr/>
              <p:nvPr/>
            </p:nvSpPr>
            <p:spPr>
              <a:xfrm>
                <a:off x="381000" y="381000"/>
                <a:ext cx="247650" cy="24765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F2F81958-1CEE-469A-A0D8-0EFCC064A883}"/>
                  </a:ext>
                </a:extLst>
              </p:cNvPr>
              <p:cNvGrpSpPr/>
              <p:nvPr/>
            </p:nvGrpSpPr>
            <p:grpSpPr>
              <a:xfrm>
                <a:off x="0" y="0"/>
                <a:ext cx="1009650" cy="1009650"/>
                <a:chOff x="0" y="0"/>
                <a:chExt cx="1009650" cy="1009650"/>
              </a:xfrm>
            </p:grpSpPr>
            <p:sp>
              <p:nvSpPr>
                <p:cNvPr id="21" name="Oval 20">
                  <a:extLst>
                    <a:ext uri="{FF2B5EF4-FFF2-40B4-BE49-F238E27FC236}">
                      <a16:creationId xmlns:a16="http://schemas.microsoft.com/office/drawing/2014/main" id="{705234ED-2FB5-42DF-A295-B8823BA1F5C9}"/>
                    </a:ext>
                  </a:extLst>
                </p:cNvPr>
                <p:cNvSpPr/>
                <p:nvPr/>
              </p:nvSpPr>
              <p:spPr>
                <a:xfrm>
                  <a:off x="0" y="371475"/>
                  <a:ext cx="247650" cy="247650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2" name="Oval 21">
                  <a:extLst>
                    <a:ext uri="{FF2B5EF4-FFF2-40B4-BE49-F238E27FC236}">
                      <a16:creationId xmlns:a16="http://schemas.microsoft.com/office/drawing/2014/main" id="{0DD5254C-4AC0-49DD-BF07-D1C1AB997DBF}"/>
                    </a:ext>
                  </a:extLst>
                </p:cNvPr>
                <p:cNvSpPr/>
                <p:nvPr/>
              </p:nvSpPr>
              <p:spPr>
                <a:xfrm>
                  <a:off x="762000" y="381000"/>
                  <a:ext cx="247650" cy="247650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grpSp>
              <p:nvGrpSpPr>
                <p:cNvPr id="23" name="Group 22">
                  <a:extLst>
                    <a:ext uri="{FF2B5EF4-FFF2-40B4-BE49-F238E27FC236}">
                      <a16:creationId xmlns:a16="http://schemas.microsoft.com/office/drawing/2014/main" id="{82CD4AA5-0D18-4F03-901A-013C525242AA}"/>
                    </a:ext>
                  </a:extLst>
                </p:cNvPr>
                <p:cNvGrpSpPr/>
                <p:nvPr/>
              </p:nvGrpSpPr>
              <p:grpSpPr>
                <a:xfrm rot="16200000">
                  <a:off x="0" y="381000"/>
                  <a:ext cx="1009650" cy="247650"/>
                  <a:chOff x="0" y="0"/>
                  <a:chExt cx="1009650" cy="247650"/>
                </a:xfrm>
              </p:grpSpPr>
              <p:sp>
                <p:nvSpPr>
                  <p:cNvPr id="24" name="Oval 23">
                    <a:extLst>
                      <a:ext uri="{FF2B5EF4-FFF2-40B4-BE49-F238E27FC236}">
                        <a16:creationId xmlns:a16="http://schemas.microsoft.com/office/drawing/2014/main" id="{F68E3F27-318D-4745-8E9F-130ED9D67F54}"/>
                      </a:ext>
                    </a:extLst>
                  </p:cNvPr>
                  <p:cNvSpPr/>
                  <p:nvPr/>
                </p:nvSpPr>
                <p:spPr>
                  <a:xfrm>
                    <a:off x="0" y="0"/>
                    <a:ext cx="247650" cy="247650"/>
                  </a:xfrm>
                  <a:prstGeom prst="ellipse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5" name="Oval 24">
                    <a:extLst>
                      <a:ext uri="{FF2B5EF4-FFF2-40B4-BE49-F238E27FC236}">
                        <a16:creationId xmlns:a16="http://schemas.microsoft.com/office/drawing/2014/main" id="{0B828EEB-BE0A-4E65-8AA1-677A54EB2515}"/>
                      </a:ext>
                    </a:extLst>
                  </p:cNvPr>
                  <p:cNvSpPr/>
                  <p:nvPr/>
                </p:nvSpPr>
                <p:spPr>
                  <a:xfrm>
                    <a:off x="762000" y="0"/>
                    <a:ext cx="247650" cy="247650"/>
                  </a:xfrm>
                  <a:prstGeom prst="ellipse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</p:grpSp>
        </p:grpSp>
        <p:sp>
          <p:nvSpPr>
            <p:cNvPr id="18" name="Text Box 38">
              <a:extLst>
                <a:ext uri="{FF2B5EF4-FFF2-40B4-BE49-F238E27FC236}">
                  <a16:creationId xmlns:a16="http://schemas.microsoft.com/office/drawing/2014/main" id="{461E593B-A5C3-495C-BEBA-AF1D2D27055B}"/>
                </a:ext>
              </a:extLst>
            </p:cNvPr>
            <p:cNvSpPr txBox="1"/>
            <p:nvPr/>
          </p:nvSpPr>
          <p:spPr>
            <a:xfrm>
              <a:off x="0" y="1199786"/>
              <a:ext cx="2228850" cy="327660"/>
            </a:xfrm>
            <a:prstGeom prst="rect">
              <a:avLst/>
            </a:prstGeom>
            <a:solidFill>
              <a:prstClr val="white"/>
            </a:solidFill>
            <a:ln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algn="ctr">
                <a:spcBef>
                  <a:spcPts val="600"/>
                </a:spcBef>
                <a:spcAft>
                  <a:spcPts val="600"/>
                </a:spcAft>
              </a:pPr>
              <a:r>
                <a:rPr lang="en-US" sz="1200" i="1" dirty="0">
                  <a:effectLst/>
                  <a:latin typeface="Times New Roman" panose="02020603050405020304" pitchFamily="18" charset="0"/>
                  <a:ea typeface="MS Mincho" panose="02020609040205080304" pitchFamily="49" charset="-128"/>
                </a:rPr>
                <a:t>Figure 4 - 5-tap cross shape filter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972767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5D850B-B65C-4127-A265-25535D958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316647"/>
            <a:ext cx="8229600" cy="1143000"/>
          </a:xfrm>
        </p:spPr>
        <p:txBody>
          <a:bodyPr/>
          <a:lstStyle/>
          <a:p>
            <a:r>
              <a:rPr lang="en-US" dirty="0"/>
              <a:t>Results of Method I</a:t>
            </a:r>
            <a:br>
              <a:rPr lang="en-US" dirty="0"/>
            </a:br>
            <a:r>
              <a:rPr lang="en-US" sz="2400" dirty="0"/>
              <a:t>25% reduction of multiplications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874104C-38BA-4B98-8D4D-52A8539275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/>
          <a:lstStyle/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D60FE189-8742-4545-B283-9392848669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5581526"/>
              </p:ext>
            </p:extLst>
          </p:nvPr>
        </p:nvGraphicFramePr>
        <p:xfrm>
          <a:off x="433451" y="1700809"/>
          <a:ext cx="8201813" cy="1440158"/>
        </p:xfrm>
        <a:graphic>
          <a:graphicData uri="http://schemas.openxmlformats.org/drawingml/2006/table">
            <a:tbl>
              <a:tblPr/>
              <a:tblGrid>
                <a:gridCol w="911313">
                  <a:extLst>
                    <a:ext uri="{9D8B030D-6E8A-4147-A177-3AD203B41FA5}">
                      <a16:colId xmlns:a16="http://schemas.microsoft.com/office/drawing/2014/main" val="517855363"/>
                    </a:ext>
                  </a:extLst>
                </a:gridCol>
                <a:gridCol w="729050">
                  <a:extLst>
                    <a:ext uri="{9D8B030D-6E8A-4147-A177-3AD203B41FA5}">
                      <a16:colId xmlns:a16="http://schemas.microsoft.com/office/drawing/2014/main" val="843929480"/>
                    </a:ext>
                  </a:extLst>
                </a:gridCol>
                <a:gridCol w="729050">
                  <a:extLst>
                    <a:ext uri="{9D8B030D-6E8A-4147-A177-3AD203B41FA5}">
                      <a16:colId xmlns:a16="http://schemas.microsoft.com/office/drawing/2014/main" val="1233389707"/>
                    </a:ext>
                  </a:extLst>
                </a:gridCol>
                <a:gridCol w="729050">
                  <a:extLst>
                    <a:ext uri="{9D8B030D-6E8A-4147-A177-3AD203B41FA5}">
                      <a16:colId xmlns:a16="http://schemas.microsoft.com/office/drawing/2014/main" val="2421717430"/>
                    </a:ext>
                  </a:extLst>
                </a:gridCol>
                <a:gridCol w="729050">
                  <a:extLst>
                    <a:ext uri="{9D8B030D-6E8A-4147-A177-3AD203B41FA5}">
                      <a16:colId xmlns:a16="http://schemas.microsoft.com/office/drawing/2014/main" val="1475214164"/>
                    </a:ext>
                  </a:extLst>
                </a:gridCol>
                <a:gridCol w="729050">
                  <a:extLst>
                    <a:ext uri="{9D8B030D-6E8A-4147-A177-3AD203B41FA5}">
                      <a16:colId xmlns:a16="http://schemas.microsoft.com/office/drawing/2014/main" val="3368349134"/>
                    </a:ext>
                  </a:extLst>
                </a:gridCol>
                <a:gridCol w="729050">
                  <a:extLst>
                    <a:ext uri="{9D8B030D-6E8A-4147-A177-3AD203B41FA5}">
                      <a16:colId xmlns:a16="http://schemas.microsoft.com/office/drawing/2014/main" val="474385555"/>
                    </a:ext>
                  </a:extLst>
                </a:gridCol>
                <a:gridCol w="729050">
                  <a:extLst>
                    <a:ext uri="{9D8B030D-6E8A-4147-A177-3AD203B41FA5}">
                      <a16:colId xmlns:a16="http://schemas.microsoft.com/office/drawing/2014/main" val="1075545904"/>
                    </a:ext>
                  </a:extLst>
                </a:gridCol>
                <a:gridCol w="729050">
                  <a:extLst>
                    <a:ext uri="{9D8B030D-6E8A-4147-A177-3AD203B41FA5}">
                      <a16:colId xmlns:a16="http://schemas.microsoft.com/office/drawing/2014/main" val="3946831368"/>
                    </a:ext>
                  </a:extLst>
                </a:gridCol>
                <a:gridCol w="729050">
                  <a:extLst>
                    <a:ext uri="{9D8B030D-6E8A-4147-A177-3AD203B41FA5}">
                      <a16:colId xmlns:a16="http://schemas.microsoft.com/office/drawing/2014/main" val="3075769034"/>
                    </a:ext>
                  </a:extLst>
                </a:gridCol>
                <a:gridCol w="729050">
                  <a:extLst>
                    <a:ext uri="{9D8B030D-6E8A-4147-A177-3AD203B41FA5}">
                      <a16:colId xmlns:a16="http://schemas.microsoft.com/office/drawing/2014/main" val="2769646847"/>
                    </a:ext>
                  </a:extLst>
                </a:gridCol>
              </a:tblGrid>
              <a:tr h="275128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320" marR="9320" marT="93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99192" marR="99192" marT="49596" marB="4959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CE5 Anchor</a:t>
                      </a:r>
                    </a:p>
                  </a:txBody>
                  <a:tcPr marL="99192" marR="99192" marT="49596" marB="4959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3722383"/>
                  </a:ext>
                </a:extLst>
              </a:tr>
              <a:tr h="233006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320" marR="9320" marT="93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320" marR="9320" marT="93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320" marR="9320" marT="93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320" marR="9320" marT="93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320" marR="9320" marT="93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320" marR="9320" marT="93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320" marR="9320" marT="93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320" marR="9320" marT="93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320" marR="9320" marT="93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320" marR="9320" marT="93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320" marR="9320" marT="93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9667998"/>
                  </a:ext>
                </a:extLst>
              </a:tr>
              <a:tr h="2330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</a:t>
                      </a:r>
                    </a:p>
                  </a:txBody>
                  <a:tcPr marL="9320" marR="9320" marT="93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9320" marR="9320" marT="93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-7.83%</a:t>
                      </a:r>
                    </a:p>
                  </a:txBody>
                  <a:tcPr marL="9320" marR="9320" marT="93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-6.75%</a:t>
                      </a:r>
                    </a:p>
                  </a:txBody>
                  <a:tcPr marL="9320" marR="9320" marT="93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320" marR="9320" marT="93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320" marR="9320" marT="93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320" marR="9320" marT="93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0.54%</a:t>
                      </a:r>
                    </a:p>
                  </a:txBody>
                  <a:tcPr marL="9320" marR="9320" marT="93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0.37%</a:t>
                      </a:r>
                    </a:p>
                  </a:txBody>
                  <a:tcPr marL="9320" marR="9320" marT="93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320" marR="9320" marT="93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320" marR="9320" marT="93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890922"/>
                  </a:ext>
                </a:extLst>
              </a:tr>
              <a:tr h="23300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</a:t>
                      </a:r>
                    </a:p>
                  </a:txBody>
                  <a:tcPr marL="9320" marR="9320" marT="93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9320" marR="9320" marT="93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-9.92%</a:t>
                      </a:r>
                    </a:p>
                  </a:txBody>
                  <a:tcPr marL="9320" marR="9320" marT="93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-9.65%</a:t>
                      </a:r>
                    </a:p>
                  </a:txBody>
                  <a:tcPr marL="9320" marR="9320" marT="93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320" marR="9320" marT="9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320" marR="9320" marT="93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320" marR="9320" marT="93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9320" marR="9320" marT="93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9320" marR="9320" marT="93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320" marR="9320" marT="9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320" marR="9320" marT="93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7555334"/>
                  </a:ext>
                </a:extLst>
              </a:tr>
              <a:tr h="2330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LB</a:t>
                      </a:r>
                    </a:p>
                  </a:txBody>
                  <a:tcPr marL="9320" marR="9320" marT="93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320" marR="9320" marT="93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-13.09%</a:t>
                      </a:r>
                    </a:p>
                  </a:txBody>
                  <a:tcPr marL="9320" marR="9320" marT="93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-9.67%</a:t>
                      </a:r>
                    </a:p>
                  </a:txBody>
                  <a:tcPr marL="9320" marR="9320" marT="93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320" marR="9320" marT="93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320" marR="9320" marT="93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320" marR="9320" marT="93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320" marR="9320" marT="93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320" marR="9320" marT="93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320" marR="9320" marT="93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320" marR="9320" marT="93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6860455"/>
                  </a:ext>
                </a:extLst>
              </a:tr>
              <a:tr h="2330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LP</a:t>
                      </a:r>
                    </a:p>
                  </a:txBody>
                  <a:tcPr marL="9320" marR="9320" marT="93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9320" marR="9320" marT="93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-12.84%</a:t>
                      </a:r>
                    </a:p>
                  </a:txBody>
                  <a:tcPr marL="9320" marR="9320" marT="93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-9.61%</a:t>
                      </a:r>
                    </a:p>
                  </a:txBody>
                  <a:tcPr marL="9320" marR="9320" marT="93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320" marR="9320" marT="93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320" marR="9320" marT="93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320" marR="9320" marT="93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320" marR="9320" marT="93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320" marR="9320" marT="93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320" marR="9320" marT="93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320" marR="9320" marT="93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395705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A2DB0DEC-E154-4099-8806-27D01D84F4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7986719"/>
              </p:ext>
            </p:extLst>
          </p:nvPr>
        </p:nvGraphicFramePr>
        <p:xfrm>
          <a:off x="457200" y="4437112"/>
          <a:ext cx="8178064" cy="1440160"/>
        </p:xfrm>
        <a:graphic>
          <a:graphicData uri="http://schemas.openxmlformats.org/drawingml/2006/table">
            <a:tbl>
              <a:tblPr/>
              <a:tblGrid>
                <a:gridCol w="908674">
                  <a:extLst>
                    <a:ext uri="{9D8B030D-6E8A-4147-A177-3AD203B41FA5}">
                      <a16:colId xmlns:a16="http://schemas.microsoft.com/office/drawing/2014/main" val="1481341783"/>
                    </a:ext>
                  </a:extLst>
                </a:gridCol>
                <a:gridCol w="726939">
                  <a:extLst>
                    <a:ext uri="{9D8B030D-6E8A-4147-A177-3AD203B41FA5}">
                      <a16:colId xmlns:a16="http://schemas.microsoft.com/office/drawing/2014/main" val="481780869"/>
                    </a:ext>
                  </a:extLst>
                </a:gridCol>
                <a:gridCol w="726939">
                  <a:extLst>
                    <a:ext uri="{9D8B030D-6E8A-4147-A177-3AD203B41FA5}">
                      <a16:colId xmlns:a16="http://schemas.microsoft.com/office/drawing/2014/main" val="1286101458"/>
                    </a:ext>
                  </a:extLst>
                </a:gridCol>
                <a:gridCol w="726939">
                  <a:extLst>
                    <a:ext uri="{9D8B030D-6E8A-4147-A177-3AD203B41FA5}">
                      <a16:colId xmlns:a16="http://schemas.microsoft.com/office/drawing/2014/main" val="2095511612"/>
                    </a:ext>
                  </a:extLst>
                </a:gridCol>
                <a:gridCol w="726939">
                  <a:extLst>
                    <a:ext uri="{9D8B030D-6E8A-4147-A177-3AD203B41FA5}">
                      <a16:colId xmlns:a16="http://schemas.microsoft.com/office/drawing/2014/main" val="1732832546"/>
                    </a:ext>
                  </a:extLst>
                </a:gridCol>
                <a:gridCol w="726939">
                  <a:extLst>
                    <a:ext uri="{9D8B030D-6E8A-4147-A177-3AD203B41FA5}">
                      <a16:colId xmlns:a16="http://schemas.microsoft.com/office/drawing/2014/main" val="2792878640"/>
                    </a:ext>
                  </a:extLst>
                </a:gridCol>
                <a:gridCol w="726939">
                  <a:extLst>
                    <a:ext uri="{9D8B030D-6E8A-4147-A177-3AD203B41FA5}">
                      <a16:colId xmlns:a16="http://schemas.microsoft.com/office/drawing/2014/main" val="4254883260"/>
                    </a:ext>
                  </a:extLst>
                </a:gridCol>
                <a:gridCol w="726939">
                  <a:extLst>
                    <a:ext uri="{9D8B030D-6E8A-4147-A177-3AD203B41FA5}">
                      <a16:colId xmlns:a16="http://schemas.microsoft.com/office/drawing/2014/main" val="1229912874"/>
                    </a:ext>
                  </a:extLst>
                </a:gridCol>
                <a:gridCol w="726939">
                  <a:extLst>
                    <a:ext uri="{9D8B030D-6E8A-4147-A177-3AD203B41FA5}">
                      <a16:colId xmlns:a16="http://schemas.microsoft.com/office/drawing/2014/main" val="3630837255"/>
                    </a:ext>
                  </a:extLst>
                </a:gridCol>
                <a:gridCol w="726939">
                  <a:extLst>
                    <a:ext uri="{9D8B030D-6E8A-4147-A177-3AD203B41FA5}">
                      <a16:colId xmlns:a16="http://schemas.microsoft.com/office/drawing/2014/main" val="1682881069"/>
                    </a:ext>
                  </a:extLst>
                </a:gridCol>
                <a:gridCol w="726939">
                  <a:extLst>
                    <a:ext uri="{9D8B030D-6E8A-4147-A177-3AD203B41FA5}">
                      <a16:colId xmlns:a16="http://schemas.microsoft.com/office/drawing/2014/main" val="721202325"/>
                    </a:ext>
                  </a:extLst>
                </a:gridCol>
              </a:tblGrid>
              <a:tr h="278500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94" marR="9294" marT="929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100189" marR="100189" marT="50095" marB="500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CE5 Anchor</a:t>
                      </a:r>
                    </a:p>
                  </a:txBody>
                  <a:tcPr marL="100189" marR="100189" marT="50095" marB="500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0198020"/>
                  </a:ext>
                </a:extLst>
              </a:tr>
              <a:tr h="232332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94" marR="9294" marT="929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294" marR="9294" marT="929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294" marR="9294" marT="929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294" marR="9294" marT="929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294" marR="9294" marT="92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294" marR="9294" marT="929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294" marR="9294" marT="929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294" marR="9294" marT="929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294" marR="9294" marT="929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294" marR="9294" marT="92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294" marR="9294" marT="929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5312597"/>
                  </a:ext>
                </a:extLst>
              </a:tr>
              <a:tr h="2323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</a:t>
                      </a:r>
                    </a:p>
                  </a:txBody>
                  <a:tcPr marL="9294" marR="9294" marT="929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9294" marR="9294" marT="929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-7.37%</a:t>
                      </a:r>
                    </a:p>
                  </a:txBody>
                  <a:tcPr marL="9294" marR="9294" marT="929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-6.32%</a:t>
                      </a:r>
                    </a:p>
                  </a:txBody>
                  <a:tcPr marL="9294" marR="9294" marT="929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294" marR="9294" marT="92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294" marR="9294" marT="929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294" marR="9294" marT="929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1.07%</a:t>
                      </a:r>
                    </a:p>
                  </a:txBody>
                  <a:tcPr marL="9294" marR="9294" marT="929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0.87%</a:t>
                      </a:r>
                    </a:p>
                  </a:txBody>
                  <a:tcPr marL="9294" marR="9294" marT="929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294" marR="9294" marT="92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294" marR="9294" marT="929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2242567"/>
                  </a:ext>
                </a:extLst>
              </a:tr>
              <a:tr h="23233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</a:t>
                      </a:r>
                    </a:p>
                  </a:txBody>
                  <a:tcPr marL="9294" marR="9294" marT="92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9294" marR="9294" marT="92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-9.59%</a:t>
                      </a:r>
                    </a:p>
                  </a:txBody>
                  <a:tcPr marL="9294" marR="9294" marT="929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-9.13%</a:t>
                      </a:r>
                    </a:p>
                  </a:txBody>
                  <a:tcPr marL="9294" marR="9294" marT="929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294" marR="9294" marT="92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294" marR="9294" marT="929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294" marR="9294" marT="92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0.70%</a:t>
                      </a:r>
                    </a:p>
                  </a:txBody>
                  <a:tcPr marL="9294" marR="9294" marT="929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0.83%</a:t>
                      </a:r>
                    </a:p>
                  </a:txBody>
                  <a:tcPr marL="9294" marR="9294" marT="929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294" marR="9294" marT="92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294" marR="9294" marT="929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9518054"/>
                  </a:ext>
                </a:extLst>
              </a:tr>
              <a:tr h="2323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LB</a:t>
                      </a:r>
                    </a:p>
                  </a:txBody>
                  <a:tcPr marL="9294" marR="9294" marT="929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294" marR="9294" marT="929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-12.31%</a:t>
                      </a:r>
                    </a:p>
                  </a:txBody>
                  <a:tcPr marL="9294" marR="9294" marT="929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-8.88%</a:t>
                      </a:r>
                    </a:p>
                  </a:txBody>
                  <a:tcPr marL="9294" marR="9294" marT="929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294" marR="9294" marT="92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294" marR="9294" marT="929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294" marR="9294" marT="929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0.88%</a:t>
                      </a:r>
                    </a:p>
                  </a:txBody>
                  <a:tcPr marL="9294" marR="9294" marT="929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0.82%</a:t>
                      </a:r>
                    </a:p>
                  </a:txBody>
                  <a:tcPr marL="9294" marR="9294" marT="929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294" marR="9294" marT="92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294" marR="9294" marT="929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6859286"/>
                  </a:ext>
                </a:extLst>
              </a:tr>
              <a:tr h="2323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LD</a:t>
                      </a:r>
                    </a:p>
                  </a:txBody>
                  <a:tcPr marL="9294" marR="9294" marT="929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9294" marR="9294" marT="929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-12.28%</a:t>
                      </a:r>
                    </a:p>
                  </a:txBody>
                  <a:tcPr marL="9294" marR="9294" marT="929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-8.76%</a:t>
                      </a:r>
                    </a:p>
                  </a:txBody>
                  <a:tcPr marL="9294" marR="9294" marT="929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294" marR="9294" marT="92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294" marR="9294" marT="929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294" marR="9294" marT="929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0.77%</a:t>
                      </a:r>
                    </a:p>
                  </a:txBody>
                  <a:tcPr marL="9294" marR="9294" marT="929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0.73%</a:t>
                      </a:r>
                    </a:p>
                  </a:txBody>
                  <a:tcPr marL="9294" marR="9294" marT="929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294" marR="9294" marT="92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294" marR="9294" marT="929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8122580"/>
                  </a:ext>
                </a:extLst>
              </a:tr>
            </a:tbl>
          </a:graphicData>
        </a:graphic>
      </p:graphicFrame>
      <p:sp>
        <p:nvSpPr>
          <p:cNvPr id="12" name="Title 1">
            <a:extLst>
              <a:ext uri="{FF2B5EF4-FFF2-40B4-BE49-F238E27FC236}">
                <a16:creationId xmlns:a16="http://schemas.microsoft.com/office/drawing/2014/main" id="{D67245FC-9610-4D87-96A8-B53A2248B917}"/>
              </a:ext>
            </a:extLst>
          </p:cNvPr>
          <p:cNvSpPr txBox="1">
            <a:spLocks/>
          </p:cNvSpPr>
          <p:nvPr/>
        </p:nvSpPr>
        <p:spPr bwMode="auto">
          <a:xfrm>
            <a:off x="405664" y="3186101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en-US" dirty="0"/>
              <a:t>Results of Method II</a:t>
            </a:r>
          </a:p>
          <a:p>
            <a:r>
              <a:rPr lang="en-US" sz="2400" dirty="0"/>
              <a:t>37.5% reduction of multiplications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19617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9AB66-563F-430C-9903-8D711F522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CA74ED-7E8A-421D-A5F4-DBB05DC2A5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Using AHG13 YUV metrics, BD-rate impact over CE5 anchor</a:t>
            </a:r>
          </a:p>
          <a:p>
            <a:pPr lvl="1"/>
            <a:r>
              <a:rPr lang="en-CA" dirty="0"/>
              <a:t>Method I (25% reduction of multiplications)</a:t>
            </a:r>
          </a:p>
          <a:p>
            <a:pPr lvl="2"/>
            <a:r>
              <a:rPr lang="en-CA" dirty="0"/>
              <a:t>AI 0.08%, RA 0.05%, LB -0.05%</a:t>
            </a:r>
          </a:p>
          <a:p>
            <a:pPr lvl="1"/>
            <a:r>
              <a:rPr lang="en-CA" dirty="0"/>
              <a:t>Method II (37.5% reduction of multiplications)</a:t>
            </a:r>
          </a:p>
          <a:p>
            <a:pPr lvl="2"/>
            <a:r>
              <a:rPr lang="en-CA" dirty="0"/>
              <a:t>AI 0.17%, RA 0.15%, LB 0.17%</a:t>
            </a:r>
          </a:p>
          <a:p>
            <a:r>
              <a:rPr lang="en-US" dirty="0"/>
              <a:t>It’s proposed to apply one of the proposed simplified design in CCALF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1A3F428-6B90-4882-A5FA-72E9172010B4}"/>
              </a:ext>
            </a:extLst>
          </p:cNvPr>
          <p:cNvSpPr txBox="1"/>
          <p:nvPr/>
        </p:nvSpPr>
        <p:spPr>
          <a:xfrm>
            <a:off x="539552" y="6237312"/>
            <a:ext cx="720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Thanks to LGE for crosschecking!</a:t>
            </a:r>
          </a:p>
        </p:txBody>
      </p:sp>
    </p:spTree>
    <p:extLst>
      <p:ext uri="{BB962C8B-B14F-4D97-AF65-F5344CB8AC3E}">
        <p14:creationId xmlns:p14="http://schemas.microsoft.com/office/powerpoint/2010/main" val="30936087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BC478E-369F-4E3A-9E89-5C6E35EA0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80EC68-86F4-477E-ACEB-67B9463F35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sz="6600" dirty="0"/>
          </a:p>
          <a:p>
            <a:pPr marL="0" indent="0" algn="ctr">
              <a:buNone/>
            </a:pPr>
            <a:r>
              <a:rPr lang="en-US" sz="6600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40663884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12442</TotalTime>
  <Words>383</Words>
  <Application>Microsoft Office PowerPoint</Application>
  <PresentationFormat>On-screen Show (4:3)</PresentationFormat>
  <Paragraphs>152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Times New Roman</vt:lpstr>
      <vt:lpstr>Office 主题</vt:lpstr>
      <vt:lpstr>JVET-Q0467 CE5-related Simplified CCALF</vt:lpstr>
      <vt:lpstr>Introduction</vt:lpstr>
      <vt:lpstr>Proposed Methods</vt:lpstr>
      <vt:lpstr>Results of Method I 25% reduction of multiplications</vt:lpstr>
      <vt:lpstr>Conclusion</vt:lpstr>
      <vt:lpstr>PowerPoint Presentation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guichunli(GuichunLi)</cp:lastModifiedBy>
  <cp:revision>346</cp:revision>
  <dcterms:created xsi:type="dcterms:W3CDTF">2010-10-25T03:40:34Z</dcterms:created>
  <dcterms:modified xsi:type="dcterms:W3CDTF">2020-01-08T15:11:26Z</dcterms:modified>
</cp:coreProperties>
</file>