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60" r:id="rId1"/>
  </p:sldMasterIdLst>
  <p:notesMasterIdLst>
    <p:notesMasterId r:id="rId10"/>
  </p:notesMasterIdLst>
  <p:handoutMasterIdLst>
    <p:handoutMasterId r:id="rId11"/>
  </p:handoutMasterIdLst>
  <p:sldIdLst>
    <p:sldId id="461" r:id="rId2"/>
    <p:sldId id="470" r:id="rId3"/>
    <p:sldId id="474" r:id="rId4"/>
    <p:sldId id="472" r:id="rId5"/>
    <p:sldId id="475" r:id="rId6"/>
    <p:sldId id="457" r:id="rId7"/>
    <p:sldId id="462" r:id="rId8"/>
    <p:sldId id="463" r:id="rId9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004C97"/>
    <a:srgbClr val="9F1115"/>
    <a:srgbClr val="1E4BA7"/>
    <a:srgbClr val="FFFFFF"/>
    <a:srgbClr val="004181"/>
    <a:srgbClr val="E6E6E6"/>
    <a:srgbClr val="5374B1"/>
    <a:srgbClr val="15487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182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680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1968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:a16="http://schemas.microsoft.com/office/drawing/2014/main" id="{B6A6352B-A071-4A3C-BE36-20BEF4DF22D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C128CFBA-FC68-451C-B973-4E6C512E8F5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2AA64E-2965-4E2F-94EB-5F959AA87388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60BD9243-4864-457F-BB38-DE100838D61D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35D18E7-D7F0-4ECA-B3CE-3667414B2F7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C6749B-331A-43E9-8BFA-938FF8CA72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578526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AB45E-A16E-4ECE-8561-605081E31EF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8613AD-59D8-4D01-82C6-706CC7DEA6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3764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092E43BC-46F9-4292-B809-1CC71499AB6A}"/>
              </a:ext>
            </a:extLst>
          </p:cNvPr>
          <p:cNvSpPr/>
          <p:nvPr/>
        </p:nvSpPr>
        <p:spPr>
          <a:xfrm>
            <a:off x="1" y="252415"/>
            <a:ext cx="8964613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55F24C9E-80EA-4D4F-BB08-CFEB72B57213}"/>
              </a:ext>
            </a:extLst>
          </p:cNvPr>
          <p:cNvSpPr/>
          <p:nvPr/>
        </p:nvSpPr>
        <p:spPr>
          <a:xfrm>
            <a:off x="0" y="5949950"/>
            <a:ext cx="9144000" cy="9271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1ED5E6D8-DA08-4BD9-B869-5BEFE9D863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449764"/>
            <a:ext cx="7886700" cy="2342308"/>
          </a:xfrm>
        </p:spPr>
        <p:txBody>
          <a:bodyPr anchor="b"/>
          <a:lstStyle>
            <a:lvl1pPr>
              <a:defRPr sz="28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FE73867B-3F24-42B6-B8F2-EBF961DD02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38518" y="4329488"/>
            <a:ext cx="7372070" cy="1500187"/>
          </a:xfrm>
        </p:spPr>
        <p:txBody>
          <a:bodyPr/>
          <a:lstStyle>
            <a:lvl1pPr marL="0" indent="0">
              <a:buNone/>
              <a:defRPr sz="2000" b="1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>
              <a:buNone/>
              <a:defRPr sz="1125">
                <a:solidFill>
                  <a:schemeClr val="tx1">
                    <a:tint val="75000"/>
                  </a:schemeClr>
                </a:solidFill>
              </a:defRPr>
            </a:lvl2pPr>
            <a:lvl3pPr marL="514350" indent="0">
              <a:buNone/>
              <a:defRPr sz="1013">
                <a:solidFill>
                  <a:schemeClr val="tx1">
                    <a:tint val="75000"/>
                  </a:schemeClr>
                </a:solidFill>
              </a:defRPr>
            </a:lvl3pPr>
            <a:lvl4pPr marL="7715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4pPr>
            <a:lvl5pPr marL="10287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5pPr>
            <a:lvl6pPr marL="128587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6pPr>
            <a:lvl7pPr marL="154305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7pPr>
            <a:lvl8pPr marL="1800225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8pPr>
            <a:lvl9pPr marL="2057400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编辑母版文本样式</a:t>
            </a:r>
          </a:p>
        </p:txBody>
      </p:sp>
      <p:sp>
        <p:nvSpPr>
          <p:cNvPr id="72" name="矩形 71">
            <a:extLst>
              <a:ext uri="{FF2B5EF4-FFF2-40B4-BE49-F238E27FC236}">
                <a16:creationId xmlns:a16="http://schemas.microsoft.com/office/drawing/2014/main" id="{FD87877A-332C-472B-A376-ACA7B636B41F}"/>
              </a:ext>
            </a:extLst>
          </p:cNvPr>
          <p:cNvSpPr/>
          <p:nvPr userDrawn="1"/>
        </p:nvSpPr>
        <p:spPr>
          <a:xfrm>
            <a:off x="1272988" y="908050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:a16="http://schemas.microsoft.com/office/drawing/2014/main" id="{62D5C956-4B55-4C70-BE98-9870F9F6954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3" name="组合 82">
            <a:extLst>
              <a:ext uri="{FF2B5EF4-FFF2-40B4-BE49-F238E27FC236}">
                <a16:creationId xmlns:a16="http://schemas.microsoft.com/office/drawing/2014/main" id="{8B159564-34B1-48D7-AF40-4FABC7D1D238}"/>
              </a:ext>
            </a:extLst>
          </p:cNvPr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84" name="组合 83">
              <a:extLst>
                <a:ext uri="{FF2B5EF4-FFF2-40B4-BE49-F238E27FC236}">
                  <a16:creationId xmlns:a16="http://schemas.microsoft.com/office/drawing/2014/main" id="{EBD3F6F7-D6EC-4FA9-8B63-D8EB0765709B}"/>
                </a:ext>
              </a:extLst>
            </p:cNvPr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86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21F8E504-1F09-4C79-B81C-B798AF38117A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/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7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3D659C08-918C-400F-8BF1-55C60C7E4BC8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/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85" name="Picture 2" descr="https://gss3.bdstatic.com/-Po3dSag_xI4khGkpoWK1HF6hhy/baike/c0%3Dbaike80%2C5%2C5%2C80%2C26/sign=57d0ceb7aacc7cd9ee203c8b58684a5a/d50735fae6cd7b89652eefd9062442a7d9330e2e.jpg">
              <a:extLst>
                <a:ext uri="{FF2B5EF4-FFF2-40B4-BE49-F238E27FC236}">
                  <a16:creationId xmlns:a16="http://schemas.microsoft.com/office/drawing/2014/main" id="{8C7FB6CA-A4F7-4BCA-8F68-264A82BF3BEB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93" name="图片 92">
            <a:extLst>
              <a:ext uri="{FF2B5EF4-FFF2-40B4-BE49-F238E27FC236}">
                <a16:creationId xmlns:a16="http://schemas.microsoft.com/office/drawing/2014/main" id="{6AB1788F-5865-4259-B688-86E05A8085A5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cxnSp>
        <p:nvCxnSpPr>
          <p:cNvPr id="94" name="直接连接符 93">
            <a:extLst>
              <a:ext uri="{FF2B5EF4-FFF2-40B4-BE49-F238E27FC236}">
                <a16:creationId xmlns:a16="http://schemas.microsoft.com/office/drawing/2014/main" id="{BBED0307-8877-4516-91D4-871B31C0ADA9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id="{1FCB983F-AE11-4D7C-A028-BDBB10C31D09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直接连接符 95">
            <a:extLst>
              <a:ext uri="{FF2B5EF4-FFF2-40B4-BE49-F238E27FC236}">
                <a16:creationId xmlns:a16="http://schemas.microsoft.com/office/drawing/2014/main" id="{76E6A27E-7C8A-4C81-AE30-77B4E46A0470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7" name="组合 23">
            <a:extLst>
              <a:ext uri="{FF2B5EF4-FFF2-40B4-BE49-F238E27FC236}">
                <a16:creationId xmlns:a16="http://schemas.microsoft.com/office/drawing/2014/main" id="{980C9DF1-D005-41EC-B881-E2828AD2510D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98" name="直接连接符 97">
              <a:extLst>
                <a:ext uri="{FF2B5EF4-FFF2-40B4-BE49-F238E27FC236}">
                  <a16:creationId xmlns:a16="http://schemas.microsoft.com/office/drawing/2014/main" id="{0FF66DE3-B307-4E60-B9AC-0DB05A834125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接连接符 98">
              <a:extLst>
                <a:ext uri="{FF2B5EF4-FFF2-40B4-BE49-F238E27FC236}">
                  <a16:creationId xmlns:a16="http://schemas.microsoft.com/office/drawing/2014/main" id="{01A17F64-F5D9-4AF0-9D60-93B49419BA45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接连接符 99">
              <a:extLst>
                <a:ext uri="{FF2B5EF4-FFF2-40B4-BE49-F238E27FC236}">
                  <a16:creationId xmlns:a16="http://schemas.microsoft.com/office/drawing/2014/main" id="{2A467001-8AFB-4C6B-A88F-65C8F941E788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id="{2F4A4C5B-F4BD-4044-9F76-C25CF649E1C1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>
              <a:extLst>
                <a:ext uri="{FF2B5EF4-FFF2-40B4-BE49-F238E27FC236}">
                  <a16:creationId xmlns:a16="http://schemas.microsoft.com/office/drawing/2014/main" id="{998DE1A3-8631-4209-BD85-02882246B995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接连接符 102">
              <a:extLst>
                <a:ext uri="{FF2B5EF4-FFF2-40B4-BE49-F238E27FC236}">
                  <a16:creationId xmlns:a16="http://schemas.microsoft.com/office/drawing/2014/main" id="{8D3EB491-654E-48B9-B8C3-9B565A67AB0D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3B7F8EE3-9B8A-4B5A-83BD-72CF2F87A36F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id="{8A838BFE-75EF-40F5-B511-7CC38AA0D58E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直接连接符 105">
              <a:extLst>
                <a:ext uri="{FF2B5EF4-FFF2-40B4-BE49-F238E27FC236}">
                  <a16:creationId xmlns:a16="http://schemas.microsoft.com/office/drawing/2014/main" id="{30A8174A-98E0-4CE9-89E6-D0DCFBF2797A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3" name="日期占位符 3">
            <a:extLst>
              <a:ext uri="{FF2B5EF4-FFF2-40B4-BE49-F238E27FC236}">
                <a16:creationId xmlns:a16="http://schemas.microsoft.com/office/drawing/2014/main" id="{B42EE6BB-A1A1-4A9B-8904-9EB8770F77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34" name="页脚占位符 4">
            <a:extLst>
              <a:ext uri="{FF2B5EF4-FFF2-40B4-BE49-F238E27FC236}">
                <a16:creationId xmlns:a16="http://schemas.microsoft.com/office/drawing/2014/main" id="{D23D91AE-501F-40EC-B04A-266EFB4BA4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5" name="灯片编号占位符 5">
            <a:extLst>
              <a:ext uri="{FF2B5EF4-FFF2-40B4-BE49-F238E27FC236}">
                <a16:creationId xmlns:a16="http://schemas.microsoft.com/office/drawing/2014/main" id="{93ADE1F2-D374-4296-8BF3-5570263A92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7F8597A3-651D-40AA-B193-FD68F6D4BEEB}"/>
              </a:ext>
            </a:extLst>
          </p:cNvPr>
          <p:cNvSpPr/>
          <p:nvPr userDrawn="1"/>
        </p:nvSpPr>
        <p:spPr>
          <a:xfrm>
            <a:off x="5827058" y="370713"/>
            <a:ext cx="3297317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6355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1B00A962-5D42-428C-B60C-B1A8A991D546}"/>
              </a:ext>
            </a:extLst>
          </p:cNvPr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E63FBF4-4F07-4035-8688-BF84932FF6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638DC99-6E34-4F99-A0E9-FC84D6C7915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1800"/>
            </a:lvl1pPr>
            <a:lvl2pPr marL="257175" indent="0">
              <a:buNone/>
              <a:defRPr sz="1575"/>
            </a:lvl2pPr>
            <a:lvl3pPr marL="514350" indent="0">
              <a:buNone/>
              <a:defRPr sz="1350"/>
            </a:lvl3pPr>
            <a:lvl4pPr marL="771525" indent="0">
              <a:buNone/>
              <a:defRPr sz="1125"/>
            </a:lvl4pPr>
            <a:lvl5pPr marL="1028700" indent="0">
              <a:buNone/>
              <a:defRPr sz="1125"/>
            </a:lvl5pPr>
            <a:lvl6pPr marL="1285875" indent="0">
              <a:buNone/>
              <a:defRPr sz="1125"/>
            </a:lvl6pPr>
            <a:lvl7pPr marL="1543050" indent="0">
              <a:buNone/>
              <a:defRPr sz="1125"/>
            </a:lvl7pPr>
            <a:lvl8pPr marL="1800225" indent="0">
              <a:buNone/>
              <a:defRPr sz="1125"/>
            </a:lvl8pPr>
            <a:lvl9pPr marL="2057400" indent="0">
              <a:buNone/>
              <a:defRPr sz="1125"/>
            </a:lvl9pPr>
          </a:lstStyle>
          <a:p>
            <a:pPr lvl="0"/>
            <a:r>
              <a:rPr lang="zh-CN" altLang="en-US" noProof="0"/>
              <a:t>单击图标添加图片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86D91C6-9A22-415F-AC2B-AB2ED22757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>
            <a:extLst>
              <a:ext uri="{FF2B5EF4-FFF2-40B4-BE49-F238E27FC236}">
                <a16:creationId xmlns:a16="http://schemas.microsoft.com/office/drawing/2014/main" id="{28C5CE96-DAE1-4E49-B5E6-639162BEF9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7" name="页脚占位符 5">
            <a:extLst>
              <a:ext uri="{FF2B5EF4-FFF2-40B4-BE49-F238E27FC236}">
                <a16:creationId xmlns:a16="http://schemas.microsoft.com/office/drawing/2014/main" id="{D2DFF34F-F3F8-455A-8053-5F1081B314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>
            <a:extLst>
              <a:ext uri="{FF2B5EF4-FFF2-40B4-BE49-F238E27FC236}">
                <a16:creationId xmlns:a16="http://schemas.microsoft.com/office/drawing/2014/main" id="{135FFD72-EE65-4D35-856F-CD1C9B9FE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8031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797188-28E4-4D43-BAD5-2D130ABBF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4F745779-EF3C-4522-9AB2-0A4FA54109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8B07BFB-0F9D-419C-AADA-EC12549E69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4EE2B54-0629-438E-80CA-B6B3CE02F1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6548E80-5ECC-492D-AC0F-FDE620B3AB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6347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4AB089FC-D92A-4D48-8A91-4A915AF84297}"/>
              </a:ext>
            </a:extLst>
          </p:cNvPr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竖排标题 1">
            <a:extLst>
              <a:ext uri="{FF2B5EF4-FFF2-40B4-BE49-F238E27FC236}">
                <a16:creationId xmlns:a16="http://schemas.microsoft.com/office/drawing/2014/main" id="{4BD2B425-6AE8-42A8-885D-BF74977B516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FA2A1EF-81DC-4AFB-9E97-CD223EE493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id="{70F03D68-72CB-4B2F-8324-F399EFFE44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id="{43279431-E71F-49BA-8902-39753CA3F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id="{A9622E52-20A7-4E8D-93B4-3A1D9FCC69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3362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:a16="http://schemas.microsoft.com/office/drawing/2014/main" id="{8A120919-AFDF-4E31-94DF-EBF8AC087F4E}"/>
              </a:ext>
            </a:extLst>
          </p:cNvPr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41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:a16="http://schemas.microsoft.com/office/drawing/2014/main" id="{40A7AE38-DD83-452A-A8EC-A41CC1F22B9C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4" name="组合 63">
            <a:extLst>
              <a:ext uri="{FF2B5EF4-FFF2-40B4-BE49-F238E27FC236}">
                <a16:creationId xmlns:a16="http://schemas.microsoft.com/office/drawing/2014/main" id="{A761425D-3A1C-4F1E-839A-00F4CB4DCCA8}"/>
              </a:ext>
            </a:extLst>
          </p:cNvPr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65" name="组合 64">
              <a:extLst>
                <a:ext uri="{FF2B5EF4-FFF2-40B4-BE49-F238E27FC236}">
                  <a16:creationId xmlns:a16="http://schemas.microsoft.com/office/drawing/2014/main" id="{B0DAD94E-36C2-4FAB-B9C6-9A160A35D127}"/>
                </a:ext>
              </a:extLst>
            </p:cNvPr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67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9D3831A1-C339-4D78-AEE5-B29B0F0B6EE7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/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8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89582946-A528-4AB6-B43D-C0825B70CE6F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/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6" name="Picture 2" descr="https://gss3.bdstatic.com/-Po3dSag_xI4khGkpoWK1HF6hhy/baike/c0%3Dbaike80%2C5%2C5%2C80%2C26/sign=57d0ceb7aacc7cd9ee203c8b58684a5a/d50735fae6cd7b89652eefd9062442a7d9330e2e.jpg">
              <a:extLst>
                <a:ext uri="{FF2B5EF4-FFF2-40B4-BE49-F238E27FC236}">
                  <a16:creationId xmlns:a16="http://schemas.microsoft.com/office/drawing/2014/main" id="{80B52E8C-5E09-4E61-9208-E02B8B865E9A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9" name="图片 68">
            <a:extLst>
              <a:ext uri="{FF2B5EF4-FFF2-40B4-BE49-F238E27FC236}">
                <a16:creationId xmlns:a16="http://schemas.microsoft.com/office/drawing/2014/main" id="{39158802-4332-420D-ADB4-6181F2564209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id="{F47F1BE5-404A-449F-A290-5233BA4B3327}"/>
              </a:ext>
            </a:extLst>
          </p:cNvPr>
          <p:cNvSpPr/>
          <p:nvPr userDrawn="1"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470B6678-AC04-466D-84D3-E1DCC12681BB}"/>
              </a:ext>
            </a:extLst>
          </p:cNvPr>
          <p:cNvSpPr/>
          <p:nvPr userDrawn="1"/>
        </p:nvSpPr>
        <p:spPr>
          <a:xfrm>
            <a:off x="5791200" y="370713"/>
            <a:ext cx="3333176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7B19A617-3A82-4E29-81CA-F2DEABCB9D48}"/>
              </a:ext>
            </a:extLst>
          </p:cNvPr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日期占位符 3">
            <a:extLst>
              <a:ext uri="{FF2B5EF4-FFF2-40B4-BE49-F238E27FC236}">
                <a16:creationId xmlns:a16="http://schemas.microsoft.com/office/drawing/2014/main" id="{C1471330-D033-4668-8F40-EF5AB7F7D8B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46" name="页脚占位符 4">
            <a:extLst>
              <a:ext uri="{FF2B5EF4-FFF2-40B4-BE49-F238E27FC236}">
                <a16:creationId xmlns:a16="http://schemas.microsoft.com/office/drawing/2014/main" id="{9655B97A-E733-4254-8A18-EB5A54718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472102"/>
            <a:ext cx="3086100" cy="365125"/>
          </a:xfr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8" name="灯片编号占位符 5">
            <a:extLst>
              <a:ext uri="{FF2B5EF4-FFF2-40B4-BE49-F238E27FC236}">
                <a16:creationId xmlns:a16="http://schemas.microsoft.com/office/drawing/2014/main" id="{CD735600-83E7-4E39-BA30-AC53D55FBD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457950" y="6472102"/>
            <a:ext cx="2057400" cy="365125"/>
          </a:xfrm>
        </p:spPr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50" name="直接连接符 49">
            <a:extLst>
              <a:ext uri="{FF2B5EF4-FFF2-40B4-BE49-F238E27FC236}">
                <a16:creationId xmlns:a16="http://schemas.microsoft.com/office/drawing/2014/main" id="{1444727C-9FDA-4BA0-937F-F1D5F063825D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3028D131-CABF-42B2-BB88-8BFF7B20D6D8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3BF34D99-313E-49B5-95BC-B66F52FD6C7E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3" name="组合 23">
            <a:extLst>
              <a:ext uri="{FF2B5EF4-FFF2-40B4-BE49-F238E27FC236}">
                <a16:creationId xmlns:a16="http://schemas.microsoft.com/office/drawing/2014/main" id="{2EC41DAB-73B0-481D-83AF-5547D3ED3AC9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02C9C9F5-B803-4F54-BB6B-56B6F9D7D638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>
              <a:extLst>
                <a:ext uri="{FF2B5EF4-FFF2-40B4-BE49-F238E27FC236}">
                  <a16:creationId xmlns:a16="http://schemas.microsoft.com/office/drawing/2014/main" id="{96EB0F25-6133-4535-82CC-4FD8DAAF2DC8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F6E6B307-58A9-478F-8C31-1DDE6F6CDE8A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DEBFC1F2-A2A3-4E7B-B014-967150366007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4710EE5E-81AA-4CB6-82D4-932525BFBA37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213555BE-F67E-4BA4-93F7-6112375CE518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1F58FB08-232E-441B-BF1C-7ACF6815C79C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DE6D5C6A-8DF2-4ADD-8724-6F9DAAD35595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7456005E-1632-4D3D-A0FA-DE3988E74574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标题 1">
            <a:extLst>
              <a:ext uri="{FF2B5EF4-FFF2-40B4-BE49-F238E27FC236}">
                <a16:creationId xmlns:a16="http://schemas.microsoft.com/office/drawing/2014/main" id="{30E1115C-48D7-4061-95FA-32C2239890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5577" y="1122363"/>
            <a:ext cx="7632848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79533F2-2508-4DB5-8C27-F4CCD5D99E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09577" y="4064551"/>
            <a:ext cx="6858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51902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矩形 77">
            <a:extLst>
              <a:ext uri="{FF2B5EF4-FFF2-40B4-BE49-F238E27FC236}">
                <a16:creationId xmlns:a16="http://schemas.microsoft.com/office/drawing/2014/main" id="{E81B7E50-5CBE-4251-B36E-FB7D6070F3F4}"/>
              </a:ext>
            </a:extLst>
          </p:cNvPr>
          <p:cNvSpPr/>
          <p:nvPr userDrawn="1"/>
        </p:nvSpPr>
        <p:spPr>
          <a:xfrm>
            <a:off x="0" y="5914663"/>
            <a:ext cx="9144000" cy="94333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6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:a16="http://schemas.microsoft.com/office/drawing/2014/main" id="{FBE9595D-8FAD-44BE-803C-7298F806F82F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864" y="6269211"/>
            <a:ext cx="1733534" cy="288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组合 36">
            <a:extLst>
              <a:ext uri="{FF2B5EF4-FFF2-40B4-BE49-F238E27FC236}">
                <a16:creationId xmlns:a16="http://schemas.microsoft.com/office/drawing/2014/main" id="{846C16D5-938B-4F67-B8BD-A1BFB47B67BF}"/>
              </a:ext>
            </a:extLst>
          </p:cNvPr>
          <p:cNvGrpSpPr/>
          <p:nvPr userDrawn="1"/>
        </p:nvGrpSpPr>
        <p:grpSpPr>
          <a:xfrm>
            <a:off x="3356527" y="6130604"/>
            <a:ext cx="2430946" cy="503747"/>
            <a:chOff x="1226804" y="4831979"/>
            <a:chExt cx="2430946" cy="503747"/>
          </a:xfrm>
        </p:grpSpPr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E7E9F6CB-9DD0-4AAC-8841-E99D702C36A6}"/>
                </a:ext>
              </a:extLst>
            </p:cNvPr>
            <p:cNvGrpSpPr/>
            <p:nvPr userDrawn="1"/>
          </p:nvGrpSpPr>
          <p:grpSpPr>
            <a:xfrm>
              <a:off x="1657351" y="4831979"/>
              <a:ext cx="2000399" cy="463674"/>
              <a:chOff x="1657350" y="4195484"/>
              <a:chExt cx="4267201" cy="1044057"/>
            </a:xfrm>
          </p:grpSpPr>
          <p:pic>
            <p:nvPicPr>
              <p:cNvPr id="40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FD9AFA32-2F34-4503-B6FB-9C3CBFE3B8A7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6137" t="17430" r="9334" b="64902"/>
              <a:stretch/>
            </p:blipFill>
            <p:spPr bwMode="auto">
              <a:xfrm>
                <a:off x="1657350" y="4195484"/>
                <a:ext cx="4267201" cy="9323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9" name="Picture 4" descr="https://news.nwpu.edu.cn/_mediafile/view/2012/06/27/20080325165655185583.gif">
                <a:extLst>
                  <a:ext uri="{FF2B5EF4-FFF2-40B4-BE49-F238E27FC236}">
                    <a16:creationId xmlns:a16="http://schemas.microsoft.com/office/drawing/2014/main" id="{1E6CC3DE-D162-4CB4-8B80-70410EF57598}"/>
                  </a:ext>
                </a:extLst>
              </p:cNvPr>
              <p:cNvPicPr>
                <a:picLocks noChangeAspect="1" noChangeArrowheads="1"/>
              </p:cNvPicPr>
              <p:nvPr userDrawn="1"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830" t="74719" r="4622" b="18996"/>
              <a:stretch/>
            </p:blipFill>
            <p:spPr bwMode="auto">
              <a:xfrm>
                <a:off x="2001841" y="4962383"/>
                <a:ext cx="3692914" cy="27715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9" name="Picture 2" descr="https://gss3.bdstatic.com/-Po3dSag_xI4khGkpoWK1HF6hhy/baike/c0%3Dbaike80%2C5%2C5%2C80%2C26/sign=57d0ceb7aacc7cd9ee203c8b58684a5a/d50735fae6cd7b89652eefd9062442a7d9330e2e.jpg">
              <a:extLst>
                <a:ext uri="{FF2B5EF4-FFF2-40B4-BE49-F238E27FC236}">
                  <a16:creationId xmlns:a16="http://schemas.microsoft.com/office/drawing/2014/main" id="{98053B1C-CDFA-491B-8269-A61012D9798B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6804" y="4854676"/>
              <a:ext cx="484398" cy="4810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3" name="图片 52">
            <a:extLst>
              <a:ext uri="{FF2B5EF4-FFF2-40B4-BE49-F238E27FC236}">
                <a16:creationId xmlns:a16="http://schemas.microsoft.com/office/drawing/2014/main" id="{2E1565CC-D168-4701-BC5A-DA68DB3DD83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8379" y="5989846"/>
            <a:ext cx="2228965" cy="708024"/>
          </a:xfrm>
          <a:prstGeom prst="rect">
            <a:avLst/>
          </a:prstGeom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1B46D757-B53A-43D8-9C4E-6C2962A6590B}"/>
              </a:ext>
            </a:extLst>
          </p:cNvPr>
          <p:cNvSpPr/>
          <p:nvPr/>
        </p:nvSpPr>
        <p:spPr>
          <a:xfrm>
            <a:off x="1" y="-24036"/>
            <a:ext cx="9144000" cy="176688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E715CFBB-1F5A-439A-881C-B34A9D6677A3}"/>
              </a:ext>
            </a:extLst>
          </p:cNvPr>
          <p:cNvSpPr/>
          <p:nvPr/>
        </p:nvSpPr>
        <p:spPr>
          <a:xfrm>
            <a:off x="5711272" y="370713"/>
            <a:ext cx="3413103" cy="50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35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Multimedia Communication Lab.</a:t>
            </a:r>
            <a:endParaRPr lang="zh-CN" altLang="en-US" sz="135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30E1115C-48D7-4061-95FA-32C2239890D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9624" y="1268029"/>
            <a:ext cx="9144000" cy="2387600"/>
          </a:xfrm>
        </p:spPr>
        <p:txBody>
          <a:bodyPr anchor="b"/>
          <a:lstStyle>
            <a:lvl1pPr algn="ctr">
              <a:defRPr sz="3375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79533F2-2508-4DB5-8C27-F4CCD5D99E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0" y="4629306"/>
            <a:ext cx="9144000" cy="1655762"/>
          </a:xfr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3"/>
            </a:lvl3pPr>
            <a:lvl4pPr marL="771525" indent="0" algn="ctr">
              <a:buNone/>
              <a:defRPr sz="900"/>
            </a:lvl4pPr>
            <a:lvl5pPr marL="1028700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050" indent="0" algn="ctr">
              <a:buNone/>
              <a:defRPr sz="900"/>
            </a:lvl7pPr>
            <a:lvl8pPr marL="1800225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0BFFA221-A7CE-461B-BA0D-E13F592B7F82}"/>
              </a:ext>
            </a:extLst>
          </p:cNvPr>
          <p:cNvSpPr/>
          <p:nvPr userDrawn="1"/>
        </p:nvSpPr>
        <p:spPr>
          <a:xfrm>
            <a:off x="3760597" y="1137687"/>
            <a:ext cx="1755960" cy="1476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日期占位符 3">
            <a:extLst>
              <a:ext uri="{FF2B5EF4-FFF2-40B4-BE49-F238E27FC236}">
                <a16:creationId xmlns:a16="http://schemas.microsoft.com/office/drawing/2014/main" id="{EF956259-22CB-41B4-BD09-4DB27D0AD8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44" name="页脚占位符 4">
            <a:extLst>
              <a:ext uri="{FF2B5EF4-FFF2-40B4-BE49-F238E27FC236}">
                <a16:creationId xmlns:a16="http://schemas.microsoft.com/office/drawing/2014/main" id="{45F3508C-79DE-4F0C-8536-2D97A7E66E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45" name="灯片编号占位符 5">
            <a:extLst>
              <a:ext uri="{FF2B5EF4-FFF2-40B4-BE49-F238E27FC236}">
                <a16:creationId xmlns:a16="http://schemas.microsoft.com/office/drawing/2014/main" id="{3211109C-E9A4-453E-ACE4-C74DB16D74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854FC445-331D-42DF-AAA4-417374341C29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6CBF9310-2421-4E3A-A8B9-11AB6BF255C6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3651" y="6748711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119EB036-64C4-4C4F-BE88-C0C2CF38C848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660195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3">
            <a:extLst>
              <a:ext uri="{FF2B5EF4-FFF2-40B4-BE49-F238E27FC236}">
                <a16:creationId xmlns:a16="http://schemas.microsoft.com/office/drawing/2014/main" id="{17B789E5-3ABA-4C1F-B86F-44BC0B75A515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4260EFE0-C728-4BA7-AA43-7BD330E213E6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10F7EAAC-60CC-40D9-9F10-1EB4933794C5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517A1A4F-9ADC-4B7E-9851-ADE90BD87A49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id="{16412880-4272-480D-887B-20DACF7E3D2C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456D2889-41D5-4C32-837B-810DED5F93CC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E3FA4308-ABB3-48B7-A5E2-76B24F0860E1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直接连接符 29">
              <a:extLst>
                <a:ext uri="{FF2B5EF4-FFF2-40B4-BE49-F238E27FC236}">
                  <a16:creationId xmlns:a16="http://schemas.microsoft.com/office/drawing/2014/main" id="{CC739EB2-503F-4893-87D2-CC008D74E4BC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1A0578FE-A5BB-494E-ACC4-E0D2519F9D74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6FD7A4BC-A107-4ABD-A938-121455E343E9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01046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A4EED9-4F2D-4E84-A245-DB4ABB61A6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4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CF36E3A-A5B5-4B6D-8ED2-45BCAFBAE7F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400"/>
            </a:lvl3pPr>
            <a:lvl4pPr>
              <a:defRPr sz="1100"/>
            </a:lvl4pPr>
            <a:lvl5pPr>
              <a:defRPr sz="1100"/>
            </a:lvl5pPr>
          </a:lstStyle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D6FFC36-F0C5-4A36-94F7-C943ACFE43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B466CD9-793D-4A76-B6C8-66EB70E522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0279599-E918-4D62-872B-1F964C61C3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593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C3298D-FB62-430C-8860-055938276C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B574662-1EDC-437C-882D-D375EAD775B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53E1EECF-9D42-4A73-9B0E-98B20A4661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484785"/>
            <a:ext cx="3886200" cy="4692179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5B1181F1-FAA0-474B-B071-AA78D97818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AAD709C-A4E1-46C3-BA64-995591FD9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A37983D-EA87-46D5-8A35-8F736CE3D1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0369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73BD7E-9DEC-45BD-B0D9-38EF724BCD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82391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525A28B-52AD-4EAC-8092-7BFC106A27C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412776"/>
            <a:ext cx="3868340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86D88A5-61FE-43E9-B216-CB079A6A49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348882"/>
            <a:ext cx="3868340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F7E5DFA-2932-4C9A-90A3-4A82BA25EA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1" y="1412776"/>
            <a:ext cx="3887391" cy="823912"/>
          </a:xfrm>
        </p:spPr>
        <p:txBody>
          <a:bodyPr anchor="b"/>
          <a:lstStyle>
            <a:lvl1pPr marL="0" indent="0">
              <a:buNone/>
              <a:defRPr sz="1350" b="1"/>
            </a:lvl1pPr>
            <a:lvl2pPr marL="257175" indent="0">
              <a:buNone/>
              <a:defRPr sz="1125" b="1"/>
            </a:lvl2pPr>
            <a:lvl3pPr marL="514350" indent="0">
              <a:buNone/>
              <a:defRPr sz="1013" b="1"/>
            </a:lvl3pPr>
            <a:lvl4pPr marL="771525" indent="0">
              <a:buNone/>
              <a:defRPr sz="900" b="1"/>
            </a:lvl4pPr>
            <a:lvl5pPr marL="1028700" indent="0">
              <a:buNone/>
              <a:defRPr sz="900" b="1"/>
            </a:lvl5pPr>
            <a:lvl6pPr marL="1285875" indent="0">
              <a:buNone/>
              <a:defRPr sz="900" b="1"/>
            </a:lvl6pPr>
            <a:lvl7pPr marL="1543050" indent="0">
              <a:buNone/>
              <a:defRPr sz="900" b="1"/>
            </a:lvl7pPr>
            <a:lvl8pPr marL="1800225" indent="0">
              <a:buNone/>
              <a:defRPr sz="900" b="1"/>
            </a:lvl8pPr>
            <a:lvl9pPr marL="2057400" indent="0">
              <a:buNone/>
              <a:defRPr sz="9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2728E1AF-7EE3-4903-AF3E-8C9D8452939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1" y="2348882"/>
            <a:ext cx="3887391" cy="3840783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DA36027-AFB7-4574-83E2-A938132542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3D85F47-9841-4CF6-A573-6E66BF6E63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638A8B0E-059B-46F8-8198-257C1BB0C2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2827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D6BCBA9-F25A-4C8E-B7E3-342FF07AE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8EFEBE62-D208-4751-AF77-EAEA9964A0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8974B759-F30E-404C-86F6-9ACE9E5938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60220DAD-148A-49C2-8B95-ADDDAFF84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3369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8482F69-E87D-411C-A754-4531401FB2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D65D22C1-3F8D-44FE-BA1A-573EAFA935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DDF342F-D9CC-4CEE-8F69-E3B25B81FA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29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DAB2C05D-C605-4FBA-8F06-AA30BEF39099}"/>
              </a:ext>
            </a:extLst>
          </p:cNvPr>
          <p:cNvSpPr/>
          <p:nvPr/>
        </p:nvSpPr>
        <p:spPr>
          <a:xfrm>
            <a:off x="0" y="0"/>
            <a:ext cx="9144000" cy="157003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en-US" sz="1350"/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2C83AFE3-7DCE-408F-99B3-63AD024673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18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80236837-BD90-4CC4-9212-2753F397C4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1800"/>
            </a:lvl1pPr>
            <a:lvl2pPr>
              <a:defRPr sz="1575"/>
            </a:lvl2pPr>
            <a:lvl3pPr>
              <a:defRPr sz="1350"/>
            </a:lvl3pPr>
            <a:lvl4pPr>
              <a:defRPr sz="1125"/>
            </a:lvl4pPr>
            <a:lvl5pPr>
              <a:defRPr sz="1125"/>
            </a:lvl5pPr>
            <a:lvl6pPr>
              <a:defRPr sz="1125"/>
            </a:lvl6pPr>
            <a:lvl7pPr>
              <a:defRPr sz="1125"/>
            </a:lvl7pPr>
            <a:lvl8pPr>
              <a:defRPr sz="1125"/>
            </a:lvl8pPr>
            <a:lvl9pPr>
              <a:defRPr sz="1125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zh-CN" altLang="en-US" dirty="0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86C8F41F-96AA-4E43-A170-959604938B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900"/>
            </a:lvl1pPr>
            <a:lvl2pPr marL="257175" indent="0">
              <a:buNone/>
              <a:defRPr sz="788"/>
            </a:lvl2pPr>
            <a:lvl3pPr marL="514350" indent="0">
              <a:buNone/>
              <a:defRPr sz="675"/>
            </a:lvl3pPr>
            <a:lvl4pPr marL="771525" indent="0">
              <a:buNone/>
              <a:defRPr sz="563"/>
            </a:lvl4pPr>
            <a:lvl5pPr marL="1028700" indent="0">
              <a:buNone/>
              <a:defRPr sz="563"/>
            </a:lvl5pPr>
            <a:lvl6pPr marL="1285875" indent="0">
              <a:buNone/>
              <a:defRPr sz="563"/>
            </a:lvl6pPr>
            <a:lvl7pPr marL="1543050" indent="0">
              <a:buNone/>
              <a:defRPr sz="563"/>
            </a:lvl7pPr>
            <a:lvl8pPr marL="1800225" indent="0">
              <a:buNone/>
              <a:defRPr sz="563"/>
            </a:lvl8pPr>
            <a:lvl9pPr marL="2057400" indent="0">
              <a:buNone/>
              <a:defRPr sz="563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日期占位符 4">
            <a:extLst>
              <a:ext uri="{FF2B5EF4-FFF2-40B4-BE49-F238E27FC236}">
                <a16:creationId xmlns:a16="http://schemas.microsoft.com/office/drawing/2014/main" id="{8D7C2A45-F0A7-4EDF-ADD3-0FE36DC03D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7" name="页脚占位符 5">
            <a:extLst>
              <a:ext uri="{FF2B5EF4-FFF2-40B4-BE49-F238E27FC236}">
                <a16:creationId xmlns:a16="http://schemas.microsoft.com/office/drawing/2014/main" id="{0C0F4245-7225-4541-8462-68F3C9E74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灯片编号占位符 6">
            <a:extLst>
              <a:ext uri="{FF2B5EF4-FFF2-40B4-BE49-F238E27FC236}">
                <a16:creationId xmlns:a16="http://schemas.microsoft.com/office/drawing/2014/main" id="{4E6872CE-4B5B-42A1-A00A-28844333D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9541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4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标题占位符 1">
            <a:extLst>
              <a:ext uri="{FF2B5EF4-FFF2-40B4-BE49-F238E27FC236}">
                <a16:creationId xmlns:a16="http://schemas.microsoft.com/office/drawing/2014/main" id="{8A26AFF8-0C4E-4F35-8475-E7B30763BC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208349" y="128847"/>
            <a:ext cx="8307001" cy="4267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8197" name="文本占位符 2">
            <a:extLst>
              <a:ext uri="{FF2B5EF4-FFF2-40B4-BE49-F238E27FC236}">
                <a16:creationId xmlns:a16="http://schemas.microsoft.com/office/drawing/2014/main" id="{5CDE5439-D8CB-4AE8-91D0-D0AB4F70456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28649" y="763928"/>
            <a:ext cx="8291809" cy="563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/>
              <a:t>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16A74DE-6696-4E10-B672-44B9F553A03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675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21ED44-3DA1-47CE-BA70-E3B3253DFDBB}" type="datetimeFigureOut">
              <a:rPr lang="zh-CN" altLang="en-US" smtClean="0"/>
              <a:pPr/>
              <a:t>2020/1/8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E7B67C2-1054-4BB9-932B-1B60F430CD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952750" y="6472102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6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EA91D8A1-2344-4084-B4F0-E947D535E6FC}"/>
              </a:ext>
            </a:extLst>
          </p:cNvPr>
          <p:cNvCxnSpPr>
            <a:cxnSpLocks/>
          </p:cNvCxnSpPr>
          <p:nvPr userDrawn="1"/>
        </p:nvCxnSpPr>
        <p:spPr>
          <a:xfrm>
            <a:off x="0" y="636609"/>
            <a:ext cx="6690167" cy="0"/>
          </a:xfrm>
          <a:prstGeom prst="line">
            <a:avLst/>
          </a:prstGeom>
          <a:ln w="381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17CB6462-31F0-4297-8673-C66FC4E0D74F}"/>
              </a:ext>
            </a:extLst>
          </p:cNvPr>
          <p:cNvCxnSpPr>
            <a:cxnSpLocks/>
          </p:cNvCxnSpPr>
          <p:nvPr userDrawn="1"/>
        </p:nvCxnSpPr>
        <p:spPr bwMode="auto">
          <a:xfrm>
            <a:off x="0" y="6837227"/>
            <a:ext cx="9138444" cy="0"/>
          </a:xfrm>
          <a:prstGeom prst="line">
            <a:avLst/>
          </a:prstGeom>
          <a:ln w="76200">
            <a:solidFill>
              <a:srgbClr val="00418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23">
            <a:extLst>
              <a:ext uri="{FF2B5EF4-FFF2-40B4-BE49-F238E27FC236}">
                <a16:creationId xmlns:a16="http://schemas.microsoft.com/office/drawing/2014/main" id="{C984CC97-D4CE-4BC8-A20E-69F6CCE6EB5D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8506125" y="6329027"/>
            <a:ext cx="509588" cy="639763"/>
            <a:chOff x="871911" y="5177756"/>
            <a:chExt cx="8272089" cy="640348"/>
          </a:xfrm>
        </p:grpSpPr>
        <p:cxnSp>
          <p:nvCxnSpPr>
            <p:cNvPr id="42" name="直接连接符 41">
              <a:extLst>
                <a:ext uri="{FF2B5EF4-FFF2-40B4-BE49-F238E27FC236}">
                  <a16:creationId xmlns:a16="http://schemas.microsoft.com/office/drawing/2014/main" id="{C1601C3E-6917-4CC3-8D34-579FECA3DD07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直接连接符 42">
              <a:extLst>
                <a:ext uri="{FF2B5EF4-FFF2-40B4-BE49-F238E27FC236}">
                  <a16:creationId xmlns:a16="http://schemas.microsoft.com/office/drawing/2014/main" id="{1A6BCE83-E3F2-40D8-A753-B59DEF4C9523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12D89C9B-664C-4D3D-B990-E3F5CFC97CE7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EAF23B45-5689-409D-8247-804E37AD0807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>
              <a:extLst>
                <a:ext uri="{FF2B5EF4-FFF2-40B4-BE49-F238E27FC236}">
                  <a16:creationId xmlns:a16="http://schemas.microsoft.com/office/drawing/2014/main" id="{C155C341-2351-430A-AFF9-0059E6871D8B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FB42A224-7CBB-4FED-AF75-8FB3B8A4C0DB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>
              <a:extLst>
                <a:ext uri="{FF2B5EF4-FFF2-40B4-BE49-F238E27FC236}">
                  <a16:creationId xmlns:a16="http://schemas.microsoft.com/office/drawing/2014/main" id="{CF16CC9C-A414-4974-84BF-67AF93235665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直接连接符 48">
              <a:extLst>
                <a:ext uri="{FF2B5EF4-FFF2-40B4-BE49-F238E27FC236}">
                  <a16:creationId xmlns:a16="http://schemas.microsoft.com/office/drawing/2014/main" id="{A4E5311E-80A4-45B8-83B5-1E18CFFBCDB1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B1C51C8B-02C9-4A0A-A996-516E54052983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5" name="组合 23">
            <a:extLst>
              <a:ext uri="{FF2B5EF4-FFF2-40B4-BE49-F238E27FC236}">
                <a16:creationId xmlns:a16="http://schemas.microsoft.com/office/drawing/2014/main" id="{A69381B7-A46C-4A0D-BA3B-D845FE023F82}"/>
              </a:ext>
            </a:extLst>
          </p:cNvPr>
          <p:cNvGrpSpPr>
            <a:grpSpLocks/>
          </p:cNvGrpSpPr>
          <p:nvPr userDrawn="1"/>
        </p:nvGrpSpPr>
        <p:grpSpPr bwMode="auto">
          <a:xfrm rot="5400000">
            <a:off x="6251446" y="316704"/>
            <a:ext cx="88906" cy="639763"/>
            <a:chOff x="871911" y="5177756"/>
            <a:chExt cx="8272089" cy="640348"/>
          </a:xfrm>
        </p:grpSpPr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B5C25B9A-4EFC-4FB6-8693-610A06797D56}"/>
                </a:ext>
              </a:extLst>
            </p:cNvPr>
            <p:cNvCxnSpPr/>
            <p:nvPr userDrawn="1"/>
          </p:nvCxnSpPr>
          <p:spPr>
            <a:xfrm>
              <a:off x="871911" y="51777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>
              <a:extLst>
                <a:ext uri="{FF2B5EF4-FFF2-40B4-BE49-F238E27FC236}">
                  <a16:creationId xmlns:a16="http://schemas.microsoft.com/office/drawing/2014/main" id="{EA587DBB-6CD4-4095-B75E-0610F4772A67}"/>
                </a:ext>
              </a:extLst>
            </p:cNvPr>
            <p:cNvCxnSpPr/>
            <p:nvPr userDrawn="1"/>
          </p:nvCxnSpPr>
          <p:spPr>
            <a:xfrm>
              <a:off x="871911" y="52572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>
              <a:extLst>
                <a:ext uri="{FF2B5EF4-FFF2-40B4-BE49-F238E27FC236}">
                  <a16:creationId xmlns:a16="http://schemas.microsoft.com/office/drawing/2014/main" id="{A9C72C97-41B4-45FA-A822-42BFCB5E7EFF}"/>
                </a:ext>
              </a:extLst>
            </p:cNvPr>
            <p:cNvCxnSpPr/>
            <p:nvPr userDrawn="1"/>
          </p:nvCxnSpPr>
          <p:spPr>
            <a:xfrm>
              <a:off x="871911" y="5338241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:a16="http://schemas.microsoft.com/office/drawing/2014/main" id="{A8B54F12-084A-420F-86F9-FE2FF8CA8A76}"/>
                </a:ext>
              </a:extLst>
            </p:cNvPr>
            <p:cNvCxnSpPr/>
            <p:nvPr userDrawn="1"/>
          </p:nvCxnSpPr>
          <p:spPr>
            <a:xfrm>
              <a:off x="871911" y="5417688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>
              <a:extLst>
                <a:ext uri="{FF2B5EF4-FFF2-40B4-BE49-F238E27FC236}">
                  <a16:creationId xmlns:a16="http://schemas.microsoft.com/office/drawing/2014/main" id="{AB302D47-3316-440F-891A-46E4E871797C}"/>
                </a:ext>
              </a:extLst>
            </p:cNvPr>
            <p:cNvCxnSpPr/>
            <p:nvPr userDrawn="1"/>
          </p:nvCxnSpPr>
          <p:spPr>
            <a:xfrm>
              <a:off x="871911" y="549872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接连接符 60">
              <a:extLst>
                <a:ext uri="{FF2B5EF4-FFF2-40B4-BE49-F238E27FC236}">
                  <a16:creationId xmlns:a16="http://schemas.microsoft.com/office/drawing/2014/main" id="{09B70F8A-2AB4-4315-B67C-761B87729370}"/>
                </a:ext>
              </a:extLst>
            </p:cNvPr>
            <p:cNvCxnSpPr/>
            <p:nvPr userDrawn="1"/>
          </p:nvCxnSpPr>
          <p:spPr>
            <a:xfrm>
              <a:off x="871911" y="5578172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>
              <a:extLst>
                <a:ext uri="{FF2B5EF4-FFF2-40B4-BE49-F238E27FC236}">
                  <a16:creationId xmlns:a16="http://schemas.microsoft.com/office/drawing/2014/main" id="{7942356D-4294-4D1B-9318-3289D175ECB0}"/>
                </a:ext>
              </a:extLst>
            </p:cNvPr>
            <p:cNvCxnSpPr/>
            <p:nvPr userDrawn="1"/>
          </p:nvCxnSpPr>
          <p:spPr>
            <a:xfrm>
              <a:off x="871911" y="5657619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直接连接符 62">
              <a:extLst>
                <a:ext uri="{FF2B5EF4-FFF2-40B4-BE49-F238E27FC236}">
                  <a16:creationId xmlns:a16="http://schemas.microsoft.com/office/drawing/2014/main" id="{8FB3FA41-6F29-4BB7-96E4-287387941B8C}"/>
                </a:ext>
              </a:extLst>
            </p:cNvPr>
            <p:cNvCxnSpPr/>
            <p:nvPr userDrawn="1"/>
          </p:nvCxnSpPr>
          <p:spPr>
            <a:xfrm>
              <a:off x="871911" y="5738656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>
              <a:extLst>
                <a:ext uri="{FF2B5EF4-FFF2-40B4-BE49-F238E27FC236}">
                  <a16:creationId xmlns:a16="http://schemas.microsoft.com/office/drawing/2014/main" id="{3816A4EA-11F9-4AC0-9245-4481416913C0}"/>
                </a:ext>
              </a:extLst>
            </p:cNvPr>
            <p:cNvCxnSpPr/>
            <p:nvPr userDrawn="1"/>
          </p:nvCxnSpPr>
          <p:spPr>
            <a:xfrm>
              <a:off x="871911" y="5818104"/>
              <a:ext cx="8272089" cy="0"/>
            </a:xfrm>
            <a:prstGeom prst="line">
              <a:avLst/>
            </a:prstGeom>
            <a:ln w="19050">
              <a:solidFill>
                <a:srgbClr val="FFFFFF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>
            <a:extLst>
              <a:ext uri="{FF2B5EF4-FFF2-40B4-BE49-F238E27FC236}">
                <a16:creationId xmlns:a16="http://schemas.microsoft.com/office/drawing/2014/main" id="{69576528-A89B-44CE-815C-1E2EB99CA25F}"/>
              </a:ext>
            </a:extLst>
          </p:cNvPr>
          <p:cNvSpPr/>
          <p:nvPr userDrawn="1"/>
        </p:nvSpPr>
        <p:spPr>
          <a:xfrm>
            <a:off x="7443134" y="6364716"/>
            <a:ext cx="1517012" cy="50958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1E4BA7"/>
                </a:solidFill>
                <a:latin typeface="Eras Demi ITC" panose="020B0805030504020804" pitchFamily="34" charset="0"/>
                <a:cs typeface="Aparajita" panose="020B0604020202020204" pitchFamily="34" charset="0"/>
              </a:rPr>
              <a:t>MMC Lab.</a:t>
            </a:r>
            <a:endParaRPr lang="zh-CN" altLang="en-US" sz="1600" dirty="0">
              <a:solidFill>
                <a:srgbClr val="1E4BA7"/>
              </a:solidFill>
              <a:latin typeface="Eras Demi ITC" panose="020B0805030504020804" pitchFamily="34" charset="0"/>
              <a:cs typeface="Aparajita" panose="020B0604020202020204" pitchFamily="34" charset="0"/>
            </a:endParaRPr>
          </a:p>
        </p:txBody>
      </p:sp>
      <p:pic>
        <p:nvPicPr>
          <p:cNvPr id="31" name="Picture 2" descr="https://gss3.bdstatic.com/-Po3dSag_xI4khGkpoWK1HF6hhy/baike/c0%3Dbaike80%2C5%2C5%2C80%2C26/sign=57d0ceb7aacc7cd9ee203c8b58684a5a/d50735fae6cd7b89652eefd9062442a7d9330e2e.jpg">
            <a:extLst>
              <a:ext uri="{FF2B5EF4-FFF2-40B4-BE49-F238E27FC236}">
                <a16:creationId xmlns:a16="http://schemas.microsoft.com/office/drawing/2014/main" id="{2A3F29A8-3208-483D-8FB9-D8CE60DF228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3834" y="6487211"/>
            <a:ext cx="278645" cy="2767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24F8ABF1-8FFA-4376-8AC5-89E077DCAA94}"/>
              </a:ext>
            </a:extLst>
          </p:cNvPr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140" y="6572090"/>
            <a:ext cx="832609" cy="13254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1A6E0201-D1C9-439D-931D-A9D4E94A0F90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7381549" y="6479308"/>
            <a:ext cx="314009" cy="299056"/>
          </a:xfrm>
          <a:prstGeom prst="rect">
            <a:avLst/>
          </a:prstGeom>
        </p:spPr>
      </p:pic>
      <p:pic>
        <p:nvPicPr>
          <p:cNvPr id="37" name="Picture 2" descr="https://timgsa.baidu.com/timg?image&amp;quality=80&amp;size=b9999_10000&amp;sec=1546604134593&amp;di=caa50c9672651fdf40de65a2b6ff09f0&amp;imgtype=0&amp;src=http%3A%2F%2Fshumaduo.com%2Fimages%2Fdoc%2F20170119%2F00066178.jpg">
            <a:extLst>
              <a:ext uri="{FF2B5EF4-FFF2-40B4-BE49-F238E27FC236}">
                <a16:creationId xmlns:a16="http://schemas.microsoft.com/office/drawing/2014/main" id="{F4187B83-DBC5-4E7F-B789-9675F42E794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6668" y="6562471"/>
            <a:ext cx="910657" cy="151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AB39099-38B8-4EA2-BAA2-8D4C865182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472102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hangingPunct="1">
              <a:defRPr sz="675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493029-F1BC-4F70-959F-7E8E6212C6F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3755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61" r:id="rId2"/>
    <p:sldLayoutId id="2147483672" r:id="rId3"/>
    <p:sldLayoutId id="2147483662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2pPr>
      <a:lvl3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3pPr>
      <a:lvl4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4pPr>
      <a:lvl5pPr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5pPr>
      <a:lvl6pPr marL="3429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6pPr>
      <a:lvl7pPr marL="6858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7pPr>
      <a:lvl8pPr marL="10287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8pPr>
      <a:lvl9pPr marL="1371600" algn="l" defTabSz="514350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400">
          <a:solidFill>
            <a:schemeClr val="tx1"/>
          </a:solidFill>
          <a:latin typeface="Arial Black" panose="020B0A04020102020204" pitchFamily="34" charset="0"/>
          <a:ea typeface="黑体" panose="02010609060101010101" pitchFamily="49" charset="-122"/>
        </a:defRPr>
      </a:lvl9pPr>
    </p:titleStyle>
    <p:bodyStyle>
      <a:lvl1pPr marL="128588" indent="-128588" algn="l" defTabSz="514350" rtl="0" eaLnBrk="1" fontAlgn="base" hangingPunct="1">
        <a:lnSpc>
          <a:spcPct val="90000"/>
        </a:lnSpc>
        <a:spcBef>
          <a:spcPts val="563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1pPr>
      <a:lvl2pPr marL="385763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2pPr>
      <a:lvl3pPr marL="642938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3pPr>
      <a:lvl4pPr marL="900113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4pPr>
      <a:lvl5pPr marL="1157288" indent="-128588" algn="l" defTabSz="514350" rtl="0" eaLnBrk="1" fontAlgn="base" hangingPunct="1">
        <a:lnSpc>
          <a:spcPct val="90000"/>
        </a:lnSpc>
        <a:spcBef>
          <a:spcPts val="281"/>
        </a:spcBef>
        <a:spcAft>
          <a:spcPct val="0"/>
        </a:spcAft>
        <a:buFont typeface="Arial" panose="020B0604020202020204" pitchFamily="34" charset="0"/>
        <a:buChar char="•"/>
        <a:defRPr sz="1050" kern="1200">
          <a:solidFill>
            <a:schemeClr val="tx1"/>
          </a:solidFill>
          <a:latin typeface="Arial" panose="020B0604020202020204" pitchFamily="34" charset="0"/>
          <a:ea typeface="黑体" panose="02010609060101010101" pitchFamily="49" charset="-122"/>
          <a:cs typeface="Arial" panose="020B0604020202020204" pitchFamily="34" charset="0"/>
        </a:defRPr>
      </a:lvl5pPr>
      <a:lvl6pPr marL="141446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67163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928813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185988" indent="-128588" algn="l" defTabSz="514350" rtl="0" eaLnBrk="1" latinLnBrk="0" hangingPunct="1">
        <a:lnSpc>
          <a:spcPct val="90000"/>
        </a:lnSpc>
        <a:spcBef>
          <a:spcPts val="281"/>
        </a:spcBef>
        <a:buFont typeface="Arial" panose="020B0604020202020204" pitchFamily="34" charset="0"/>
        <a:buChar char="•"/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1pPr>
      <a:lvl2pPr marL="2571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2pPr>
      <a:lvl3pPr marL="5143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3pPr>
      <a:lvl4pPr marL="7715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4pPr>
      <a:lvl5pPr marL="10287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5pPr>
      <a:lvl6pPr marL="128587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6pPr>
      <a:lvl7pPr marL="154305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7pPr>
      <a:lvl8pPr marL="1800225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algn="l" defTabSz="514350" rtl="0" eaLnBrk="1" latinLnBrk="0" hangingPunct="1">
        <a:defRPr sz="101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718631" y="1362509"/>
            <a:ext cx="7632848" cy="1637462"/>
          </a:xfrm>
        </p:spPr>
        <p:txBody>
          <a:bodyPr/>
          <a:lstStyle/>
          <a:p>
            <a:r>
              <a:rPr lang="en-US" altLang="zh-CN" dirty="0"/>
              <a:t>JVET-Q0456: Non-CE4: </a:t>
            </a:r>
            <a:r>
              <a:rPr lang="en-CA" altLang="zh-CN" dirty="0"/>
              <a:t>simplified LUT</a:t>
            </a:r>
            <a:r>
              <a:rPr lang="en-US" altLang="zh-CN" dirty="0"/>
              <a:t> for GEO </a:t>
            </a:r>
            <a:r>
              <a:rPr lang="en-CA" altLang="zh-CN" dirty="0"/>
              <a:t>blending weights generation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01004" y="4079875"/>
            <a:ext cx="6928512" cy="1655762"/>
          </a:xfrm>
        </p:spPr>
        <p:txBody>
          <a:bodyPr/>
          <a:lstStyle/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Yanzhuo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Ma,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Qihong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Ran,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Ruipeng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Qiu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Menglin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Zhang,</a:t>
            </a:r>
          </a:p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Junyan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Huo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, Shuai Wan, </a:t>
            </a:r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Fuzheng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Yang,</a:t>
            </a:r>
          </a:p>
          <a:p>
            <a:r>
              <a:rPr lang="en-US" altLang="zh-CN" dirty="0" err="1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Yuanfang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Yu, Yang Liu, </a:t>
            </a:r>
          </a:p>
          <a:p>
            <a:endParaRPr lang="en-US" altLang="zh-CN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January. 2020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96050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1800" b="1" kern="0" dirty="0">
                <a:ea typeface="等线" panose="02010600030101010101" pitchFamily="2" charset="-122"/>
              </a:rPr>
              <a:t> </a:t>
            </a:r>
            <a:r>
              <a:rPr lang="en-US" altLang="zh-CN" sz="1800" b="1" dirty="0"/>
              <a:t>Derivation of GEO </a:t>
            </a:r>
            <a:r>
              <a:rPr lang="en-US" altLang="zh-CN" sz="1800" b="1" kern="0" dirty="0">
                <a:ea typeface="等线" panose="02010600030101010101" pitchFamily="2" charset="-122"/>
              </a:rPr>
              <a:t>pre-defined masks </a:t>
            </a:r>
            <a:r>
              <a:rPr lang="en-US" altLang="zh-CN" sz="1800" b="1" dirty="0"/>
              <a:t>in VVC7.0_common base</a:t>
            </a:r>
            <a:endParaRPr lang="zh-CN" altLang="en-US" sz="1800" b="1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8A1D630-98D8-40AE-AC1A-5B6FA042AC3B}"/>
              </a:ext>
            </a:extLst>
          </p:cNvPr>
          <p:cNvSpPr/>
          <p:nvPr/>
        </p:nvSpPr>
        <p:spPr>
          <a:xfrm>
            <a:off x="281708" y="865076"/>
            <a:ext cx="847436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altLang="zh-CN" kern="0" dirty="0">
                <a:ea typeface="等线" panose="02010600030101010101" pitchFamily="2" charset="-122"/>
                <a:cs typeface="Arial" panose="020B0604020202020204" pitchFamily="34" charset="0"/>
              </a:rPr>
              <a:t>the information </a:t>
            </a:r>
            <a:r>
              <a:rPr lang="en-US" altLang="zh-CN" kern="0" dirty="0">
                <a:ea typeface="等线" panose="02010600030101010101" pitchFamily="2" charset="-122"/>
                <a:cs typeface="Arial" panose="020B0604020202020204" pitchFamily="34" charset="0"/>
              </a:rPr>
              <a:t>of </a:t>
            </a:r>
            <a:r>
              <a:rPr lang="en-CA" altLang="zh-CN" kern="0" dirty="0">
                <a:ea typeface="等线" panose="02010600030101010101" pitchFamily="2" charset="-122"/>
                <a:cs typeface="Arial" panose="020B0604020202020204" pitchFamily="34" charset="0"/>
              </a:rPr>
              <a:t>current block is derived </a:t>
            </a:r>
            <a:r>
              <a:rPr lang="en-US" altLang="zh-CN" kern="0" dirty="0">
                <a:ea typeface="等线" panose="02010600030101010101" pitchFamily="2" charset="-122"/>
                <a:cs typeface="Arial" panose="020B0604020202020204" pitchFamily="34" charset="0"/>
              </a:rPr>
              <a:t>from two sets of pre-defined masks, </a:t>
            </a:r>
            <a:r>
              <a:rPr lang="en-CA" altLang="zh-CN" dirty="0">
                <a:cs typeface="Arial" panose="020B0604020202020204" pitchFamily="34" charset="0"/>
              </a:rPr>
              <a:t>the calculation of two masks need to looking-up the weight LUT and the angle LUT as follows.</a:t>
            </a:r>
            <a:endParaRPr lang="zh-CN" altLang="en-US" dirty="0">
              <a:cs typeface="Arial" panose="020B0604020202020204" pitchFamily="34" charset="0"/>
            </a:endParaRPr>
          </a:p>
        </p:txBody>
      </p:sp>
      <p:graphicFrame>
        <p:nvGraphicFramePr>
          <p:cNvPr id="16" name="表格 15">
            <a:extLst>
              <a:ext uri="{FF2B5EF4-FFF2-40B4-BE49-F238E27FC236}">
                <a16:creationId xmlns:a16="http://schemas.microsoft.com/office/drawing/2014/main" id="{33178A76-912F-46FD-93FA-878A2678C1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8113078"/>
              </p:ext>
            </p:extLst>
          </p:nvPr>
        </p:nvGraphicFramePr>
        <p:xfrm>
          <a:off x="686673" y="2097895"/>
          <a:ext cx="7770653" cy="10487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27433">
                  <a:extLst>
                    <a:ext uri="{9D8B030D-6E8A-4147-A177-3AD203B41FA5}">
                      <a16:colId xmlns:a16="http://schemas.microsoft.com/office/drawing/2014/main" val="21233545"/>
                    </a:ext>
                  </a:extLst>
                </a:gridCol>
                <a:gridCol w="423870">
                  <a:extLst>
                    <a:ext uri="{9D8B030D-6E8A-4147-A177-3AD203B41FA5}">
                      <a16:colId xmlns:a16="http://schemas.microsoft.com/office/drawing/2014/main" val="551953591"/>
                    </a:ext>
                  </a:extLst>
                </a:gridCol>
                <a:gridCol w="424774">
                  <a:extLst>
                    <a:ext uri="{9D8B030D-6E8A-4147-A177-3AD203B41FA5}">
                      <a16:colId xmlns:a16="http://schemas.microsoft.com/office/drawing/2014/main" val="866041209"/>
                    </a:ext>
                  </a:extLst>
                </a:gridCol>
                <a:gridCol w="424774">
                  <a:extLst>
                    <a:ext uri="{9D8B030D-6E8A-4147-A177-3AD203B41FA5}">
                      <a16:colId xmlns:a16="http://schemas.microsoft.com/office/drawing/2014/main" val="466465529"/>
                    </a:ext>
                  </a:extLst>
                </a:gridCol>
                <a:gridCol w="423870">
                  <a:extLst>
                    <a:ext uri="{9D8B030D-6E8A-4147-A177-3AD203B41FA5}">
                      <a16:colId xmlns:a16="http://schemas.microsoft.com/office/drawing/2014/main" val="842608750"/>
                    </a:ext>
                  </a:extLst>
                </a:gridCol>
                <a:gridCol w="424774">
                  <a:extLst>
                    <a:ext uri="{9D8B030D-6E8A-4147-A177-3AD203B41FA5}">
                      <a16:colId xmlns:a16="http://schemas.microsoft.com/office/drawing/2014/main" val="1342930409"/>
                    </a:ext>
                  </a:extLst>
                </a:gridCol>
                <a:gridCol w="424774">
                  <a:extLst>
                    <a:ext uri="{9D8B030D-6E8A-4147-A177-3AD203B41FA5}">
                      <a16:colId xmlns:a16="http://schemas.microsoft.com/office/drawing/2014/main" val="1031637418"/>
                    </a:ext>
                  </a:extLst>
                </a:gridCol>
                <a:gridCol w="424774">
                  <a:extLst>
                    <a:ext uri="{9D8B030D-6E8A-4147-A177-3AD203B41FA5}">
                      <a16:colId xmlns:a16="http://schemas.microsoft.com/office/drawing/2014/main" val="4288075967"/>
                    </a:ext>
                  </a:extLst>
                </a:gridCol>
                <a:gridCol w="423870">
                  <a:extLst>
                    <a:ext uri="{9D8B030D-6E8A-4147-A177-3AD203B41FA5}">
                      <a16:colId xmlns:a16="http://schemas.microsoft.com/office/drawing/2014/main" val="665097895"/>
                    </a:ext>
                  </a:extLst>
                </a:gridCol>
                <a:gridCol w="424774">
                  <a:extLst>
                    <a:ext uri="{9D8B030D-6E8A-4147-A177-3AD203B41FA5}">
                      <a16:colId xmlns:a16="http://schemas.microsoft.com/office/drawing/2014/main" val="1932834518"/>
                    </a:ext>
                  </a:extLst>
                </a:gridCol>
                <a:gridCol w="424774">
                  <a:extLst>
                    <a:ext uri="{9D8B030D-6E8A-4147-A177-3AD203B41FA5}">
                      <a16:colId xmlns:a16="http://schemas.microsoft.com/office/drawing/2014/main" val="2393643993"/>
                    </a:ext>
                  </a:extLst>
                </a:gridCol>
                <a:gridCol w="423870">
                  <a:extLst>
                    <a:ext uri="{9D8B030D-6E8A-4147-A177-3AD203B41FA5}">
                      <a16:colId xmlns:a16="http://schemas.microsoft.com/office/drawing/2014/main" val="1447882955"/>
                    </a:ext>
                  </a:extLst>
                </a:gridCol>
                <a:gridCol w="424774">
                  <a:extLst>
                    <a:ext uri="{9D8B030D-6E8A-4147-A177-3AD203B41FA5}">
                      <a16:colId xmlns:a16="http://schemas.microsoft.com/office/drawing/2014/main" val="3836073962"/>
                    </a:ext>
                  </a:extLst>
                </a:gridCol>
                <a:gridCol w="424774">
                  <a:extLst>
                    <a:ext uri="{9D8B030D-6E8A-4147-A177-3AD203B41FA5}">
                      <a16:colId xmlns:a16="http://schemas.microsoft.com/office/drawing/2014/main" val="1086190525"/>
                    </a:ext>
                  </a:extLst>
                </a:gridCol>
                <a:gridCol w="424774">
                  <a:extLst>
                    <a:ext uri="{9D8B030D-6E8A-4147-A177-3AD203B41FA5}">
                      <a16:colId xmlns:a16="http://schemas.microsoft.com/office/drawing/2014/main" val="2007521638"/>
                    </a:ext>
                  </a:extLst>
                </a:gridCol>
              </a:tblGrid>
              <a:tr h="26218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Idx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4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7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9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 anchor="ctr"/>
                </a:tc>
                <a:extLst>
                  <a:ext uri="{0D108BD9-81ED-4DB2-BD59-A6C34878D82A}">
                    <a16:rowId xmlns:a16="http://schemas.microsoft.com/office/drawing/2014/main" val="2701885565"/>
                  </a:ext>
                </a:extLst>
              </a:tr>
              <a:tr h="26218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WedgeFilter [idx]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4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4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4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4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/>
                </a:tc>
                <a:extLst>
                  <a:ext uri="{0D108BD9-81ED-4DB2-BD59-A6C34878D82A}">
                    <a16:rowId xmlns:a16="http://schemas.microsoft.com/office/drawing/2014/main" val="3216962282"/>
                  </a:ext>
                </a:extLst>
              </a:tr>
              <a:tr h="26218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Idx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14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17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19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20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21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22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23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24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25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26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 anchor="ctr"/>
                </a:tc>
                <a:extLst>
                  <a:ext uri="{0D108BD9-81ED-4DB2-BD59-A6C34878D82A}">
                    <a16:rowId xmlns:a16="http://schemas.microsoft.com/office/drawing/2014/main" val="3400716847"/>
                  </a:ext>
                </a:extLst>
              </a:tr>
              <a:tr h="262186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 err="1">
                          <a:effectLst/>
                        </a:rPr>
                        <a:t>WedgeFilter</a:t>
                      </a:r>
                      <a:r>
                        <a:rPr lang="en-US" sz="1600" dirty="0">
                          <a:effectLst/>
                        </a:rPr>
                        <a:t> [</a:t>
                      </a:r>
                      <a:r>
                        <a:rPr lang="en-US" sz="1600" dirty="0" err="1">
                          <a:effectLst/>
                        </a:rPr>
                        <a:t>idx</a:t>
                      </a:r>
                      <a:r>
                        <a:rPr lang="en-US" sz="1600" dirty="0">
                          <a:effectLst/>
                        </a:rPr>
                        <a:t>]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7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7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7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7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7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7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7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7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642" marR="97642" marT="0" marB="0"/>
                </a:tc>
                <a:extLst>
                  <a:ext uri="{0D108BD9-81ED-4DB2-BD59-A6C34878D82A}">
                    <a16:rowId xmlns:a16="http://schemas.microsoft.com/office/drawing/2014/main" val="1453783369"/>
                  </a:ext>
                </a:extLst>
              </a:tr>
            </a:tbl>
          </a:graphicData>
        </a:graphic>
      </p:graphicFrame>
      <p:graphicFrame>
        <p:nvGraphicFramePr>
          <p:cNvPr id="17" name="表格 16">
            <a:extLst>
              <a:ext uri="{FF2B5EF4-FFF2-40B4-BE49-F238E27FC236}">
                <a16:creationId xmlns:a16="http://schemas.microsoft.com/office/drawing/2014/main" id="{60475106-010A-45CC-861D-8F383AA3684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4680202"/>
              </p:ext>
            </p:extLst>
          </p:nvPr>
        </p:nvGraphicFramePr>
        <p:xfrm>
          <a:off x="780165" y="3723542"/>
          <a:ext cx="7583669" cy="12037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96289">
                  <a:extLst>
                    <a:ext uri="{9D8B030D-6E8A-4147-A177-3AD203B41FA5}">
                      <a16:colId xmlns:a16="http://schemas.microsoft.com/office/drawing/2014/main" val="366920520"/>
                    </a:ext>
                  </a:extLst>
                </a:gridCol>
                <a:gridCol w="540113">
                  <a:extLst>
                    <a:ext uri="{9D8B030D-6E8A-4147-A177-3AD203B41FA5}">
                      <a16:colId xmlns:a16="http://schemas.microsoft.com/office/drawing/2014/main" val="551292689"/>
                    </a:ext>
                  </a:extLst>
                </a:gridCol>
                <a:gridCol w="541117">
                  <a:extLst>
                    <a:ext uri="{9D8B030D-6E8A-4147-A177-3AD203B41FA5}">
                      <a16:colId xmlns:a16="http://schemas.microsoft.com/office/drawing/2014/main" val="1541543779"/>
                    </a:ext>
                  </a:extLst>
                </a:gridCol>
                <a:gridCol w="540113">
                  <a:extLst>
                    <a:ext uri="{9D8B030D-6E8A-4147-A177-3AD203B41FA5}">
                      <a16:colId xmlns:a16="http://schemas.microsoft.com/office/drawing/2014/main" val="2372286788"/>
                    </a:ext>
                  </a:extLst>
                </a:gridCol>
                <a:gridCol w="541117">
                  <a:extLst>
                    <a:ext uri="{9D8B030D-6E8A-4147-A177-3AD203B41FA5}">
                      <a16:colId xmlns:a16="http://schemas.microsoft.com/office/drawing/2014/main" val="2044189414"/>
                    </a:ext>
                  </a:extLst>
                </a:gridCol>
                <a:gridCol w="540113">
                  <a:extLst>
                    <a:ext uri="{9D8B030D-6E8A-4147-A177-3AD203B41FA5}">
                      <a16:colId xmlns:a16="http://schemas.microsoft.com/office/drawing/2014/main" val="3563585058"/>
                    </a:ext>
                  </a:extLst>
                </a:gridCol>
                <a:gridCol w="541117">
                  <a:extLst>
                    <a:ext uri="{9D8B030D-6E8A-4147-A177-3AD203B41FA5}">
                      <a16:colId xmlns:a16="http://schemas.microsoft.com/office/drawing/2014/main" val="726909109"/>
                    </a:ext>
                  </a:extLst>
                </a:gridCol>
                <a:gridCol w="540113">
                  <a:extLst>
                    <a:ext uri="{9D8B030D-6E8A-4147-A177-3AD203B41FA5}">
                      <a16:colId xmlns:a16="http://schemas.microsoft.com/office/drawing/2014/main" val="1738351995"/>
                    </a:ext>
                  </a:extLst>
                </a:gridCol>
                <a:gridCol w="541117">
                  <a:extLst>
                    <a:ext uri="{9D8B030D-6E8A-4147-A177-3AD203B41FA5}">
                      <a16:colId xmlns:a16="http://schemas.microsoft.com/office/drawing/2014/main" val="3536808242"/>
                    </a:ext>
                  </a:extLst>
                </a:gridCol>
                <a:gridCol w="541117">
                  <a:extLst>
                    <a:ext uri="{9D8B030D-6E8A-4147-A177-3AD203B41FA5}">
                      <a16:colId xmlns:a16="http://schemas.microsoft.com/office/drawing/2014/main" val="2821287949"/>
                    </a:ext>
                  </a:extLst>
                </a:gridCol>
                <a:gridCol w="540113">
                  <a:extLst>
                    <a:ext uri="{9D8B030D-6E8A-4147-A177-3AD203B41FA5}">
                      <a16:colId xmlns:a16="http://schemas.microsoft.com/office/drawing/2014/main" val="3623708980"/>
                    </a:ext>
                  </a:extLst>
                </a:gridCol>
                <a:gridCol w="541117">
                  <a:extLst>
                    <a:ext uri="{9D8B030D-6E8A-4147-A177-3AD203B41FA5}">
                      <a16:colId xmlns:a16="http://schemas.microsoft.com/office/drawing/2014/main" val="3277589599"/>
                    </a:ext>
                  </a:extLst>
                </a:gridCol>
                <a:gridCol w="540113">
                  <a:extLst>
                    <a:ext uri="{9D8B030D-6E8A-4147-A177-3AD203B41FA5}">
                      <a16:colId xmlns:a16="http://schemas.microsoft.com/office/drawing/2014/main" val="3438937757"/>
                    </a:ext>
                  </a:extLst>
                </a:gridCol>
              </a:tblGrid>
              <a:tr h="30093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idx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0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1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2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3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4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5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6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7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8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9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10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11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extLst>
                  <a:ext uri="{0D108BD9-81ED-4DB2-BD59-A6C34878D82A}">
                    <a16:rowId xmlns:a16="http://schemas.microsoft.com/office/drawing/2014/main" val="1924016655"/>
                  </a:ext>
                </a:extLst>
              </a:tr>
              <a:tr h="30093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Dis[idx]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8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8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8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dirty="0">
                          <a:effectLst/>
                        </a:rPr>
                        <a:t>4</a:t>
                      </a:r>
                      <a:endParaRPr lang="zh-CN" sz="1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4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2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0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-2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-4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dirty="0">
                          <a:effectLst/>
                        </a:rPr>
                        <a:t>-4</a:t>
                      </a:r>
                      <a:endParaRPr lang="zh-CN" sz="1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-8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-8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extLst>
                  <a:ext uri="{0D108BD9-81ED-4DB2-BD59-A6C34878D82A}">
                    <a16:rowId xmlns:a16="http://schemas.microsoft.com/office/drawing/2014/main" val="3016423484"/>
                  </a:ext>
                </a:extLst>
              </a:tr>
              <a:tr h="30093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idx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12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13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14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15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16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17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18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19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20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21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22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23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extLst>
                  <a:ext uri="{0D108BD9-81ED-4DB2-BD59-A6C34878D82A}">
                    <a16:rowId xmlns:a16="http://schemas.microsoft.com/office/drawing/2014/main" val="902187861"/>
                  </a:ext>
                </a:extLst>
              </a:tr>
              <a:tr h="30093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Dis[idx]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-8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-8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-8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dirty="0">
                          <a:effectLst/>
                        </a:rPr>
                        <a:t>-4</a:t>
                      </a:r>
                      <a:endParaRPr lang="zh-CN" sz="1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-4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-2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-0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2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4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dirty="0">
                          <a:effectLst/>
                        </a:rPr>
                        <a:t>4</a:t>
                      </a:r>
                      <a:endParaRPr lang="zh-CN" sz="1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8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dirty="0">
                          <a:effectLst/>
                        </a:rPr>
                        <a:t>8</a:t>
                      </a:r>
                      <a:endParaRPr lang="zh-CN" sz="1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extLst>
                  <a:ext uri="{0D108BD9-81ED-4DB2-BD59-A6C34878D82A}">
                    <a16:rowId xmlns:a16="http://schemas.microsoft.com/office/drawing/2014/main" val="3130531118"/>
                  </a:ext>
                </a:extLst>
              </a:tr>
            </a:tbl>
          </a:graphicData>
        </a:graphic>
      </p:graphicFrame>
      <p:sp>
        <p:nvSpPr>
          <p:cNvPr id="18" name="矩形 17">
            <a:extLst>
              <a:ext uri="{FF2B5EF4-FFF2-40B4-BE49-F238E27FC236}">
                <a16:creationId xmlns:a16="http://schemas.microsoft.com/office/drawing/2014/main" id="{29784881-5BE5-4722-A76E-108BAA0696DE}"/>
              </a:ext>
            </a:extLst>
          </p:cNvPr>
          <p:cNvSpPr/>
          <p:nvPr/>
        </p:nvSpPr>
        <p:spPr>
          <a:xfrm>
            <a:off x="3217111" y="3384988"/>
            <a:ext cx="256993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The look-up table for angle</a:t>
            </a:r>
            <a:endParaRPr lang="zh-CN" altLang="en-US" dirty="0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A0F9AF35-B1C7-419A-80A7-496FE56D6D45}"/>
              </a:ext>
            </a:extLst>
          </p:cNvPr>
          <p:cNvSpPr/>
          <p:nvPr/>
        </p:nvSpPr>
        <p:spPr>
          <a:xfrm>
            <a:off x="3113561" y="1759341"/>
            <a:ext cx="268374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kern="0" dirty="0">
                <a:latin typeface="Times New Roman" panose="02020603050405020304" pitchFamily="18" charset="0"/>
                <a:ea typeface="等线" panose="02010600030101010101" pitchFamily="2" charset="-122"/>
              </a:rPr>
              <a:t>The look-up table for weight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71668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Proposed method</a:t>
            </a:r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88C3A279-7273-464E-89F7-D954EE6E1587}"/>
              </a:ext>
            </a:extLst>
          </p:cNvPr>
          <p:cNvSpPr/>
          <p:nvPr/>
        </p:nvSpPr>
        <p:spPr>
          <a:xfrm>
            <a:off x="208349" y="752861"/>
            <a:ext cx="86055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ts val="600"/>
              </a:spcBef>
              <a:spcAft>
                <a:spcPts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altLang="zh-CN" dirty="0">
                <a:ea typeface="等线" panose="02010600030101010101" pitchFamily="2" charset="-122"/>
                <a:cs typeface="Arial" panose="020B0604020202020204" pitchFamily="34" charset="0"/>
              </a:rPr>
              <a:t>In this contribution, it is proposed to </a:t>
            </a:r>
            <a:r>
              <a:rPr lang="en-CA" altLang="zh-CN" dirty="0"/>
              <a:t>reduce or remove</a:t>
            </a:r>
            <a:r>
              <a:rPr lang="en-CA" altLang="zh-CN" dirty="0">
                <a:ea typeface="等线" panose="02010600030101010101" pitchFamily="2" charset="-122"/>
                <a:cs typeface="Arial" panose="020B0604020202020204" pitchFamily="34" charset="0"/>
              </a:rPr>
              <a:t> the weight LUT without performance loss. 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21F9188A-CAFE-40CF-BA0E-FCB7D4F20194}"/>
              </a:ext>
            </a:extLst>
          </p:cNvPr>
          <p:cNvSpPr/>
          <p:nvPr/>
        </p:nvSpPr>
        <p:spPr>
          <a:xfrm>
            <a:off x="208350" y="1868952"/>
            <a:ext cx="860557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altLang="zh-CN" dirty="0"/>
              <a:t>the modification is to reduce the length of weight LUT from 27 to 14</a:t>
            </a:r>
            <a:endParaRPr lang="zh-CN" altLang="en-US" dirty="0">
              <a:cs typeface="Arial" panose="020B0604020202020204" pitchFamily="34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173DC836-71DB-4F6A-96A9-DA11E4D8D9AC}"/>
              </a:ext>
            </a:extLst>
          </p:cNvPr>
          <p:cNvSpPr/>
          <p:nvPr/>
        </p:nvSpPr>
        <p:spPr>
          <a:xfrm>
            <a:off x="208349" y="1402576"/>
            <a:ext cx="515397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CA" altLang="zh-CN" kern="0" dirty="0">
                <a:ea typeface="等线" panose="02010600030101010101" pitchFamily="2" charset="-122"/>
                <a:cs typeface="Arial" panose="020B0604020202020204" pitchFamily="34" charset="0"/>
              </a:rPr>
              <a:t>Reduce the length of the weight LUT (</a:t>
            </a:r>
            <a:r>
              <a:rPr lang="en-US" altLang="zh-CN" b="1" kern="0" dirty="0" err="1">
                <a:ea typeface="等线" panose="02010600030101010101" pitchFamily="2" charset="-122"/>
                <a:cs typeface="Arial" panose="020B0604020202020204" pitchFamily="34" charset="0"/>
              </a:rPr>
              <a:t>GeoFilter</a:t>
            </a:r>
            <a:r>
              <a:rPr lang="en-US" altLang="zh-CN" b="1" kern="0" dirty="0">
                <a:ea typeface="等线" panose="02010600030101010101" pitchFamily="2" charset="-122"/>
                <a:cs typeface="Arial" panose="020B0604020202020204" pitchFamily="34" charset="0"/>
              </a:rPr>
              <a:t> []</a:t>
            </a:r>
            <a:r>
              <a:rPr lang="en-CA" altLang="zh-CN" kern="0" dirty="0">
                <a:ea typeface="等线" panose="02010600030101010101" pitchFamily="2" charset="-122"/>
                <a:cs typeface="Arial" panose="020B0604020202020204" pitchFamily="34" charset="0"/>
              </a:rPr>
              <a:t>) </a:t>
            </a:r>
            <a:endParaRPr lang="zh-CN" altLang="en-US" dirty="0">
              <a:cs typeface="Arial" panose="020B0604020202020204" pitchFamily="34" charset="0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11EC7D62-0C15-4D78-9531-1079667485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5482327"/>
              </p:ext>
            </p:extLst>
          </p:nvPr>
        </p:nvGraphicFramePr>
        <p:xfrm>
          <a:off x="706933" y="2566625"/>
          <a:ext cx="7730133" cy="10432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17903">
                  <a:extLst>
                    <a:ext uri="{9D8B030D-6E8A-4147-A177-3AD203B41FA5}">
                      <a16:colId xmlns:a16="http://schemas.microsoft.com/office/drawing/2014/main" val="2582813887"/>
                    </a:ext>
                  </a:extLst>
                </a:gridCol>
                <a:gridCol w="421660">
                  <a:extLst>
                    <a:ext uri="{9D8B030D-6E8A-4147-A177-3AD203B41FA5}">
                      <a16:colId xmlns:a16="http://schemas.microsoft.com/office/drawing/2014/main" val="238331182"/>
                    </a:ext>
                  </a:extLst>
                </a:gridCol>
                <a:gridCol w="422559">
                  <a:extLst>
                    <a:ext uri="{9D8B030D-6E8A-4147-A177-3AD203B41FA5}">
                      <a16:colId xmlns:a16="http://schemas.microsoft.com/office/drawing/2014/main" val="1660108570"/>
                    </a:ext>
                  </a:extLst>
                </a:gridCol>
                <a:gridCol w="422559">
                  <a:extLst>
                    <a:ext uri="{9D8B030D-6E8A-4147-A177-3AD203B41FA5}">
                      <a16:colId xmlns:a16="http://schemas.microsoft.com/office/drawing/2014/main" val="3806586261"/>
                    </a:ext>
                  </a:extLst>
                </a:gridCol>
                <a:gridCol w="421660">
                  <a:extLst>
                    <a:ext uri="{9D8B030D-6E8A-4147-A177-3AD203B41FA5}">
                      <a16:colId xmlns:a16="http://schemas.microsoft.com/office/drawing/2014/main" val="3989365076"/>
                    </a:ext>
                  </a:extLst>
                </a:gridCol>
                <a:gridCol w="422559">
                  <a:extLst>
                    <a:ext uri="{9D8B030D-6E8A-4147-A177-3AD203B41FA5}">
                      <a16:colId xmlns:a16="http://schemas.microsoft.com/office/drawing/2014/main" val="4213993022"/>
                    </a:ext>
                  </a:extLst>
                </a:gridCol>
                <a:gridCol w="422559">
                  <a:extLst>
                    <a:ext uri="{9D8B030D-6E8A-4147-A177-3AD203B41FA5}">
                      <a16:colId xmlns:a16="http://schemas.microsoft.com/office/drawing/2014/main" val="601714573"/>
                    </a:ext>
                  </a:extLst>
                </a:gridCol>
                <a:gridCol w="422559">
                  <a:extLst>
                    <a:ext uri="{9D8B030D-6E8A-4147-A177-3AD203B41FA5}">
                      <a16:colId xmlns:a16="http://schemas.microsoft.com/office/drawing/2014/main" val="203877409"/>
                    </a:ext>
                  </a:extLst>
                </a:gridCol>
                <a:gridCol w="421660">
                  <a:extLst>
                    <a:ext uri="{9D8B030D-6E8A-4147-A177-3AD203B41FA5}">
                      <a16:colId xmlns:a16="http://schemas.microsoft.com/office/drawing/2014/main" val="2884153848"/>
                    </a:ext>
                  </a:extLst>
                </a:gridCol>
                <a:gridCol w="422559">
                  <a:extLst>
                    <a:ext uri="{9D8B030D-6E8A-4147-A177-3AD203B41FA5}">
                      <a16:colId xmlns:a16="http://schemas.microsoft.com/office/drawing/2014/main" val="749007071"/>
                    </a:ext>
                  </a:extLst>
                </a:gridCol>
                <a:gridCol w="422559">
                  <a:extLst>
                    <a:ext uri="{9D8B030D-6E8A-4147-A177-3AD203B41FA5}">
                      <a16:colId xmlns:a16="http://schemas.microsoft.com/office/drawing/2014/main" val="2018431595"/>
                    </a:ext>
                  </a:extLst>
                </a:gridCol>
                <a:gridCol w="421660">
                  <a:extLst>
                    <a:ext uri="{9D8B030D-6E8A-4147-A177-3AD203B41FA5}">
                      <a16:colId xmlns:a16="http://schemas.microsoft.com/office/drawing/2014/main" val="1715883337"/>
                    </a:ext>
                  </a:extLst>
                </a:gridCol>
                <a:gridCol w="422559">
                  <a:extLst>
                    <a:ext uri="{9D8B030D-6E8A-4147-A177-3AD203B41FA5}">
                      <a16:colId xmlns:a16="http://schemas.microsoft.com/office/drawing/2014/main" val="1277122512"/>
                    </a:ext>
                  </a:extLst>
                </a:gridCol>
                <a:gridCol w="422559">
                  <a:extLst>
                    <a:ext uri="{9D8B030D-6E8A-4147-A177-3AD203B41FA5}">
                      <a16:colId xmlns:a16="http://schemas.microsoft.com/office/drawing/2014/main" val="174385002"/>
                    </a:ext>
                  </a:extLst>
                </a:gridCol>
                <a:gridCol w="422559">
                  <a:extLst>
                    <a:ext uri="{9D8B030D-6E8A-4147-A177-3AD203B41FA5}">
                      <a16:colId xmlns:a16="http://schemas.microsoft.com/office/drawing/2014/main" val="4110296956"/>
                    </a:ext>
                  </a:extLst>
                </a:gridCol>
              </a:tblGrid>
              <a:tr h="26081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Idx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4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7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9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 anchor="ctr"/>
                </a:tc>
                <a:extLst>
                  <a:ext uri="{0D108BD9-81ED-4DB2-BD59-A6C34878D82A}">
                    <a16:rowId xmlns:a16="http://schemas.microsoft.com/office/drawing/2014/main" val="3799538353"/>
                  </a:ext>
                </a:extLst>
              </a:tr>
              <a:tr h="26081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GeoFilter [idx]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4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4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4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4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/>
                </a:tc>
                <a:extLst>
                  <a:ext uri="{0D108BD9-81ED-4DB2-BD59-A6C34878D82A}">
                    <a16:rowId xmlns:a16="http://schemas.microsoft.com/office/drawing/2014/main" val="697349535"/>
                  </a:ext>
                </a:extLst>
              </a:tr>
              <a:tr h="26081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Idx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14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17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19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20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21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22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23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24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25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26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 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 anchor="ctr"/>
                </a:tc>
                <a:extLst>
                  <a:ext uri="{0D108BD9-81ED-4DB2-BD59-A6C34878D82A}">
                    <a16:rowId xmlns:a16="http://schemas.microsoft.com/office/drawing/2014/main" val="31451631"/>
                  </a:ext>
                </a:extLst>
              </a:tr>
              <a:tr h="26081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GeoFilter [idx]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6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6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7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7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7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7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7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7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7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7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>
                          <a:effectLst/>
                        </a:rPr>
                        <a:t>8</a:t>
                      </a:r>
                      <a:endParaRPr lang="zh-CN" sz="16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600" dirty="0">
                          <a:effectLst/>
                        </a:rPr>
                        <a:t> </a:t>
                      </a:r>
                      <a:endParaRPr lang="zh-CN" sz="16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97133" marR="97133" marT="0" marB="0"/>
                </a:tc>
                <a:extLst>
                  <a:ext uri="{0D108BD9-81ED-4DB2-BD59-A6C34878D82A}">
                    <a16:rowId xmlns:a16="http://schemas.microsoft.com/office/drawing/2014/main" val="3773135389"/>
                  </a:ext>
                </a:extLst>
              </a:tr>
            </a:tbl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id="{1493C772-4143-4F7F-B35C-5F88C6A82A13}"/>
              </a:ext>
            </a:extLst>
          </p:cNvPr>
          <p:cNvSpPr/>
          <p:nvPr/>
        </p:nvSpPr>
        <p:spPr>
          <a:xfrm>
            <a:off x="1898072" y="2272446"/>
            <a:ext cx="508461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kern="0" dirty="0">
                <a:ea typeface="等线" panose="02010600030101010101" pitchFamily="2" charset="-122"/>
                <a:cs typeface="Arial" panose="020B0604020202020204" pitchFamily="34" charset="0"/>
              </a:rPr>
              <a:t>The look-up table for weight in CE4 common base</a:t>
            </a:r>
            <a:endParaRPr lang="zh-CN" altLang="en-US" dirty="0">
              <a:cs typeface="Arial" panose="020B0604020202020204" pitchFamily="34" charset="0"/>
            </a:endParaRPr>
          </a:p>
        </p:txBody>
      </p:sp>
      <p:sp>
        <p:nvSpPr>
          <p:cNvPr id="13" name="箭头: 下 12">
            <a:extLst>
              <a:ext uri="{FF2B5EF4-FFF2-40B4-BE49-F238E27FC236}">
                <a16:creationId xmlns:a16="http://schemas.microsoft.com/office/drawing/2014/main" id="{E8EFC328-A641-4F66-A0D1-F34D4BC7635E}"/>
              </a:ext>
            </a:extLst>
          </p:cNvPr>
          <p:cNvSpPr/>
          <p:nvPr/>
        </p:nvSpPr>
        <p:spPr>
          <a:xfrm>
            <a:off x="4379018" y="3672963"/>
            <a:ext cx="264232" cy="33855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EE90D75D-1D74-4F15-84BA-21A6C32C91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280051"/>
              </p:ext>
            </p:extLst>
          </p:nvPr>
        </p:nvGraphicFramePr>
        <p:xfrm>
          <a:off x="706933" y="4438574"/>
          <a:ext cx="7730134" cy="535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15064">
                  <a:extLst>
                    <a:ext uri="{9D8B030D-6E8A-4147-A177-3AD203B41FA5}">
                      <a16:colId xmlns:a16="http://schemas.microsoft.com/office/drawing/2014/main" val="2087403511"/>
                    </a:ext>
                  </a:extLst>
                </a:gridCol>
                <a:gridCol w="428995">
                  <a:extLst>
                    <a:ext uri="{9D8B030D-6E8A-4147-A177-3AD203B41FA5}">
                      <a16:colId xmlns:a16="http://schemas.microsoft.com/office/drawing/2014/main" val="4136496111"/>
                    </a:ext>
                  </a:extLst>
                </a:gridCol>
                <a:gridCol w="429909">
                  <a:extLst>
                    <a:ext uri="{9D8B030D-6E8A-4147-A177-3AD203B41FA5}">
                      <a16:colId xmlns:a16="http://schemas.microsoft.com/office/drawing/2014/main" val="1927924046"/>
                    </a:ext>
                  </a:extLst>
                </a:gridCol>
                <a:gridCol w="429909">
                  <a:extLst>
                    <a:ext uri="{9D8B030D-6E8A-4147-A177-3AD203B41FA5}">
                      <a16:colId xmlns:a16="http://schemas.microsoft.com/office/drawing/2014/main" val="1755639650"/>
                    </a:ext>
                  </a:extLst>
                </a:gridCol>
                <a:gridCol w="428995">
                  <a:extLst>
                    <a:ext uri="{9D8B030D-6E8A-4147-A177-3AD203B41FA5}">
                      <a16:colId xmlns:a16="http://schemas.microsoft.com/office/drawing/2014/main" val="3051491723"/>
                    </a:ext>
                  </a:extLst>
                </a:gridCol>
                <a:gridCol w="429909">
                  <a:extLst>
                    <a:ext uri="{9D8B030D-6E8A-4147-A177-3AD203B41FA5}">
                      <a16:colId xmlns:a16="http://schemas.microsoft.com/office/drawing/2014/main" val="281272862"/>
                    </a:ext>
                  </a:extLst>
                </a:gridCol>
                <a:gridCol w="429909">
                  <a:extLst>
                    <a:ext uri="{9D8B030D-6E8A-4147-A177-3AD203B41FA5}">
                      <a16:colId xmlns:a16="http://schemas.microsoft.com/office/drawing/2014/main" val="2335822869"/>
                    </a:ext>
                  </a:extLst>
                </a:gridCol>
                <a:gridCol w="429909">
                  <a:extLst>
                    <a:ext uri="{9D8B030D-6E8A-4147-A177-3AD203B41FA5}">
                      <a16:colId xmlns:a16="http://schemas.microsoft.com/office/drawing/2014/main" val="670270238"/>
                    </a:ext>
                  </a:extLst>
                </a:gridCol>
                <a:gridCol w="428995">
                  <a:extLst>
                    <a:ext uri="{9D8B030D-6E8A-4147-A177-3AD203B41FA5}">
                      <a16:colId xmlns:a16="http://schemas.microsoft.com/office/drawing/2014/main" val="3082191130"/>
                    </a:ext>
                  </a:extLst>
                </a:gridCol>
                <a:gridCol w="429909">
                  <a:extLst>
                    <a:ext uri="{9D8B030D-6E8A-4147-A177-3AD203B41FA5}">
                      <a16:colId xmlns:a16="http://schemas.microsoft.com/office/drawing/2014/main" val="2749240066"/>
                    </a:ext>
                  </a:extLst>
                </a:gridCol>
                <a:gridCol w="429909">
                  <a:extLst>
                    <a:ext uri="{9D8B030D-6E8A-4147-A177-3AD203B41FA5}">
                      <a16:colId xmlns:a16="http://schemas.microsoft.com/office/drawing/2014/main" val="2631205510"/>
                    </a:ext>
                  </a:extLst>
                </a:gridCol>
                <a:gridCol w="428995">
                  <a:extLst>
                    <a:ext uri="{9D8B030D-6E8A-4147-A177-3AD203B41FA5}">
                      <a16:colId xmlns:a16="http://schemas.microsoft.com/office/drawing/2014/main" val="3080683121"/>
                    </a:ext>
                  </a:extLst>
                </a:gridCol>
                <a:gridCol w="429909">
                  <a:extLst>
                    <a:ext uri="{9D8B030D-6E8A-4147-A177-3AD203B41FA5}">
                      <a16:colId xmlns:a16="http://schemas.microsoft.com/office/drawing/2014/main" val="783941626"/>
                    </a:ext>
                  </a:extLst>
                </a:gridCol>
                <a:gridCol w="429909">
                  <a:extLst>
                    <a:ext uri="{9D8B030D-6E8A-4147-A177-3AD203B41FA5}">
                      <a16:colId xmlns:a16="http://schemas.microsoft.com/office/drawing/2014/main" val="950473098"/>
                    </a:ext>
                  </a:extLst>
                </a:gridCol>
                <a:gridCol w="429909">
                  <a:extLst>
                    <a:ext uri="{9D8B030D-6E8A-4147-A177-3AD203B41FA5}">
                      <a16:colId xmlns:a16="http://schemas.microsoft.com/office/drawing/2014/main" val="4001810971"/>
                    </a:ext>
                  </a:extLst>
                </a:gridCol>
              </a:tblGrid>
              <a:tr h="26792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Idx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0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1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2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3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4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5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6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7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8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9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10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11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12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13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 anchor="ctr"/>
                </a:tc>
                <a:extLst>
                  <a:ext uri="{0D108BD9-81ED-4DB2-BD59-A6C34878D82A}">
                    <a16:rowId xmlns:a16="http://schemas.microsoft.com/office/drawing/2014/main" val="2145307448"/>
                  </a:ext>
                </a:extLst>
              </a:tr>
              <a:tr h="26792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GeoFilter[idx]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4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4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5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5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5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5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 dirty="0">
                          <a:effectLst/>
                        </a:rPr>
                        <a:t>6</a:t>
                      </a:r>
                      <a:endParaRPr lang="zh-CN" sz="15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6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6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7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7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7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7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 dirty="0">
                          <a:effectLst/>
                        </a:rPr>
                        <a:t>8</a:t>
                      </a:r>
                      <a:endParaRPr lang="zh-CN" sz="15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/>
                </a:tc>
                <a:extLst>
                  <a:ext uri="{0D108BD9-81ED-4DB2-BD59-A6C34878D82A}">
                    <a16:rowId xmlns:a16="http://schemas.microsoft.com/office/drawing/2014/main" val="3474379709"/>
                  </a:ext>
                </a:extLst>
              </a:tr>
            </a:tbl>
          </a:graphicData>
        </a:graphic>
      </p:graphicFrame>
      <p:sp>
        <p:nvSpPr>
          <p:cNvPr id="12" name="矩形 11">
            <a:extLst>
              <a:ext uri="{FF2B5EF4-FFF2-40B4-BE49-F238E27FC236}">
                <a16:creationId xmlns:a16="http://schemas.microsoft.com/office/drawing/2014/main" id="{FCFCF1E6-2931-492E-A4A5-CDA64BA69443}"/>
              </a:ext>
            </a:extLst>
          </p:cNvPr>
          <p:cNvSpPr/>
          <p:nvPr/>
        </p:nvSpPr>
        <p:spPr>
          <a:xfrm>
            <a:off x="2907971" y="4078888"/>
            <a:ext cx="32063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CA" altLang="zh-CN" kern="100" dirty="0">
                <a:ea typeface="等线" panose="02010600030101010101" pitchFamily="2" charset="-122"/>
                <a:cs typeface="Arial" panose="020B0604020202020204" pitchFamily="34" charset="0"/>
              </a:rPr>
              <a:t>Modified look-up table </a:t>
            </a:r>
            <a:r>
              <a:rPr lang="en-CA" altLang="zh-CN" kern="100" dirty="0" err="1">
                <a:ea typeface="等线" panose="02010600030101010101" pitchFamily="2" charset="-122"/>
                <a:cs typeface="Arial" panose="020B0604020202020204" pitchFamily="34" charset="0"/>
              </a:rPr>
              <a:t>GeoFilter</a:t>
            </a:r>
            <a:r>
              <a:rPr lang="en-CA" altLang="zh-CN" kern="100" dirty="0">
                <a:ea typeface="等线" panose="02010600030101010101" pitchFamily="2" charset="-122"/>
                <a:cs typeface="Arial" panose="020B0604020202020204" pitchFamily="34" charset="0"/>
              </a:rPr>
              <a:t>[]</a:t>
            </a:r>
            <a:endParaRPr lang="zh-CN" altLang="zh-CN" kern="100" dirty="0"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D5B528B9-9B5E-4E71-A9CA-BACB8D70115E}"/>
                  </a:ext>
                </a:extLst>
              </p:cNvPr>
              <p:cNvSpPr/>
              <p:nvPr/>
            </p:nvSpPr>
            <p:spPr>
              <a:xfrm>
                <a:off x="594262" y="5076838"/>
                <a:ext cx="6674756" cy="338554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>
                  <a:spcBef>
                    <a:spcPts val="680"/>
                  </a:spcBef>
                  <a:spcAft>
                    <a:spcPts val="0"/>
                  </a:spcAft>
                  <a:tabLst>
                    <a:tab pos="228600" algn="l"/>
                    <a:tab pos="457200" algn="l"/>
                    <a:tab pos="685800" algn="l"/>
                    <a:tab pos="914400" algn="l"/>
                    <a:tab pos="1143000" algn="l"/>
                    <a:tab pos="1371600" algn="l"/>
                    <a:tab pos="1600200" algn="l"/>
                    <a:tab pos="1828800" algn="l"/>
                    <a:tab pos="2057400" algn="l"/>
                    <a:tab pos="2286000" algn="l"/>
                    <a:tab pos="2514600" algn="l"/>
                    <a:tab pos="2743200" algn="l"/>
                  </a:tabLst>
                </a:pPr>
                <a:r>
                  <a:rPr lang="en-CA" altLang="zh-CN" dirty="0">
                    <a:latin typeface="Times New Roman" panose="02020603050405020304" pitchFamily="18" charset="0"/>
                    <a:ea typeface="等线" panose="02010600030101010101" pitchFamily="2" charset="-122"/>
                  </a:rPr>
                  <a:t>the calculation of </a:t>
                </a:r>
                <a14:m>
                  <m:oMath xmlns:m="http://schemas.openxmlformats.org/officeDocument/2006/math">
                    <m:r>
                      <a:rPr lang="en-CA" altLang="zh-CN" sz="14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</a:rPr>
                      <m:t>𝑊𝑒𝑖𝑔h𝑡𝐼𝑑𝑥𝐴𝑏𝑠</m:t>
                    </m:r>
                  </m:oMath>
                </a14:m>
                <a:r>
                  <a:rPr lang="en-CA" altLang="zh-CN" dirty="0">
                    <a:latin typeface="Times New Roman" panose="02020603050405020304" pitchFamily="18" charset="0"/>
                    <a:ea typeface="等线" panose="02010600030101010101" pitchFamily="2" charset="-122"/>
                  </a:rPr>
                  <a:t> and </a:t>
                </a:r>
                <a14:m>
                  <m:oMath xmlns:m="http://schemas.openxmlformats.org/officeDocument/2006/math">
                    <m:r>
                      <a:rPr lang="en-CA" altLang="zh-CN" sz="1400" i="1"/>
                      <m:t>𝑚𝑜𝑡𝑖𝑜𝑛𝑀𝑎𝑠𝑘</m:t>
                    </m:r>
                  </m:oMath>
                </a14:m>
                <a:r>
                  <a:rPr lang="en-CA" altLang="zh-CN" dirty="0">
                    <a:latin typeface="Times New Roman" panose="02020603050405020304" pitchFamily="18" charset="0"/>
                    <a:ea typeface="等线" panose="02010600030101010101" pitchFamily="2" charset="-122"/>
                  </a:rPr>
                  <a:t> need to </a:t>
                </a:r>
                <a:r>
                  <a:rPr lang="en-CA" altLang="zh-CN" dirty="0" err="1">
                    <a:latin typeface="Times New Roman" panose="02020603050405020304" pitchFamily="18" charset="0"/>
                    <a:ea typeface="等线" panose="02010600030101010101" pitchFamily="2" charset="-122"/>
                  </a:rPr>
                  <a:t>modefiy</a:t>
                </a:r>
                <a:r>
                  <a:rPr lang="en-CA" altLang="zh-CN" dirty="0">
                    <a:latin typeface="Times New Roman" panose="02020603050405020304" pitchFamily="18" charset="0"/>
                    <a:ea typeface="等线" panose="02010600030101010101" pitchFamily="2" charset="-122"/>
                  </a:rPr>
                  <a:t> as follow</a:t>
                </a:r>
                <a:r>
                  <a:rPr lang="zh-CN" altLang="zh-CN" dirty="0">
                    <a:latin typeface="Times New Roman" panose="02020603050405020304" pitchFamily="18" charset="0"/>
                    <a:ea typeface="等线" panose="02010600030101010101" pitchFamily="2" charset="-122"/>
                  </a:rPr>
                  <a:t>:</a:t>
                </a:r>
              </a:p>
            </p:txBody>
          </p:sp>
        </mc:Choice>
        <mc:Fallback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D5B528B9-9B5E-4E71-A9CA-BACB8D70115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4262" y="5076838"/>
                <a:ext cx="6674756" cy="338554"/>
              </a:xfrm>
              <a:prstGeom prst="rect">
                <a:avLst/>
              </a:prstGeom>
              <a:blipFill>
                <a:blip r:embed="rId2"/>
                <a:stretch>
                  <a:fillRect l="-457" t="-5455" b="-236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39A90B19-B6A2-4195-A770-1C73E49AC959}"/>
                  </a:ext>
                </a:extLst>
              </p:cNvPr>
              <p:cNvSpPr/>
              <p:nvPr/>
            </p:nvSpPr>
            <p:spPr>
              <a:xfrm>
                <a:off x="1005525" y="5772915"/>
                <a:ext cx="6869711" cy="34092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CA" altLang="zh-CN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CA" altLang="zh-CN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𝑚𝑜𝑡𝑖𝑜𝑛𝑀𝑎𝑠𝑘</m:t>
                    </m:r>
                    <m:r>
                      <a:rPr lang="en-CA" altLang="zh-CN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[</m:t>
                    </m:r>
                    <m:r>
                      <a:rPr lang="en-CA" altLang="zh-CN" i="1" kern="0"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CA" altLang="zh-CN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][</m:t>
                    </m:r>
                    <m:r>
                      <a:rPr lang="en-CA" altLang="zh-CN" i="1" kern="0">
                        <a:latin typeface="Cambria Math" panose="020405030504060302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CA" altLang="zh-CN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]=</m:t>
                    </m:r>
                  </m:oMath>
                </a14:m>
                <a:r>
                  <a:rPr lang="en-CA" altLang="zh-CN" kern="0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等线" panose="02010600030101010101" pitchFamily="2" charset="-122"/>
                  </a:rPr>
                  <a:t> </a:t>
                </a:r>
                <a14:m>
                  <m:oMath xmlns:m="http://schemas.openxmlformats.org/officeDocument/2006/math">
                    <m:r>
                      <a:rPr lang="en-CA" altLang="zh-CN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𝑎𝑏𝑠</m:t>
                    </m:r>
                    <m:d>
                      <m:dPr>
                        <m:ctrlPr>
                          <a:rPr lang="zh-CN" altLang="zh-CN" i="1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altLang="zh-CN" i="1" kern="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𝑚𝑜𝑡𝑖𝑜𝑛𝐼𝑑𝑥</m:t>
                        </m:r>
                      </m:e>
                    </m:d>
                    <m:r>
                      <a:rPr lang="en-CA" altLang="zh-CN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&lt;</m:t>
                    </m:r>
                    <m:r>
                      <a:rPr lang="en-CA" altLang="zh-CN" strike="sngStrike" kern="0">
                        <a:solidFill>
                          <a:srgbClr val="FF0000"/>
                        </a:solidFill>
                        <a:effectLst/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32</m:t>
                    </m:r>
                    <m:r>
                      <a:rPr lang="en-CA" altLang="zh-CN" i="1" kern="0"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16</m:t>
                    </m:r>
                    <m:r>
                      <a:rPr lang="en-CA" altLang="zh-CN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 ?2 : </m:t>
                    </m:r>
                    <m:r>
                      <a:rPr lang="en-CA" altLang="zh-CN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𝑚𝑜𝑡𝑖𝑜𝑛</m:t>
                    </m:r>
                    <m:r>
                      <a:rPr lang="en-CA" altLang="zh-CN" i="1" ker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≤0 ? 0 :1</m:t>
                    </m:r>
                  </m:oMath>
                </a14:m>
                <a:endParaRPr lang="zh-CN" altLang="en-US" dirty="0"/>
              </a:p>
            </p:txBody>
          </p:sp>
        </mc:Choice>
        <mc:Fallback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39A90B19-B6A2-4195-A770-1C73E49AC95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5525" y="5772915"/>
                <a:ext cx="6869711" cy="340927"/>
              </a:xfrm>
              <a:prstGeom prst="rect">
                <a:avLst/>
              </a:prstGeom>
              <a:blipFill>
                <a:blip r:embed="rId3"/>
                <a:stretch>
                  <a:fillRect b="-107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6D2C17C8-A921-4746-B738-F9C026C4374A}"/>
                  </a:ext>
                </a:extLst>
              </p:cNvPr>
              <p:cNvSpPr/>
              <p:nvPr/>
            </p:nvSpPr>
            <p:spPr>
              <a:xfrm>
                <a:off x="1551708" y="5415392"/>
                <a:ext cx="5871193" cy="46083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"/>
                          <m:ctrlPr>
                            <a:rPr lang="zh-CN" altLang="en-US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𝑊𝑒𝑖𝑔h𝑡𝐼𝑑𝑥𝐴𝑏𝑠</m:t>
                          </m:r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zh-CN" altLang="en-US" i="1">
                              <a:latin typeface="Cambria Math" panose="02040503050406030204" pitchFamily="18" charset="0"/>
                            </a:rPr>
                            <m:t>𝐶𝑙𝑖𝑝</m:t>
                          </m:r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3(0,</m:t>
                          </m:r>
                          <m:r>
                            <a:rPr lang="en-US" altLang="zh-CN" b="0" i="0" strike="sngStrike" kern="0" smtClean="0">
                              <a:solidFill>
                                <a:srgbClr val="FF0000"/>
                              </a:solidFill>
                              <a:latin typeface="Cambria Math" panose="02040503050406030204" pitchFamily="18" charset="0"/>
                              <a:ea typeface="等线" panose="02010600030101010101" pitchFamily="2" charset="-122"/>
                              <a:cs typeface="Times New Roman" panose="02020603050405020304" pitchFamily="18" charset="0"/>
                            </a:rPr>
                            <m:t>26</m:t>
                          </m:r>
                          <m:r>
                            <a:rPr lang="zh-CN" altLang="en-US" i="0">
                              <a:latin typeface="Cambria Math" panose="02040503050406030204" pitchFamily="18" charset="0"/>
                            </a:rPr>
                            <m:t>13,</m:t>
                          </m:r>
                          <m:d>
                            <m:dPr>
                              <m:ctrlPr>
                                <a:rPr lang="zh-CN" alt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zh-CN" altLang="en-US" i="1">
                                  <a:latin typeface="Cambria Math" panose="02040503050406030204" pitchFamily="18" charset="0"/>
                                </a:rPr>
                                <m:t>𝑎𝑏𝑠</m:t>
                              </m:r>
                              <m:d>
                                <m:dPr>
                                  <m:ctrlP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zh-CN" altLang="en-US" i="1">
                                      <a:latin typeface="Cambria Math" panose="02040503050406030204" pitchFamily="18" charset="0"/>
                                    </a:rPr>
                                    <m:t>𝑊𝑒𝑖𝑔h𝑡𝐼𝑑𝑥</m:t>
                                  </m:r>
                                </m:e>
                              </m:d>
                            </m:e>
                          </m:d>
                        </m:e>
                      </m:d>
                    </m:oMath>
                  </m:oMathPara>
                </a14:m>
                <a:endParaRPr lang="zh-CN" altLang="en-US" dirty="0"/>
              </a:p>
            </p:txBody>
          </p:sp>
        </mc:Choice>
        <mc:Fallback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6D2C17C8-A921-4746-B738-F9C026C4374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1708" y="5415392"/>
                <a:ext cx="5871193" cy="460832"/>
              </a:xfrm>
              <a:prstGeom prst="rect">
                <a:avLst/>
              </a:prstGeom>
              <a:blipFill>
                <a:blip r:embed="rId4"/>
                <a:stretch>
                  <a:fillRect t="-163158" r="-4154" b="-2447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518619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Proposed method</a:t>
            </a:r>
            <a:endParaRPr lang="zh-CN" altLang="en-US" dirty="0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21F9188A-CAFE-40CF-BA0E-FCB7D4F20194}"/>
              </a:ext>
            </a:extLst>
          </p:cNvPr>
          <p:cNvSpPr/>
          <p:nvPr/>
        </p:nvSpPr>
        <p:spPr>
          <a:xfrm>
            <a:off x="208349" y="1290378"/>
            <a:ext cx="86055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cs typeface="Arial" panose="020B0604020202020204" pitchFamily="34" charset="0"/>
              </a:rPr>
              <a:t>To apply the reduced </a:t>
            </a:r>
            <a:r>
              <a:rPr lang="en-CA" altLang="zh-CN" dirty="0">
                <a:cs typeface="Arial" panose="020B0604020202020204" pitchFamily="34" charset="0"/>
              </a:rPr>
              <a:t>weight LUT, </a:t>
            </a:r>
            <a:r>
              <a:rPr lang="zh-CN" altLang="zh-CN" dirty="0">
                <a:cs typeface="Arial" panose="020B0604020202020204" pitchFamily="34" charset="0"/>
              </a:rPr>
              <a:t>all the values in the angle LUT Dis[] need to be reduced respectively. </a:t>
            </a:r>
            <a:endParaRPr lang="zh-CN" altLang="en-US" dirty="0">
              <a:cs typeface="Arial" panose="020B0604020202020204" pitchFamily="34" charset="0"/>
            </a:endParaRPr>
          </a:p>
        </p:txBody>
      </p:sp>
      <p:sp>
        <p:nvSpPr>
          <p:cNvPr id="20" name="箭头: 下 19">
            <a:extLst>
              <a:ext uri="{FF2B5EF4-FFF2-40B4-BE49-F238E27FC236}">
                <a16:creationId xmlns:a16="http://schemas.microsoft.com/office/drawing/2014/main" id="{FF69DDA2-7D22-437C-87B2-D487A18B2D42}"/>
              </a:ext>
            </a:extLst>
          </p:cNvPr>
          <p:cNvSpPr/>
          <p:nvPr/>
        </p:nvSpPr>
        <p:spPr>
          <a:xfrm>
            <a:off x="4246902" y="3814267"/>
            <a:ext cx="264232" cy="33855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DB78ADA2-2977-44BD-A52A-5A5D91671EFD}"/>
              </a:ext>
            </a:extLst>
          </p:cNvPr>
          <p:cNvSpPr/>
          <p:nvPr/>
        </p:nvSpPr>
        <p:spPr>
          <a:xfrm>
            <a:off x="2040746" y="2071951"/>
            <a:ext cx="494077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kern="0" dirty="0">
                <a:ea typeface="等线" panose="02010600030101010101" pitchFamily="2" charset="-122"/>
                <a:cs typeface="Arial" panose="020B0604020202020204" pitchFamily="34" charset="0"/>
              </a:rPr>
              <a:t>The look-up table for angle in CE4 common base</a:t>
            </a:r>
            <a:endParaRPr lang="zh-CN" altLang="en-US" dirty="0">
              <a:cs typeface="Arial" panose="020B0604020202020204" pitchFamily="34" charset="0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57A79A15-F67E-426E-9B2A-5A79E70108F7}"/>
              </a:ext>
            </a:extLst>
          </p:cNvPr>
          <p:cNvSpPr/>
          <p:nvPr/>
        </p:nvSpPr>
        <p:spPr>
          <a:xfrm>
            <a:off x="2656034" y="4208459"/>
            <a:ext cx="37112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kern="0" dirty="0">
                <a:ea typeface="等线" panose="02010600030101010101" pitchFamily="2" charset="-122"/>
                <a:cs typeface="Arial" panose="020B0604020202020204" pitchFamily="34" charset="0"/>
              </a:rPr>
              <a:t>The </a:t>
            </a:r>
            <a:r>
              <a:rPr lang="en-CA" altLang="zh-CN" b="1" dirty="0">
                <a:cs typeface="Arial" panose="020B0604020202020204" pitchFamily="34" charset="0"/>
              </a:rPr>
              <a:t>Modified </a:t>
            </a:r>
            <a:r>
              <a:rPr lang="en-US" altLang="zh-CN" b="1" kern="0" dirty="0">
                <a:ea typeface="等线" panose="02010600030101010101" pitchFamily="2" charset="-122"/>
                <a:cs typeface="Arial" panose="020B0604020202020204" pitchFamily="34" charset="0"/>
              </a:rPr>
              <a:t>look-up table for angle</a:t>
            </a:r>
            <a:endParaRPr lang="zh-CN" altLang="en-US" dirty="0">
              <a:cs typeface="Arial" panose="020B0604020202020204" pitchFamily="34" charset="0"/>
            </a:endParaRPr>
          </a:p>
        </p:txBody>
      </p:sp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2CF5B79B-5B14-4945-8AAC-E439296A03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9815150"/>
              </p:ext>
            </p:extLst>
          </p:nvPr>
        </p:nvGraphicFramePr>
        <p:xfrm>
          <a:off x="570014" y="2410505"/>
          <a:ext cx="7583669" cy="12037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96289">
                  <a:extLst>
                    <a:ext uri="{9D8B030D-6E8A-4147-A177-3AD203B41FA5}">
                      <a16:colId xmlns:a16="http://schemas.microsoft.com/office/drawing/2014/main" val="366920520"/>
                    </a:ext>
                  </a:extLst>
                </a:gridCol>
                <a:gridCol w="540113">
                  <a:extLst>
                    <a:ext uri="{9D8B030D-6E8A-4147-A177-3AD203B41FA5}">
                      <a16:colId xmlns:a16="http://schemas.microsoft.com/office/drawing/2014/main" val="551292689"/>
                    </a:ext>
                  </a:extLst>
                </a:gridCol>
                <a:gridCol w="541117">
                  <a:extLst>
                    <a:ext uri="{9D8B030D-6E8A-4147-A177-3AD203B41FA5}">
                      <a16:colId xmlns:a16="http://schemas.microsoft.com/office/drawing/2014/main" val="1541543779"/>
                    </a:ext>
                  </a:extLst>
                </a:gridCol>
                <a:gridCol w="540113">
                  <a:extLst>
                    <a:ext uri="{9D8B030D-6E8A-4147-A177-3AD203B41FA5}">
                      <a16:colId xmlns:a16="http://schemas.microsoft.com/office/drawing/2014/main" val="2372286788"/>
                    </a:ext>
                  </a:extLst>
                </a:gridCol>
                <a:gridCol w="541117">
                  <a:extLst>
                    <a:ext uri="{9D8B030D-6E8A-4147-A177-3AD203B41FA5}">
                      <a16:colId xmlns:a16="http://schemas.microsoft.com/office/drawing/2014/main" val="2044189414"/>
                    </a:ext>
                  </a:extLst>
                </a:gridCol>
                <a:gridCol w="540113">
                  <a:extLst>
                    <a:ext uri="{9D8B030D-6E8A-4147-A177-3AD203B41FA5}">
                      <a16:colId xmlns:a16="http://schemas.microsoft.com/office/drawing/2014/main" val="3563585058"/>
                    </a:ext>
                  </a:extLst>
                </a:gridCol>
                <a:gridCol w="541117">
                  <a:extLst>
                    <a:ext uri="{9D8B030D-6E8A-4147-A177-3AD203B41FA5}">
                      <a16:colId xmlns:a16="http://schemas.microsoft.com/office/drawing/2014/main" val="726909109"/>
                    </a:ext>
                  </a:extLst>
                </a:gridCol>
                <a:gridCol w="540113">
                  <a:extLst>
                    <a:ext uri="{9D8B030D-6E8A-4147-A177-3AD203B41FA5}">
                      <a16:colId xmlns:a16="http://schemas.microsoft.com/office/drawing/2014/main" val="1738351995"/>
                    </a:ext>
                  </a:extLst>
                </a:gridCol>
                <a:gridCol w="541117">
                  <a:extLst>
                    <a:ext uri="{9D8B030D-6E8A-4147-A177-3AD203B41FA5}">
                      <a16:colId xmlns:a16="http://schemas.microsoft.com/office/drawing/2014/main" val="3536808242"/>
                    </a:ext>
                  </a:extLst>
                </a:gridCol>
                <a:gridCol w="541117">
                  <a:extLst>
                    <a:ext uri="{9D8B030D-6E8A-4147-A177-3AD203B41FA5}">
                      <a16:colId xmlns:a16="http://schemas.microsoft.com/office/drawing/2014/main" val="2821287949"/>
                    </a:ext>
                  </a:extLst>
                </a:gridCol>
                <a:gridCol w="540113">
                  <a:extLst>
                    <a:ext uri="{9D8B030D-6E8A-4147-A177-3AD203B41FA5}">
                      <a16:colId xmlns:a16="http://schemas.microsoft.com/office/drawing/2014/main" val="3623708980"/>
                    </a:ext>
                  </a:extLst>
                </a:gridCol>
                <a:gridCol w="541117">
                  <a:extLst>
                    <a:ext uri="{9D8B030D-6E8A-4147-A177-3AD203B41FA5}">
                      <a16:colId xmlns:a16="http://schemas.microsoft.com/office/drawing/2014/main" val="3277589599"/>
                    </a:ext>
                  </a:extLst>
                </a:gridCol>
                <a:gridCol w="540113">
                  <a:extLst>
                    <a:ext uri="{9D8B030D-6E8A-4147-A177-3AD203B41FA5}">
                      <a16:colId xmlns:a16="http://schemas.microsoft.com/office/drawing/2014/main" val="3438937757"/>
                    </a:ext>
                  </a:extLst>
                </a:gridCol>
              </a:tblGrid>
              <a:tr h="30093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idx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0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1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2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3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4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5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6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7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8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9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10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11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extLst>
                  <a:ext uri="{0D108BD9-81ED-4DB2-BD59-A6C34878D82A}">
                    <a16:rowId xmlns:a16="http://schemas.microsoft.com/office/drawing/2014/main" val="1924016655"/>
                  </a:ext>
                </a:extLst>
              </a:tr>
              <a:tr h="30093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dirty="0">
                          <a:effectLst/>
                        </a:rPr>
                        <a:t>Dis[</a:t>
                      </a:r>
                      <a:r>
                        <a:rPr lang="en-US" sz="1700" dirty="0" err="1">
                          <a:effectLst/>
                        </a:rPr>
                        <a:t>idx</a:t>
                      </a:r>
                      <a:r>
                        <a:rPr lang="en-US" sz="1700" dirty="0">
                          <a:effectLst/>
                        </a:rPr>
                        <a:t>]</a:t>
                      </a:r>
                      <a:endParaRPr lang="zh-CN" sz="1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8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8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8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dirty="0">
                          <a:effectLst/>
                        </a:rPr>
                        <a:t>4</a:t>
                      </a:r>
                      <a:endParaRPr lang="zh-CN" sz="1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4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2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0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-2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-4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dirty="0">
                          <a:effectLst/>
                        </a:rPr>
                        <a:t>-4</a:t>
                      </a:r>
                      <a:endParaRPr lang="zh-CN" sz="1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-8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-8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extLst>
                  <a:ext uri="{0D108BD9-81ED-4DB2-BD59-A6C34878D82A}">
                    <a16:rowId xmlns:a16="http://schemas.microsoft.com/office/drawing/2014/main" val="3016423484"/>
                  </a:ext>
                </a:extLst>
              </a:tr>
              <a:tr h="30093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idx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12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13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14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15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16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17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18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19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20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21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22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23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extLst>
                  <a:ext uri="{0D108BD9-81ED-4DB2-BD59-A6C34878D82A}">
                    <a16:rowId xmlns:a16="http://schemas.microsoft.com/office/drawing/2014/main" val="902187861"/>
                  </a:ext>
                </a:extLst>
              </a:tr>
              <a:tr h="30093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Dis[idx]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-8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-8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-8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dirty="0">
                          <a:effectLst/>
                        </a:rPr>
                        <a:t>-4</a:t>
                      </a:r>
                      <a:endParaRPr lang="zh-CN" sz="1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-4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dirty="0">
                          <a:effectLst/>
                        </a:rPr>
                        <a:t>-2</a:t>
                      </a:r>
                      <a:endParaRPr lang="zh-CN" sz="1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-0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2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4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dirty="0">
                          <a:effectLst/>
                        </a:rPr>
                        <a:t>4</a:t>
                      </a:r>
                      <a:endParaRPr lang="zh-CN" sz="1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8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dirty="0">
                          <a:effectLst/>
                        </a:rPr>
                        <a:t>8</a:t>
                      </a:r>
                      <a:endParaRPr lang="zh-CN" sz="1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extLst>
                  <a:ext uri="{0D108BD9-81ED-4DB2-BD59-A6C34878D82A}">
                    <a16:rowId xmlns:a16="http://schemas.microsoft.com/office/drawing/2014/main" val="3130531118"/>
                  </a:ext>
                </a:extLst>
              </a:tr>
            </a:tbl>
          </a:graphicData>
        </a:graphic>
      </p:graphicFrame>
      <p:graphicFrame>
        <p:nvGraphicFramePr>
          <p:cNvPr id="11" name="表格 10">
            <a:extLst>
              <a:ext uri="{FF2B5EF4-FFF2-40B4-BE49-F238E27FC236}">
                <a16:creationId xmlns:a16="http://schemas.microsoft.com/office/drawing/2014/main" id="{E65FE7F9-20AE-420E-B6F0-2F1E952566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9311282"/>
              </p:ext>
            </p:extLst>
          </p:nvPr>
        </p:nvGraphicFramePr>
        <p:xfrm>
          <a:off x="570014" y="4575802"/>
          <a:ext cx="7583669" cy="12037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96289">
                  <a:extLst>
                    <a:ext uri="{9D8B030D-6E8A-4147-A177-3AD203B41FA5}">
                      <a16:colId xmlns:a16="http://schemas.microsoft.com/office/drawing/2014/main" val="366920520"/>
                    </a:ext>
                  </a:extLst>
                </a:gridCol>
                <a:gridCol w="540113">
                  <a:extLst>
                    <a:ext uri="{9D8B030D-6E8A-4147-A177-3AD203B41FA5}">
                      <a16:colId xmlns:a16="http://schemas.microsoft.com/office/drawing/2014/main" val="551292689"/>
                    </a:ext>
                  </a:extLst>
                </a:gridCol>
                <a:gridCol w="541117">
                  <a:extLst>
                    <a:ext uri="{9D8B030D-6E8A-4147-A177-3AD203B41FA5}">
                      <a16:colId xmlns:a16="http://schemas.microsoft.com/office/drawing/2014/main" val="1541543779"/>
                    </a:ext>
                  </a:extLst>
                </a:gridCol>
                <a:gridCol w="540113">
                  <a:extLst>
                    <a:ext uri="{9D8B030D-6E8A-4147-A177-3AD203B41FA5}">
                      <a16:colId xmlns:a16="http://schemas.microsoft.com/office/drawing/2014/main" val="2372286788"/>
                    </a:ext>
                  </a:extLst>
                </a:gridCol>
                <a:gridCol w="541117">
                  <a:extLst>
                    <a:ext uri="{9D8B030D-6E8A-4147-A177-3AD203B41FA5}">
                      <a16:colId xmlns:a16="http://schemas.microsoft.com/office/drawing/2014/main" val="2044189414"/>
                    </a:ext>
                  </a:extLst>
                </a:gridCol>
                <a:gridCol w="540113">
                  <a:extLst>
                    <a:ext uri="{9D8B030D-6E8A-4147-A177-3AD203B41FA5}">
                      <a16:colId xmlns:a16="http://schemas.microsoft.com/office/drawing/2014/main" val="3563585058"/>
                    </a:ext>
                  </a:extLst>
                </a:gridCol>
                <a:gridCol w="541117">
                  <a:extLst>
                    <a:ext uri="{9D8B030D-6E8A-4147-A177-3AD203B41FA5}">
                      <a16:colId xmlns:a16="http://schemas.microsoft.com/office/drawing/2014/main" val="726909109"/>
                    </a:ext>
                  </a:extLst>
                </a:gridCol>
                <a:gridCol w="540113">
                  <a:extLst>
                    <a:ext uri="{9D8B030D-6E8A-4147-A177-3AD203B41FA5}">
                      <a16:colId xmlns:a16="http://schemas.microsoft.com/office/drawing/2014/main" val="1738351995"/>
                    </a:ext>
                  </a:extLst>
                </a:gridCol>
                <a:gridCol w="541117">
                  <a:extLst>
                    <a:ext uri="{9D8B030D-6E8A-4147-A177-3AD203B41FA5}">
                      <a16:colId xmlns:a16="http://schemas.microsoft.com/office/drawing/2014/main" val="3536808242"/>
                    </a:ext>
                  </a:extLst>
                </a:gridCol>
                <a:gridCol w="541117">
                  <a:extLst>
                    <a:ext uri="{9D8B030D-6E8A-4147-A177-3AD203B41FA5}">
                      <a16:colId xmlns:a16="http://schemas.microsoft.com/office/drawing/2014/main" val="2821287949"/>
                    </a:ext>
                  </a:extLst>
                </a:gridCol>
                <a:gridCol w="540113">
                  <a:extLst>
                    <a:ext uri="{9D8B030D-6E8A-4147-A177-3AD203B41FA5}">
                      <a16:colId xmlns:a16="http://schemas.microsoft.com/office/drawing/2014/main" val="3623708980"/>
                    </a:ext>
                  </a:extLst>
                </a:gridCol>
                <a:gridCol w="541117">
                  <a:extLst>
                    <a:ext uri="{9D8B030D-6E8A-4147-A177-3AD203B41FA5}">
                      <a16:colId xmlns:a16="http://schemas.microsoft.com/office/drawing/2014/main" val="3277589599"/>
                    </a:ext>
                  </a:extLst>
                </a:gridCol>
                <a:gridCol w="540113">
                  <a:extLst>
                    <a:ext uri="{9D8B030D-6E8A-4147-A177-3AD203B41FA5}">
                      <a16:colId xmlns:a16="http://schemas.microsoft.com/office/drawing/2014/main" val="3438937757"/>
                    </a:ext>
                  </a:extLst>
                </a:gridCol>
              </a:tblGrid>
              <a:tr h="30093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idx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0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1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2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3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4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5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6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7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8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9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10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11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extLst>
                  <a:ext uri="{0D108BD9-81ED-4DB2-BD59-A6C34878D82A}">
                    <a16:rowId xmlns:a16="http://schemas.microsoft.com/office/drawing/2014/main" val="1924016655"/>
                  </a:ext>
                </a:extLst>
              </a:tr>
              <a:tr h="30093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Dis[idx]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dirty="0">
                          <a:effectLst/>
                        </a:rPr>
                        <a:t>4</a:t>
                      </a:r>
                      <a:endParaRPr lang="zh-CN" sz="1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dirty="0">
                          <a:effectLst/>
                        </a:rPr>
                        <a:t>4</a:t>
                      </a:r>
                      <a:endParaRPr lang="zh-CN" sz="1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dirty="0">
                          <a:effectLst/>
                        </a:rPr>
                        <a:t>4</a:t>
                      </a:r>
                      <a:endParaRPr lang="zh-CN" sz="1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dirty="0">
                          <a:effectLst/>
                        </a:rPr>
                        <a:t>2</a:t>
                      </a:r>
                      <a:endParaRPr lang="zh-CN" sz="1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dirty="0">
                          <a:effectLst/>
                        </a:rPr>
                        <a:t>2</a:t>
                      </a:r>
                      <a:endParaRPr lang="zh-CN" sz="1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dirty="0">
                          <a:effectLst/>
                        </a:rPr>
                        <a:t>1</a:t>
                      </a:r>
                      <a:endParaRPr lang="zh-CN" sz="1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0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dirty="0">
                          <a:effectLst/>
                        </a:rPr>
                        <a:t>-1</a:t>
                      </a:r>
                      <a:endParaRPr lang="zh-CN" sz="1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dirty="0">
                          <a:effectLst/>
                        </a:rPr>
                        <a:t>-2</a:t>
                      </a:r>
                      <a:endParaRPr lang="zh-CN" sz="1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dirty="0">
                          <a:effectLst/>
                        </a:rPr>
                        <a:t>-2</a:t>
                      </a:r>
                      <a:endParaRPr lang="zh-CN" sz="1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dirty="0">
                          <a:effectLst/>
                        </a:rPr>
                        <a:t>-4</a:t>
                      </a:r>
                      <a:endParaRPr lang="zh-CN" sz="1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dirty="0">
                          <a:effectLst/>
                        </a:rPr>
                        <a:t>-4</a:t>
                      </a:r>
                      <a:endParaRPr lang="zh-CN" sz="1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extLst>
                  <a:ext uri="{0D108BD9-81ED-4DB2-BD59-A6C34878D82A}">
                    <a16:rowId xmlns:a16="http://schemas.microsoft.com/office/drawing/2014/main" val="3016423484"/>
                  </a:ext>
                </a:extLst>
              </a:tr>
              <a:tr h="30093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idx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12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13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14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15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16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17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18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19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20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21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22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23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extLst>
                  <a:ext uri="{0D108BD9-81ED-4DB2-BD59-A6C34878D82A}">
                    <a16:rowId xmlns:a16="http://schemas.microsoft.com/office/drawing/2014/main" val="902187861"/>
                  </a:ext>
                </a:extLst>
              </a:tr>
              <a:tr h="300939"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Dis[idx]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dirty="0">
                          <a:effectLst/>
                        </a:rPr>
                        <a:t>-4</a:t>
                      </a:r>
                      <a:endParaRPr lang="zh-CN" sz="1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dirty="0">
                          <a:effectLst/>
                        </a:rPr>
                        <a:t>-4</a:t>
                      </a:r>
                      <a:endParaRPr lang="zh-CN" sz="1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dirty="0">
                          <a:effectLst/>
                        </a:rPr>
                        <a:t>-4</a:t>
                      </a:r>
                      <a:endParaRPr lang="zh-CN" sz="1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dirty="0">
                          <a:effectLst/>
                        </a:rPr>
                        <a:t>-2</a:t>
                      </a:r>
                      <a:endParaRPr lang="zh-CN" sz="1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dirty="0">
                          <a:effectLst/>
                        </a:rPr>
                        <a:t>-2</a:t>
                      </a:r>
                      <a:endParaRPr lang="zh-CN" sz="1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dirty="0">
                          <a:effectLst/>
                        </a:rPr>
                        <a:t>-1</a:t>
                      </a:r>
                      <a:endParaRPr lang="zh-CN" sz="1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>
                          <a:effectLst/>
                        </a:rPr>
                        <a:t>-0</a:t>
                      </a:r>
                      <a:endParaRPr lang="zh-CN" sz="17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dirty="0">
                          <a:effectLst/>
                        </a:rPr>
                        <a:t>1</a:t>
                      </a:r>
                      <a:endParaRPr lang="zh-CN" sz="1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dirty="0">
                          <a:effectLst/>
                        </a:rPr>
                        <a:t>2</a:t>
                      </a:r>
                      <a:endParaRPr lang="zh-CN" sz="1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dirty="0">
                          <a:effectLst/>
                        </a:rPr>
                        <a:t>2</a:t>
                      </a:r>
                      <a:endParaRPr lang="zh-CN" sz="1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dirty="0">
                          <a:effectLst/>
                        </a:rPr>
                        <a:t>4</a:t>
                      </a:r>
                      <a:endParaRPr lang="zh-CN" sz="1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US" sz="1700" dirty="0">
                          <a:effectLst/>
                        </a:rPr>
                        <a:t>4</a:t>
                      </a:r>
                      <a:endParaRPr lang="zh-CN" sz="17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8338" marR="108338" marT="0" marB="0" anchor="ctr"/>
                </a:tc>
                <a:extLst>
                  <a:ext uri="{0D108BD9-81ED-4DB2-BD59-A6C34878D82A}">
                    <a16:rowId xmlns:a16="http://schemas.microsoft.com/office/drawing/2014/main" val="3130531118"/>
                  </a:ext>
                </a:extLst>
              </a:tr>
            </a:tbl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173DC836-71DB-4F6A-96A9-DA11E4D8D9AC}"/>
              </a:ext>
            </a:extLst>
          </p:cNvPr>
          <p:cNvSpPr/>
          <p:nvPr/>
        </p:nvSpPr>
        <p:spPr>
          <a:xfrm>
            <a:off x="208349" y="894140"/>
            <a:ext cx="515397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l"/>
            </a:pPr>
            <a:r>
              <a:rPr lang="en-CA" altLang="zh-CN" kern="0" dirty="0">
                <a:ea typeface="等线" panose="02010600030101010101" pitchFamily="2" charset="-122"/>
                <a:cs typeface="Arial" panose="020B0604020202020204" pitchFamily="34" charset="0"/>
              </a:rPr>
              <a:t>Reduce the length of the weight LUT (</a:t>
            </a:r>
            <a:r>
              <a:rPr lang="en-US" altLang="zh-CN" b="1" kern="0" dirty="0" err="1">
                <a:ea typeface="等线" panose="02010600030101010101" pitchFamily="2" charset="-122"/>
                <a:cs typeface="Arial" panose="020B0604020202020204" pitchFamily="34" charset="0"/>
              </a:rPr>
              <a:t>GeoFilter</a:t>
            </a:r>
            <a:r>
              <a:rPr lang="en-US" altLang="zh-CN" b="1" kern="0" dirty="0">
                <a:ea typeface="等线" panose="02010600030101010101" pitchFamily="2" charset="-122"/>
                <a:cs typeface="Arial" panose="020B0604020202020204" pitchFamily="34" charset="0"/>
              </a:rPr>
              <a:t> []</a:t>
            </a:r>
            <a:r>
              <a:rPr lang="en-CA" altLang="zh-CN" kern="0" dirty="0">
                <a:ea typeface="等线" panose="02010600030101010101" pitchFamily="2" charset="-122"/>
                <a:cs typeface="Arial" panose="020B0604020202020204" pitchFamily="34" charset="0"/>
              </a:rPr>
              <a:t>) </a:t>
            </a:r>
            <a:endParaRPr lang="zh-CN" altLang="en-US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21673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Proposed method</a:t>
            </a:r>
            <a:endParaRPr lang="zh-CN" altLang="en-US" dirty="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1FB5466E-2B7F-4E1D-BF5F-6319C4493A03}"/>
              </a:ext>
            </a:extLst>
          </p:cNvPr>
          <p:cNvSpPr/>
          <p:nvPr/>
        </p:nvSpPr>
        <p:spPr>
          <a:xfrm>
            <a:off x="323820" y="778224"/>
            <a:ext cx="41387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just">
              <a:spcBef>
                <a:spcPts val="600"/>
              </a:spcBef>
              <a:spcAft>
                <a:spcPts val="0"/>
              </a:spcAft>
              <a:buFont typeface="Wingdings" panose="05000000000000000000" pitchFamily="2" charset="2"/>
              <a:buChar char=""/>
            </a:pPr>
            <a:r>
              <a:rPr lang="en-CA" altLang="zh-CN" kern="100" dirty="0">
                <a:ea typeface="等线" panose="02010600030101010101" pitchFamily="2" charset="-122"/>
                <a:cs typeface="Arial" panose="020B0604020202020204" pitchFamily="34" charset="0"/>
              </a:rPr>
              <a:t>Remove the weights LUT (</a:t>
            </a:r>
            <a:r>
              <a:rPr lang="en-US" altLang="zh-CN" b="1" kern="100" dirty="0" err="1">
                <a:ea typeface="等线" panose="02010600030101010101" pitchFamily="2" charset="-122"/>
                <a:cs typeface="Arial" panose="020B0604020202020204" pitchFamily="34" charset="0"/>
              </a:rPr>
              <a:t>GeoFilter</a:t>
            </a:r>
            <a:r>
              <a:rPr lang="en-US" altLang="zh-CN" b="1" kern="100" dirty="0">
                <a:ea typeface="等线" panose="02010600030101010101" pitchFamily="2" charset="-122"/>
                <a:cs typeface="Arial" panose="020B0604020202020204" pitchFamily="34" charset="0"/>
              </a:rPr>
              <a:t> </a:t>
            </a:r>
            <a:r>
              <a:rPr lang="en-US" altLang="zh-CN" sz="1800" b="1" kern="100" dirty="0">
                <a:ea typeface="等线" panose="02010600030101010101" pitchFamily="2" charset="-122"/>
                <a:cs typeface="Arial" panose="020B0604020202020204" pitchFamily="34" charset="0"/>
              </a:rPr>
              <a:t>[]</a:t>
            </a:r>
            <a:r>
              <a:rPr lang="en-CA" altLang="zh-CN" kern="100" dirty="0">
                <a:ea typeface="等线" panose="02010600030101010101" pitchFamily="2" charset="-122"/>
                <a:cs typeface="Arial" panose="020B0604020202020204" pitchFamily="34" charset="0"/>
              </a:rPr>
              <a:t>)</a:t>
            </a:r>
            <a:endParaRPr lang="zh-CN" altLang="zh-CN" kern="100" dirty="0"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3119B7F-8D44-4E53-BE61-BB02EF934274}"/>
              </a:ext>
            </a:extLst>
          </p:cNvPr>
          <p:cNvSpPr/>
          <p:nvPr/>
        </p:nvSpPr>
        <p:spPr>
          <a:xfrm>
            <a:off x="424553" y="1147556"/>
            <a:ext cx="80907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CA" altLang="zh-CN" kern="0" dirty="0">
                <a:ea typeface="等线" panose="02010600030101010101" pitchFamily="2" charset="-122"/>
                <a:cs typeface="Arial" panose="020B0604020202020204" pitchFamily="34" charset="0"/>
              </a:rPr>
              <a:t>Another mathematically identical implementation of this contribution is</a:t>
            </a:r>
            <a:r>
              <a:rPr lang="en-CA" altLang="zh-CN" kern="1100" dirty="0">
                <a:cs typeface="Arial" panose="020B0604020202020204" pitchFamily="34" charset="0"/>
              </a:rPr>
              <a:t> </a:t>
            </a:r>
            <a:r>
              <a:rPr lang="en-US" altLang="zh-CN" kern="1100" dirty="0">
                <a:cs typeface="Arial" panose="020B0604020202020204" pitchFamily="34" charset="0"/>
              </a:rPr>
              <a:t>to replace </a:t>
            </a:r>
            <a:r>
              <a:rPr lang="zh-CN" altLang="zh-CN" kern="0" dirty="0">
                <a:ea typeface="Times New Roman" panose="02020603050405020304" pitchFamily="18" charset="0"/>
                <a:cs typeface="Arial" panose="020B0604020202020204" pitchFamily="34" charset="0"/>
              </a:rPr>
              <a:t>the reduced weight LUT</a:t>
            </a:r>
            <a:endParaRPr lang="zh-CN" altLang="en-US" dirty="0">
              <a:cs typeface="Arial" panose="020B0604020202020204" pitchFamily="34" charset="0"/>
            </a:endParaRPr>
          </a:p>
        </p:txBody>
      </p:sp>
      <p:graphicFrame>
        <p:nvGraphicFramePr>
          <p:cNvPr id="14" name="表格 13">
            <a:extLst>
              <a:ext uri="{FF2B5EF4-FFF2-40B4-BE49-F238E27FC236}">
                <a16:creationId xmlns:a16="http://schemas.microsoft.com/office/drawing/2014/main" id="{E408F336-DA98-4290-A9B3-A7DF880F1C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3367110"/>
              </p:ext>
            </p:extLst>
          </p:nvPr>
        </p:nvGraphicFramePr>
        <p:xfrm>
          <a:off x="706933" y="2079727"/>
          <a:ext cx="7730134" cy="5358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15064">
                  <a:extLst>
                    <a:ext uri="{9D8B030D-6E8A-4147-A177-3AD203B41FA5}">
                      <a16:colId xmlns:a16="http://schemas.microsoft.com/office/drawing/2014/main" val="2087403511"/>
                    </a:ext>
                  </a:extLst>
                </a:gridCol>
                <a:gridCol w="428995">
                  <a:extLst>
                    <a:ext uri="{9D8B030D-6E8A-4147-A177-3AD203B41FA5}">
                      <a16:colId xmlns:a16="http://schemas.microsoft.com/office/drawing/2014/main" val="4136496111"/>
                    </a:ext>
                  </a:extLst>
                </a:gridCol>
                <a:gridCol w="429909">
                  <a:extLst>
                    <a:ext uri="{9D8B030D-6E8A-4147-A177-3AD203B41FA5}">
                      <a16:colId xmlns:a16="http://schemas.microsoft.com/office/drawing/2014/main" val="1927924046"/>
                    </a:ext>
                  </a:extLst>
                </a:gridCol>
                <a:gridCol w="429909">
                  <a:extLst>
                    <a:ext uri="{9D8B030D-6E8A-4147-A177-3AD203B41FA5}">
                      <a16:colId xmlns:a16="http://schemas.microsoft.com/office/drawing/2014/main" val="1755639650"/>
                    </a:ext>
                  </a:extLst>
                </a:gridCol>
                <a:gridCol w="428995">
                  <a:extLst>
                    <a:ext uri="{9D8B030D-6E8A-4147-A177-3AD203B41FA5}">
                      <a16:colId xmlns:a16="http://schemas.microsoft.com/office/drawing/2014/main" val="3051491723"/>
                    </a:ext>
                  </a:extLst>
                </a:gridCol>
                <a:gridCol w="429909">
                  <a:extLst>
                    <a:ext uri="{9D8B030D-6E8A-4147-A177-3AD203B41FA5}">
                      <a16:colId xmlns:a16="http://schemas.microsoft.com/office/drawing/2014/main" val="281272862"/>
                    </a:ext>
                  </a:extLst>
                </a:gridCol>
                <a:gridCol w="429909">
                  <a:extLst>
                    <a:ext uri="{9D8B030D-6E8A-4147-A177-3AD203B41FA5}">
                      <a16:colId xmlns:a16="http://schemas.microsoft.com/office/drawing/2014/main" val="2335822869"/>
                    </a:ext>
                  </a:extLst>
                </a:gridCol>
                <a:gridCol w="429909">
                  <a:extLst>
                    <a:ext uri="{9D8B030D-6E8A-4147-A177-3AD203B41FA5}">
                      <a16:colId xmlns:a16="http://schemas.microsoft.com/office/drawing/2014/main" val="670270238"/>
                    </a:ext>
                  </a:extLst>
                </a:gridCol>
                <a:gridCol w="428995">
                  <a:extLst>
                    <a:ext uri="{9D8B030D-6E8A-4147-A177-3AD203B41FA5}">
                      <a16:colId xmlns:a16="http://schemas.microsoft.com/office/drawing/2014/main" val="3082191130"/>
                    </a:ext>
                  </a:extLst>
                </a:gridCol>
                <a:gridCol w="429909">
                  <a:extLst>
                    <a:ext uri="{9D8B030D-6E8A-4147-A177-3AD203B41FA5}">
                      <a16:colId xmlns:a16="http://schemas.microsoft.com/office/drawing/2014/main" val="2749240066"/>
                    </a:ext>
                  </a:extLst>
                </a:gridCol>
                <a:gridCol w="429909">
                  <a:extLst>
                    <a:ext uri="{9D8B030D-6E8A-4147-A177-3AD203B41FA5}">
                      <a16:colId xmlns:a16="http://schemas.microsoft.com/office/drawing/2014/main" val="2631205510"/>
                    </a:ext>
                  </a:extLst>
                </a:gridCol>
                <a:gridCol w="428995">
                  <a:extLst>
                    <a:ext uri="{9D8B030D-6E8A-4147-A177-3AD203B41FA5}">
                      <a16:colId xmlns:a16="http://schemas.microsoft.com/office/drawing/2014/main" val="3080683121"/>
                    </a:ext>
                  </a:extLst>
                </a:gridCol>
                <a:gridCol w="429909">
                  <a:extLst>
                    <a:ext uri="{9D8B030D-6E8A-4147-A177-3AD203B41FA5}">
                      <a16:colId xmlns:a16="http://schemas.microsoft.com/office/drawing/2014/main" val="783941626"/>
                    </a:ext>
                  </a:extLst>
                </a:gridCol>
                <a:gridCol w="429909">
                  <a:extLst>
                    <a:ext uri="{9D8B030D-6E8A-4147-A177-3AD203B41FA5}">
                      <a16:colId xmlns:a16="http://schemas.microsoft.com/office/drawing/2014/main" val="950473098"/>
                    </a:ext>
                  </a:extLst>
                </a:gridCol>
                <a:gridCol w="429909">
                  <a:extLst>
                    <a:ext uri="{9D8B030D-6E8A-4147-A177-3AD203B41FA5}">
                      <a16:colId xmlns:a16="http://schemas.microsoft.com/office/drawing/2014/main" val="4001810971"/>
                    </a:ext>
                  </a:extLst>
                </a:gridCol>
              </a:tblGrid>
              <a:tr h="26792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Idx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0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1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2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3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4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5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6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7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8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9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10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11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12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13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 anchor="ctr"/>
                </a:tc>
                <a:extLst>
                  <a:ext uri="{0D108BD9-81ED-4DB2-BD59-A6C34878D82A}">
                    <a16:rowId xmlns:a16="http://schemas.microsoft.com/office/drawing/2014/main" val="2145307448"/>
                  </a:ext>
                </a:extLst>
              </a:tr>
              <a:tr h="26792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GeoFilter[idx]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4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4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5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5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5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5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 dirty="0">
                          <a:effectLst/>
                        </a:rPr>
                        <a:t>6</a:t>
                      </a:r>
                      <a:endParaRPr lang="zh-CN" sz="15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6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6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7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7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7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>
                          <a:effectLst/>
                        </a:rPr>
                        <a:t>7</a:t>
                      </a:r>
                      <a:endParaRPr lang="zh-CN" sz="15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CA" sz="1500" kern="0" dirty="0">
                          <a:effectLst/>
                        </a:rPr>
                        <a:t>8</a:t>
                      </a:r>
                      <a:endParaRPr lang="zh-CN" sz="1500" kern="100" dirty="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99780" marR="99780" marT="0" marB="0"/>
                </a:tc>
                <a:extLst>
                  <a:ext uri="{0D108BD9-81ED-4DB2-BD59-A6C34878D82A}">
                    <a16:rowId xmlns:a16="http://schemas.microsoft.com/office/drawing/2014/main" val="3474379709"/>
                  </a:ext>
                </a:extLst>
              </a:tr>
            </a:tbl>
          </a:graphicData>
        </a:graphic>
      </p:graphicFrame>
      <p:sp>
        <p:nvSpPr>
          <p:cNvPr id="15" name="矩形 14">
            <a:extLst>
              <a:ext uri="{FF2B5EF4-FFF2-40B4-BE49-F238E27FC236}">
                <a16:creationId xmlns:a16="http://schemas.microsoft.com/office/drawing/2014/main" id="{7152676B-A842-42A5-9592-45F43077B205}"/>
              </a:ext>
            </a:extLst>
          </p:cNvPr>
          <p:cNvSpPr/>
          <p:nvPr/>
        </p:nvSpPr>
        <p:spPr>
          <a:xfrm>
            <a:off x="2907971" y="1720041"/>
            <a:ext cx="32063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en-CA" altLang="zh-CN" kern="100" dirty="0">
                <a:ea typeface="等线" panose="02010600030101010101" pitchFamily="2" charset="-122"/>
                <a:cs typeface="Arial" panose="020B0604020202020204" pitchFamily="34" charset="0"/>
              </a:rPr>
              <a:t>Modified look-up table </a:t>
            </a:r>
            <a:r>
              <a:rPr lang="en-CA" altLang="zh-CN" kern="100" dirty="0" err="1">
                <a:ea typeface="等线" panose="02010600030101010101" pitchFamily="2" charset="-122"/>
                <a:cs typeface="Arial" panose="020B0604020202020204" pitchFamily="34" charset="0"/>
              </a:rPr>
              <a:t>GeoFilter</a:t>
            </a:r>
            <a:r>
              <a:rPr lang="en-CA" altLang="zh-CN" kern="100" dirty="0">
                <a:ea typeface="等线" panose="02010600030101010101" pitchFamily="2" charset="-122"/>
                <a:cs typeface="Arial" panose="020B0604020202020204" pitchFamily="34" charset="0"/>
              </a:rPr>
              <a:t>[]</a:t>
            </a:r>
            <a:endParaRPr lang="zh-CN" altLang="zh-CN" kern="100" dirty="0">
              <a:ea typeface="等线" panose="02010600030101010101" pitchFamily="2" charset="-122"/>
              <a:cs typeface="Arial" panose="020B0604020202020204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712A57FC-F7E2-4697-8705-33438DDB5DC7}"/>
                  </a:ext>
                </a:extLst>
              </p:cNvPr>
              <p:cNvSpPr/>
              <p:nvPr/>
            </p:nvSpPr>
            <p:spPr>
              <a:xfrm>
                <a:off x="424553" y="4156280"/>
                <a:ext cx="8433763" cy="161877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342900" lvl="0" indent="-342900" algn="just">
                  <a:spcAft>
                    <a:spcPts val="0"/>
                  </a:spcAft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CA" altLang="zh-CN" i="1" kern="10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𝑊𝑒𝑖𝑔h𝑡𝐼𝑑𝑥𝐴𝑏𝑠</m:t>
                    </m:r>
                    <m:r>
                      <a:rPr lang="en-CA" altLang="zh-CN" i="1" kern="10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=</m:t>
                    </m:r>
                    <m:r>
                      <a:rPr lang="en-CA" altLang="zh-CN" i="1" kern="10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𝐶𝑙𝑖𝑝</m:t>
                    </m:r>
                    <m:r>
                      <a:rPr lang="en-CA" altLang="zh-CN" i="1" kern="10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3(0,</m:t>
                    </m:r>
                    <m:r>
                      <a:rPr lang="en-CA" altLang="zh-CN" strike="sngStrike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26</m:t>
                    </m:r>
                    <m:r>
                      <a:rPr lang="en-CA" altLang="zh-CN" i="1"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</m:t>
                    </m:r>
                    <m:r>
                      <a:rPr lang="en-US" altLang="zh-CN" b="0" i="1" smtClean="0"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3</m:t>
                    </m:r>
                    <m:r>
                      <a:rPr lang="en-CA" altLang="zh-CN" i="1" kern="100" smtClean="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,</m:t>
                    </m:r>
                    <m:d>
                      <m:dPr>
                        <m:ctrlPr>
                          <a:rPr lang="zh-CN" altLang="zh-CN" i="1" kern="1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CA" altLang="zh-CN" i="1" kern="1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𝑎𝑏𝑠</m:t>
                        </m:r>
                        <m:d>
                          <m:dPr>
                            <m:ctrlPr>
                              <a:rPr lang="zh-CN" altLang="zh-CN" i="1" kern="1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r>
                              <a:rPr lang="en-CA" altLang="zh-CN" i="1" kern="100">
                                <a:solidFill>
                                  <a:srgbClr val="000000"/>
                                </a:solidFill>
                                <a:latin typeface="Cambria Math" panose="02040503050406030204" pitchFamily="18" charset="0"/>
                                <a:ea typeface="等线" panose="02010600030101010101" pitchFamily="2" charset="-122"/>
                                <a:cs typeface="Times New Roman" panose="02020603050405020304" pitchFamily="18" charset="0"/>
                              </a:rPr>
                              <m:t>𝑊𝑒𝑖𝑔h𝑡𝐼𝑑𝑥</m:t>
                            </m:r>
                          </m:e>
                        </m:d>
                      </m:e>
                    </m:d>
                    <m:r>
                      <a:rPr lang="en-CA" altLang="zh-CN" i="1" kern="10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endParaRPr lang="en-US" altLang="zh-CN" sz="20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  <a:p>
                <a:pPr marL="342900" indent="-342900" algn="just">
                  <a:spcAft>
                    <a:spcPts val="0"/>
                  </a:spcAft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strike="sngStrike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altLang="zh-CN" i="1" strike="sngStrike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𝑠𝑎𝑚𝑝𝑙𝑒𝑊𝑒𝑖𝑔h𝑡</m:t>
                        </m:r>
                      </m:e>
                      <m:sub>
                        <m:r>
                          <a:rPr lang="en-CA" altLang="zh-CN" i="1" strike="sngStrike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𝐿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zh-CN" altLang="zh-CN" i="1" strike="sngStrike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altLang="zh-CN" i="1" strike="sngStrike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zh-CN" altLang="zh-CN" i="1" strike="sngStrike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altLang="zh-CN" i="1" strike="sngStrike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d>
                    <m:r>
                      <a:rPr lang="en-CA" altLang="zh-CN" strike="sngStrike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CA" altLang="zh-CN" i="1" strike="sngStrike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𝑊𝑒𝑖𝑔h𝑡𝐼𝑑𝑥</m:t>
                    </m:r>
                    <m:r>
                      <a:rPr lang="en-CA" altLang="zh-CN" strike="sngStrike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≤0 ?</m:t>
                    </m:r>
                    <m:r>
                      <a:rPr lang="en-CA" altLang="zh-CN" i="1" strike="sngStrike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𝑊𝑒𝑑𝑔𝑒𝐹𝑖𝑙𝑡𝑒𝑟</m:t>
                    </m:r>
                    <m:d>
                      <m:dPr>
                        <m:begChr m:val="["/>
                        <m:endChr m:val="]"/>
                        <m:ctrlPr>
                          <a:rPr lang="zh-CN" altLang="zh-CN" i="1" strike="sngStrike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altLang="zh-CN" i="1" strike="sngStrike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𝑊𝑒𝑖𝑔h𝑡𝐼𝑑𝑥𝐴𝑏𝑠</m:t>
                        </m:r>
                      </m:e>
                    </m:d>
                    <m:r>
                      <a:rPr lang="en-CA" altLang="zh-CN" strike="sngStrike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:8</m:t>
                    </m:r>
                    <m:r>
                      <a:rPr lang="en-CA" altLang="zh-CN" i="1" strike="sngStrike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−</m:t>
                    </m:r>
                    <m:r>
                      <a:rPr lang="en-CA" altLang="zh-CN" i="1" strike="sngStrike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𝑊𝑒𝑑𝑔𝑒𝐹𝑖𝑙𝑡𝑒𝑟</m:t>
                    </m:r>
                    <m:d>
                      <m:dPr>
                        <m:begChr m:val="["/>
                        <m:endChr m:val="]"/>
                        <m:ctrlPr>
                          <a:rPr lang="zh-CN" altLang="zh-CN" i="1" strike="sngStrike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altLang="zh-CN" i="1" strike="sngStrike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𝑊𝑒𝑖𝑔h𝑡𝐼𝑑𝑥𝐴𝑏𝑠</m:t>
                        </m:r>
                      </m:e>
                    </m:d>
                  </m:oMath>
                </a14:m>
                <a:endParaRPr lang="zh-CN" altLang="zh-CN" sz="20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  <a:p>
                <a:pPr marL="342900" lvl="0" indent="-342900" algn="just">
                  <a:spcAft>
                    <a:spcPts val="0"/>
                  </a:spcAft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kern="1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CA" altLang="zh-CN" i="1" kern="1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𝑠𝑎𝑚𝑝𝑙𝑒𝑊𝑒𝑖𝑔h𝑡</m:t>
                        </m:r>
                      </m:e>
                      <m:sub>
                        <m:r>
                          <a:rPr lang="en-CA" altLang="zh-CN" i="1" kern="1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𝐿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zh-CN" altLang="zh-CN" i="1" kern="1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CA" altLang="zh-CN" i="1" kern="1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𝑥</m:t>
                        </m:r>
                      </m:e>
                    </m:d>
                    <m:d>
                      <m:dPr>
                        <m:begChr m:val="["/>
                        <m:endChr m:val="]"/>
                        <m:ctrlPr>
                          <a:rPr lang="zh-CN" altLang="zh-CN" i="1" kern="1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CA" altLang="zh-CN" i="1" kern="100">
                            <a:solidFill>
                              <a:srgbClr val="000000"/>
                            </a:solidFill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𝑦</m:t>
                        </m:r>
                      </m:e>
                    </m:d>
                    <m:r>
                      <a:rPr lang="en-CA" altLang="zh-CN" i="1" kern="10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=</m:t>
                    </m:r>
                    <m:r>
                      <a:rPr lang="en-CA" altLang="zh-CN" i="1" kern="10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𝑊𝑒𝑖𝑔h𝑡𝐼𝑑𝑥</m:t>
                    </m:r>
                    <m:r>
                      <a:rPr lang="en-CA" altLang="zh-CN" i="1" kern="100">
                        <a:solidFill>
                          <a:srgbClr val="000000"/>
                        </a:solidFill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≤0 ?</m:t>
                    </m:r>
                    <m:d>
                      <m:dPr>
                        <m:ctrlPr>
                          <a:rPr lang="zh-CN" altLang="zh-CN" i="1" kern="100">
                            <a:solidFill>
                              <a:srgbClr val="000000"/>
                            </a:solidFill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CA" altLang="zh-CN" i="1" kern="100">
                            <a:solidFill>
                              <a:srgbClr val="000000"/>
                            </a:solidFill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𝑊𝑒𝑖𝑔h𝑡𝐼𝑑𝑥𝐴𝑏𝑠</m:t>
                        </m:r>
                        <m:r>
                          <a:rPr lang="en-CA" altLang="zh-CN" i="1" kern="100">
                            <a:solidFill>
                              <a:srgbClr val="000000"/>
                            </a:solidFill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+2+(</m:t>
                        </m:r>
                        <m:r>
                          <a:rPr lang="en-CA" altLang="zh-CN" i="1" kern="100">
                            <a:solidFill>
                              <a:srgbClr val="000000"/>
                            </a:solidFill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𝑊𝑒𝑖𝑔h𝑡𝐼𝑑𝑥𝐴𝑏𝑠</m:t>
                        </m:r>
                        <m:r>
                          <a:rPr lang="en-CA" altLang="zh-CN" i="1" kern="100">
                            <a:solidFill>
                              <a:srgbClr val="000000"/>
                            </a:solidFill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&gt;8)</m:t>
                        </m:r>
                      </m:e>
                    </m:d>
                    <m:r>
                      <a:rPr lang="en-CA" altLang="zh-CN" i="1" kern="100"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≫2+4</m:t>
                    </m:r>
                    <m:r>
                      <a:rPr lang="en-US" altLang="zh-CN" b="0" i="1" kern="100" smtClean="0"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CA" altLang="zh-CN" i="1" kern="100"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:4−</m:t>
                    </m:r>
                    <m:d>
                      <m:dPr>
                        <m:ctrlPr>
                          <a:rPr lang="zh-CN" altLang="zh-CN" i="1" kern="100">
                            <a:solidFill>
                              <a:srgbClr val="000000"/>
                            </a:solidFill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CA" altLang="zh-CN" i="1" kern="100">
                            <a:solidFill>
                              <a:srgbClr val="000000"/>
                            </a:solidFill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𝑊𝑒𝑖𝑔h𝑡𝐼𝑑𝑥𝐴𝑏𝑠</m:t>
                        </m:r>
                        <m:r>
                          <a:rPr lang="en-CA" altLang="zh-CN" i="1" kern="100">
                            <a:solidFill>
                              <a:srgbClr val="000000"/>
                            </a:solidFill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+2+(</m:t>
                        </m:r>
                        <m:r>
                          <a:rPr lang="en-CA" altLang="zh-CN" i="1" kern="100">
                            <a:solidFill>
                              <a:srgbClr val="000000"/>
                            </a:solidFill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𝑊𝑒𝑖𝑔h𝑡𝐼𝑑𝑥𝐴𝑏𝑠</m:t>
                        </m:r>
                        <m:r>
                          <a:rPr lang="en-CA" altLang="zh-CN" i="1" kern="100">
                            <a:solidFill>
                              <a:srgbClr val="000000"/>
                            </a:solidFill>
                            <a:highlight>
                              <a:srgbClr val="FFFF00"/>
                            </a:highlight>
                            <a:latin typeface="Cambria Math" panose="02040503050406030204" pitchFamily="18" charset="0"/>
                            <a:ea typeface="等线" panose="02010600030101010101" pitchFamily="2" charset="-122"/>
                            <a:cs typeface="Times New Roman" panose="02020603050405020304" pitchFamily="18" charset="0"/>
                          </a:rPr>
                          <m:t>&gt;8)</m:t>
                        </m:r>
                      </m:e>
                    </m:d>
                    <m:r>
                      <a:rPr lang="en-CA" altLang="zh-CN" i="1" kern="100">
                        <a:solidFill>
                          <a:srgbClr val="000000"/>
                        </a:solidFill>
                        <a:highlight>
                          <a:srgbClr val="FFFF00"/>
                        </a:highlight>
                        <a:latin typeface="Cambria Math" panose="02040503050406030204" pitchFamily="18" charset="0"/>
                        <a:ea typeface="等线" panose="02010600030101010101" pitchFamily="2" charset="-122"/>
                        <a:cs typeface="Times New Roman" panose="02020603050405020304" pitchFamily="18" charset="0"/>
                      </a:rPr>
                      <m:t>≫2</m:t>
                    </m:r>
                  </m:oMath>
                </a14:m>
                <a:endParaRPr lang="zh-CN" altLang="zh-CN" sz="2000" kern="100" dirty="0">
                  <a:effectLst/>
                  <a:latin typeface="等线" panose="02010600030101010101" pitchFamily="2" charset="-122"/>
                  <a:ea typeface="等线" panose="02010600030101010101" pitchFamily="2" charset="-122"/>
                  <a:cs typeface="Times New Roman" panose="02020603050405020304" pitchFamily="18" charset="0"/>
                </a:endParaRPr>
              </a:p>
              <a:p>
                <a:pPr marL="342900" lvl="0" indent="-342900">
                  <a:lnSpc>
                    <a:spcPct val="107000"/>
                  </a:lnSpc>
                  <a:spcAft>
                    <a:spcPts val="800"/>
                  </a:spcAft>
                  <a:buFont typeface="Arial" panose="020B0604020202020204" pitchFamily="34" charset="0"/>
                  <a:buChar char="•"/>
                </a:pPr>
                <a14:m>
                  <m:oMath xmlns:m="http://schemas.openxmlformats.org/officeDocument/2006/math">
                    <m:r>
                      <a:rPr lang="en-CA" altLang="zh-CN" sz="18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𝑚𝑜𝑡𝑖𝑜𝑛𝑀𝑎𝑠𝑘</m:t>
                    </m:r>
                    <m:r>
                      <a:rPr lang="en-CA" altLang="zh-CN" sz="18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[</m:t>
                    </m:r>
                    <m:r>
                      <a:rPr lang="en-CA" altLang="zh-CN" sz="1800" i="1"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CA" altLang="zh-CN" sz="18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][</m:t>
                    </m:r>
                    <m:r>
                      <a:rPr lang="en-CA" altLang="zh-CN" sz="1800" i="1">
                        <a:effectLst/>
                        <a:latin typeface="Cambria Math" panose="02040503050406030204" pitchFamily="18" charset="0"/>
                        <a:ea typeface="PMingLiU" panose="02020500000000000000" pitchFamily="18" charset="-12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CA" altLang="zh-CN" sz="18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]=</m:t>
                    </m:r>
                  </m:oMath>
                </a14:m>
                <a:r>
                  <a:rPr lang="en-CA" altLang="zh-CN" sz="1800" dirty="0">
                    <a:solidFill>
                      <a:srgbClr val="000000"/>
                    </a:solidFill>
                    <a:effectLst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CA" altLang="zh-CN" sz="18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𝑎𝑏𝑠</m:t>
                    </m:r>
                    <m:d>
                      <m:dPr>
                        <m:ctrlPr>
                          <a:rPr lang="zh-CN" altLang="zh-CN" sz="1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CA" altLang="zh-CN" sz="18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𝑚𝑜𝑡𝑖𝑜𝑛𝐼𝑑𝑥</m:t>
                        </m:r>
                      </m:e>
                    </m:d>
                    <m:r>
                      <a:rPr lang="en-CA" altLang="zh-CN" sz="18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&lt;</m:t>
                    </m:r>
                    <m:r>
                      <a:rPr lang="en-CA" altLang="zh-CN" strike="sngStrike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32</m:t>
                    </m:r>
                    <m:r>
                      <a:rPr lang="en-CA" altLang="zh-CN" sz="1800" i="1">
                        <a:solidFill>
                          <a:srgbClr val="000000"/>
                        </a:solidFill>
                        <a:effectLst/>
                        <a:highlight>
                          <a:srgbClr val="FFFF00"/>
                        </a:highlight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16</m:t>
                    </m:r>
                    <m:r>
                      <a:rPr lang="en-CA" altLang="zh-CN" sz="18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?2 : </m:t>
                    </m:r>
                    <m:r>
                      <a:rPr lang="en-CA" altLang="zh-CN" sz="18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𝑚𝑜𝑡𝑖𝑜𝑛</m:t>
                    </m:r>
                    <m:r>
                      <a:rPr lang="en-CA" altLang="zh-CN" sz="1800" i="1">
                        <a:solidFill>
                          <a:srgbClr val="000000"/>
                        </a:solidFill>
                        <a:effectLst/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≤0 ? 0 :1</m:t>
                    </m:r>
                  </m:oMath>
                </a14:m>
                <a:endParaRPr lang="zh-CN" altLang="zh-CN" dirty="0">
                  <a:effectLst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712A57FC-F7E2-4697-8705-33438DDB5DC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4553" y="4156280"/>
                <a:ext cx="8433763" cy="1618776"/>
              </a:xfrm>
              <a:prstGeom prst="rect">
                <a:avLst/>
              </a:prstGeom>
              <a:blipFill>
                <a:blip r:embed="rId2"/>
                <a:stretch>
                  <a:fillRect l="-506" b="-184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矩形 5">
            <a:extLst>
              <a:ext uri="{FF2B5EF4-FFF2-40B4-BE49-F238E27FC236}">
                <a16:creationId xmlns:a16="http://schemas.microsoft.com/office/drawing/2014/main" id="{9701F992-3AB1-4E89-B421-77ECE5CDFC6A}"/>
              </a:ext>
            </a:extLst>
          </p:cNvPr>
          <p:cNvSpPr/>
          <p:nvPr/>
        </p:nvSpPr>
        <p:spPr>
          <a:xfrm>
            <a:off x="424553" y="3599294"/>
            <a:ext cx="679334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kern="0" dirty="0">
                <a:ea typeface="Times New Roman" panose="02020603050405020304" pitchFamily="18" charset="0"/>
                <a:cs typeface="Arial" panose="020B0604020202020204" pitchFamily="34" charset="0"/>
              </a:rPr>
              <a:t>the calculations of </a:t>
            </a:r>
            <a:r>
              <a:rPr lang="en-US" altLang="zh-CN" kern="0" dirty="0">
                <a:ea typeface="等线" panose="02010600030101010101" pitchFamily="2" charset="-122"/>
                <a:cs typeface="Arial" panose="020B0604020202020204" pitchFamily="34" charset="0"/>
              </a:rPr>
              <a:t>pre-defined masks are</a:t>
            </a:r>
            <a:r>
              <a:rPr lang="zh-CN" altLang="zh-CN" kern="0" dirty="0">
                <a:ea typeface="Times New Roman" panose="02020603050405020304" pitchFamily="18" charset="0"/>
                <a:cs typeface="Arial" panose="020B0604020202020204" pitchFamily="34" charset="0"/>
              </a:rPr>
              <a:t> modified as follows</a:t>
            </a:r>
            <a:r>
              <a:rPr lang="en-US" altLang="zh-CN" kern="0" dirty="0">
                <a:ea typeface="Times New Roman" panose="02020603050405020304" pitchFamily="18" charset="0"/>
                <a:cs typeface="Arial" panose="020B0604020202020204" pitchFamily="34" charset="0"/>
              </a:rPr>
              <a:t>:</a:t>
            </a:r>
            <a:endParaRPr lang="zh-CN" altLang="en-US" dirty="0">
              <a:cs typeface="Arial" panose="020B0604020202020204" pitchFamily="34" charset="0"/>
            </a:endParaRPr>
          </a:p>
        </p:txBody>
      </p:sp>
      <p:sp>
        <p:nvSpPr>
          <p:cNvPr id="7" name="箭头: 下 6">
            <a:extLst>
              <a:ext uri="{FF2B5EF4-FFF2-40B4-BE49-F238E27FC236}">
                <a16:creationId xmlns:a16="http://schemas.microsoft.com/office/drawing/2014/main" id="{6D28176F-5875-45DD-B4CA-ABBC9CB8247A}"/>
              </a:ext>
            </a:extLst>
          </p:cNvPr>
          <p:cNvSpPr/>
          <p:nvPr/>
        </p:nvSpPr>
        <p:spPr>
          <a:xfrm>
            <a:off x="4358734" y="2682289"/>
            <a:ext cx="304800" cy="71350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E4628C6-9622-4DF2-87FF-FD5AAC2D8643}"/>
              </a:ext>
            </a:extLst>
          </p:cNvPr>
          <p:cNvSpPr txBox="1"/>
          <p:nvPr/>
        </p:nvSpPr>
        <p:spPr bwMode="auto">
          <a:xfrm>
            <a:off x="4663534" y="2819077"/>
            <a:ext cx="115454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dirty="0"/>
              <a:t>Remove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221050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zh-CN" b="1" dirty="0"/>
              <a:t>Experimental results</a:t>
            </a:r>
            <a:endParaRPr lang="zh-CN" altLang="en-US" dirty="0"/>
          </a:p>
        </p:txBody>
      </p: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FE4EDA0E-9178-4688-AFF7-897E967DF46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0490526"/>
              </p:ext>
            </p:extLst>
          </p:nvPr>
        </p:nvGraphicFramePr>
        <p:xfrm>
          <a:off x="1031482" y="1785084"/>
          <a:ext cx="6809396" cy="328783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86280">
                  <a:extLst>
                    <a:ext uri="{9D8B030D-6E8A-4147-A177-3AD203B41FA5}">
                      <a16:colId xmlns:a16="http://schemas.microsoft.com/office/drawing/2014/main" val="2567846178"/>
                    </a:ext>
                  </a:extLst>
                </a:gridCol>
                <a:gridCol w="1115232">
                  <a:extLst>
                    <a:ext uri="{9D8B030D-6E8A-4147-A177-3AD203B41FA5}">
                      <a16:colId xmlns:a16="http://schemas.microsoft.com/office/drawing/2014/main" val="2518316702"/>
                    </a:ext>
                  </a:extLst>
                </a:gridCol>
                <a:gridCol w="1114265">
                  <a:extLst>
                    <a:ext uri="{9D8B030D-6E8A-4147-A177-3AD203B41FA5}">
                      <a16:colId xmlns:a16="http://schemas.microsoft.com/office/drawing/2014/main" val="817747237"/>
                    </a:ext>
                  </a:extLst>
                </a:gridCol>
                <a:gridCol w="1114265">
                  <a:extLst>
                    <a:ext uri="{9D8B030D-6E8A-4147-A177-3AD203B41FA5}">
                      <a16:colId xmlns:a16="http://schemas.microsoft.com/office/drawing/2014/main" val="641701817"/>
                    </a:ext>
                  </a:extLst>
                </a:gridCol>
                <a:gridCol w="929521">
                  <a:extLst>
                    <a:ext uri="{9D8B030D-6E8A-4147-A177-3AD203B41FA5}">
                      <a16:colId xmlns:a16="http://schemas.microsoft.com/office/drawing/2014/main" val="3021122600"/>
                    </a:ext>
                  </a:extLst>
                </a:gridCol>
                <a:gridCol w="949833">
                  <a:extLst>
                    <a:ext uri="{9D8B030D-6E8A-4147-A177-3AD203B41FA5}">
                      <a16:colId xmlns:a16="http://schemas.microsoft.com/office/drawing/2014/main" val="1714464207"/>
                    </a:ext>
                  </a:extLst>
                </a:gridCol>
              </a:tblGrid>
              <a:tr h="275665">
                <a:tc>
                  <a:txBody>
                    <a:bodyPr/>
                    <a:lstStyle/>
                    <a:p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00">
                          <a:effectLst/>
                        </a:rPr>
                        <a:t>Random Access </a:t>
                      </a:r>
                      <a:endParaRPr lang="zh-CN" sz="17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39283" marR="139283" marT="69642" marB="69642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00467484"/>
                  </a:ext>
                </a:extLst>
              </a:tr>
              <a:tr h="275665">
                <a:tc>
                  <a:txBody>
                    <a:bodyPr/>
                    <a:lstStyle/>
                    <a:p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00" dirty="0">
                          <a:effectLst/>
                        </a:rPr>
                        <a:t>Over VTM7.0(CE4)_common base</a:t>
                      </a:r>
                      <a:endParaRPr lang="zh-CN" sz="17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39283" marR="139283" marT="69642" marB="69642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3053193"/>
                  </a:ext>
                </a:extLst>
              </a:tr>
              <a:tr h="275665">
                <a:tc>
                  <a:txBody>
                    <a:bodyPr/>
                    <a:lstStyle/>
                    <a:p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00">
                          <a:effectLst/>
                        </a:rPr>
                        <a:t>Y</a:t>
                      </a:r>
                      <a:endParaRPr lang="zh-CN" sz="17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00">
                          <a:effectLst/>
                        </a:rPr>
                        <a:t>U</a:t>
                      </a:r>
                      <a:endParaRPr lang="zh-CN" sz="17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00">
                          <a:effectLst/>
                        </a:rPr>
                        <a:t>V</a:t>
                      </a:r>
                      <a:endParaRPr lang="zh-CN" sz="17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00">
                          <a:effectLst/>
                        </a:rPr>
                        <a:t>EncT</a:t>
                      </a:r>
                      <a:endParaRPr lang="zh-CN" sz="17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00">
                          <a:effectLst/>
                        </a:rPr>
                        <a:t>DecT</a:t>
                      </a:r>
                      <a:endParaRPr lang="zh-CN" sz="17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extLst>
                  <a:ext uri="{0D108BD9-81ED-4DB2-BD59-A6C34878D82A}">
                    <a16:rowId xmlns:a16="http://schemas.microsoft.com/office/drawing/2014/main" val="4073032997"/>
                  </a:ext>
                </a:extLst>
              </a:tr>
              <a:tr h="2756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00">
                          <a:effectLst/>
                        </a:rPr>
                        <a:t>Class A1</a:t>
                      </a:r>
                      <a:endParaRPr lang="zh-CN" sz="17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00">
                          <a:effectLst/>
                        </a:rPr>
                        <a:t>0.00%</a:t>
                      </a:r>
                      <a:endParaRPr lang="zh-CN" sz="17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00">
                          <a:effectLst/>
                        </a:rPr>
                        <a:t>0.00%</a:t>
                      </a:r>
                      <a:endParaRPr lang="zh-CN" sz="17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00">
                          <a:effectLst/>
                        </a:rPr>
                        <a:t>0.00%</a:t>
                      </a:r>
                      <a:endParaRPr lang="zh-CN" sz="17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00">
                          <a:effectLst/>
                        </a:rPr>
                        <a:t>100%</a:t>
                      </a:r>
                      <a:r>
                        <a:rPr lang="zh-CN" sz="1400" kern="100">
                          <a:effectLst/>
                        </a:rPr>
                        <a:t>　</a:t>
                      </a:r>
                      <a:endParaRPr lang="zh-CN" sz="17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00">
                          <a:effectLst/>
                        </a:rPr>
                        <a:t>100%</a:t>
                      </a:r>
                      <a:r>
                        <a:rPr lang="zh-CN" sz="1400" kern="100">
                          <a:effectLst/>
                        </a:rPr>
                        <a:t>　</a:t>
                      </a:r>
                      <a:endParaRPr lang="zh-CN" sz="17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extLst>
                  <a:ext uri="{0D108BD9-81ED-4DB2-BD59-A6C34878D82A}">
                    <a16:rowId xmlns:a16="http://schemas.microsoft.com/office/drawing/2014/main" val="3010089292"/>
                  </a:ext>
                </a:extLst>
              </a:tr>
              <a:tr h="2756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00">
                          <a:effectLst/>
                        </a:rPr>
                        <a:t>Class A2</a:t>
                      </a:r>
                      <a:endParaRPr lang="zh-CN" sz="17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00">
                          <a:effectLst/>
                        </a:rPr>
                        <a:t>0.00%</a:t>
                      </a:r>
                      <a:endParaRPr lang="zh-CN" sz="17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00">
                          <a:effectLst/>
                        </a:rPr>
                        <a:t>0.00%</a:t>
                      </a:r>
                      <a:endParaRPr lang="zh-CN" sz="17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00">
                          <a:effectLst/>
                        </a:rPr>
                        <a:t>0.00%</a:t>
                      </a:r>
                      <a:endParaRPr lang="zh-CN" sz="17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00">
                          <a:effectLst/>
                        </a:rPr>
                        <a:t>100%</a:t>
                      </a:r>
                      <a:r>
                        <a:rPr lang="zh-CN" sz="1400" kern="100">
                          <a:effectLst/>
                        </a:rPr>
                        <a:t>　</a:t>
                      </a:r>
                      <a:endParaRPr lang="zh-CN" sz="17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00">
                          <a:effectLst/>
                        </a:rPr>
                        <a:t>100%</a:t>
                      </a:r>
                      <a:r>
                        <a:rPr lang="zh-CN" sz="1400" kern="100">
                          <a:effectLst/>
                        </a:rPr>
                        <a:t>　</a:t>
                      </a:r>
                      <a:endParaRPr lang="zh-CN" sz="17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extLst>
                  <a:ext uri="{0D108BD9-81ED-4DB2-BD59-A6C34878D82A}">
                    <a16:rowId xmlns:a16="http://schemas.microsoft.com/office/drawing/2014/main" val="1640522692"/>
                  </a:ext>
                </a:extLst>
              </a:tr>
              <a:tr h="2756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00">
                          <a:effectLst/>
                        </a:rPr>
                        <a:t>Class B</a:t>
                      </a:r>
                      <a:endParaRPr lang="zh-CN" sz="17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00">
                          <a:effectLst/>
                        </a:rPr>
                        <a:t>0.00%</a:t>
                      </a:r>
                      <a:endParaRPr lang="zh-CN" sz="17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00">
                          <a:effectLst/>
                        </a:rPr>
                        <a:t>0.00%</a:t>
                      </a:r>
                      <a:endParaRPr lang="zh-CN" sz="17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00">
                          <a:effectLst/>
                        </a:rPr>
                        <a:t>0.00%</a:t>
                      </a:r>
                      <a:endParaRPr lang="zh-CN" sz="17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00">
                          <a:effectLst/>
                        </a:rPr>
                        <a:t>100%</a:t>
                      </a:r>
                      <a:r>
                        <a:rPr lang="zh-CN" sz="1400" kern="100">
                          <a:effectLst/>
                        </a:rPr>
                        <a:t>　</a:t>
                      </a:r>
                      <a:endParaRPr lang="zh-CN" sz="17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00">
                          <a:effectLst/>
                        </a:rPr>
                        <a:t>100%</a:t>
                      </a:r>
                      <a:r>
                        <a:rPr lang="zh-CN" sz="1400" kern="100">
                          <a:effectLst/>
                        </a:rPr>
                        <a:t>　</a:t>
                      </a:r>
                      <a:endParaRPr lang="zh-CN" sz="17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extLst>
                  <a:ext uri="{0D108BD9-81ED-4DB2-BD59-A6C34878D82A}">
                    <a16:rowId xmlns:a16="http://schemas.microsoft.com/office/drawing/2014/main" val="2421100051"/>
                  </a:ext>
                </a:extLst>
              </a:tr>
              <a:tr h="2756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00">
                          <a:effectLst/>
                        </a:rPr>
                        <a:t>Class C</a:t>
                      </a:r>
                      <a:endParaRPr lang="zh-CN" sz="17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00">
                          <a:effectLst/>
                        </a:rPr>
                        <a:t>0.00%</a:t>
                      </a:r>
                      <a:endParaRPr lang="zh-CN" sz="17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00">
                          <a:effectLst/>
                        </a:rPr>
                        <a:t>0.00%</a:t>
                      </a:r>
                      <a:endParaRPr lang="zh-CN" sz="17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00">
                          <a:effectLst/>
                        </a:rPr>
                        <a:t>0.00%</a:t>
                      </a:r>
                      <a:endParaRPr lang="zh-CN" sz="17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00">
                          <a:effectLst/>
                        </a:rPr>
                        <a:t>100%</a:t>
                      </a:r>
                      <a:r>
                        <a:rPr lang="zh-CN" sz="1400" kern="100">
                          <a:effectLst/>
                        </a:rPr>
                        <a:t>　</a:t>
                      </a:r>
                      <a:endParaRPr lang="zh-CN" sz="17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00">
                          <a:effectLst/>
                        </a:rPr>
                        <a:t>100%</a:t>
                      </a:r>
                      <a:r>
                        <a:rPr lang="zh-CN" sz="1400" kern="100">
                          <a:effectLst/>
                        </a:rPr>
                        <a:t>　</a:t>
                      </a:r>
                      <a:endParaRPr lang="zh-CN" sz="17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extLst>
                  <a:ext uri="{0D108BD9-81ED-4DB2-BD59-A6C34878D82A}">
                    <a16:rowId xmlns:a16="http://schemas.microsoft.com/office/drawing/2014/main" val="3211238801"/>
                  </a:ext>
                </a:extLst>
              </a:tr>
              <a:tr h="2756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00">
                          <a:effectLst/>
                        </a:rPr>
                        <a:t>Class E</a:t>
                      </a:r>
                      <a:endParaRPr lang="zh-CN" sz="17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 kern="100">
                          <a:effectLst/>
                        </a:rPr>
                        <a:t>　</a:t>
                      </a:r>
                      <a:endParaRPr lang="zh-CN" sz="17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tc>
                  <a:txBody>
                    <a:bodyPr/>
                    <a:lstStyle/>
                    <a:p>
                      <a:endParaRPr lang="zh-CN" sz="1600" kern="100">
                        <a:effectLst/>
                        <a:latin typeface="等线" panose="02010600030101010101" pitchFamily="2" charset="-122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 kern="100">
                          <a:effectLst/>
                        </a:rPr>
                        <a:t>　</a:t>
                      </a:r>
                      <a:endParaRPr lang="zh-CN" sz="17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 kern="100">
                          <a:effectLst/>
                        </a:rPr>
                        <a:t>　</a:t>
                      </a:r>
                      <a:endParaRPr lang="zh-CN" sz="17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zh-CN" sz="1400" kern="100">
                          <a:effectLst/>
                        </a:rPr>
                        <a:t>　</a:t>
                      </a:r>
                      <a:endParaRPr lang="zh-CN" sz="17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extLst>
                  <a:ext uri="{0D108BD9-81ED-4DB2-BD59-A6C34878D82A}">
                    <a16:rowId xmlns:a16="http://schemas.microsoft.com/office/drawing/2014/main" val="3615376563"/>
                  </a:ext>
                </a:extLst>
              </a:tr>
              <a:tr h="362716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kern="100" dirty="0">
                          <a:effectLst/>
                        </a:rPr>
                        <a:t>Overall </a:t>
                      </a:r>
                      <a:endParaRPr lang="zh-CN" sz="1700" b="1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kern="100" dirty="0">
                          <a:effectLst/>
                        </a:rPr>
                        <a:t>0.00%</a:t>
                      </a:r>
                      <a:endParaRPr lang="zh-CN" sz="1700" b="1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kern="100" dirty="0">
                          <a:effectLst/>
                        </a:rPr>
                        <a:t>0.00%</a:t>
                      </a:r>
                      <a:endParaRPr lang="zh-CN" sz="1700" b="1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kern="100" dirty="0">
                          <a:effectLst/>
                        </a:rPr>
                        <a:t>0.00%</a:t>
                      </a:r>
                      <a:endParaRPr lang="zh-CN" sz="1700" b="1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kern="100" dirty="0">
                          <a:effectLst/>
                        </a:rPr>
                        <a:t>100%</a:t>
                      </a:r>
                      <a:r>
                        <a:rPr lang="zh-CN" sz="1400" b="1" kern="100" dirty="0">
                          <a:effectLst/>
                        </a:rPr>
                        <a:t>　</a:t>
                      </a:r>
                      <a:endParaRPr lang="zh-CN" sz="1700" b="1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b="1" kern="100" dirty="0">
                          <a:effectLst/>
                        </a:rPr>
                        <a:t>100%</a:t>
                      </a:r>
                      <a:r>
                        <a:rPr lang="zh-CN" sz="1400" b="1" kern="100" dirty="0">
                          <a:effectLst/>
                        </a:rPr>
                        <a:t>　</a:t>
                      </a:r>
                      <a:endParaRPr lang="zh-CN" sz="1700" b="1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extLst>
                  <a:ext uri="{0D108BD9-81ED-4DB2-BD59-A6C34878D82A}">
                    <a16:rowId xmlns:a16="http://schemas.microsoft.com/office/drawing/2014/main" val="3154350591"/>
                  </a:ext>
                </a:extLst>
              </a:tr>
              <a:tr h="27566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00">
                          <a:effectLst/>
                        </a:rPr>
                        <a:t>Class D</a:t>
                      </a:r>
                      <a:endParaRPr lang="zh-CN" sz="17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00">
                          <a:effectLst/>
                        </a:rPr>
                        <a:t>0.00%</a:t>
                      </a:r>
                      <a:endParaRPr lang="zh-CN" sz="17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00">
                          <a:effectLst/>
                        </a:rPr>
                        <a:t>0.00%</a:t>
                      </a:r>
                      <a:endParaRPr lang="zh-CN" sz="17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00">
                          <a:effectLst/>
                        </a:rPr>
                        <a:t>0.00%</a:t>
                      </a:r>
                      <a:endParaRPr lang="zh-CN" sz="17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00">
                          <a:effectLst/>
                        </a:rPr>
                        <a:t>100%</a:t>
                      </a:r>
                      <a:r>
                        <a:rPr lang="zh-CN" sz="1400" kern="100">
                          <a:effectLst/>
                        </a:rPr>
                        <a:t>　</a:t>
                      </a:r>
                      <a:endParaRPr lang="zh-CN" sz="17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00">
                          <a:effectLst/>
                        </a:rPr>
                        <a:t>100%</a:t>
                      </a:r>
                      <a:r>
                        <a:rPr lang="zh-CN" sz="1400" kern="100">
                          <a:effectLst/>
                        </a:rPr>
                        <a:t>　</a:t>
                      </a:r>
                      <a:endParaRPr lang="zh-CN" sz="17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extLst>
                  <a:ext uri="{0D108BD9-81ED-4DB2-BD59-A6C34878D82A}">
                    <a16:rowId xmlns:a16="http://schemas.microsoft.com/office/drawing/2014/main" val="85778985"/>
                  </a:ext>
                </a:extLst>
              </a:tr>
              <a:tr h="29017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00">
                          <a:effectLst/>
                        </a:rPr>
                        <a:t>Class F (optional)</a:t>
                      </a:r>
                      <a:endParaRPr lang="zh-CN" sz="17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00">
                          <a:effectLst/>
                        </a:rPr>
                        <a:t>0.00%</a:t>
                      </a:r>
                      <a:endParaRPr lang="zh-CN" sz="17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00">
                          <a:effectLst/>
                        </a:rPr>
                        <a:t>0.00%</a:t>
                      </a:r>
                      <a:endParaRPr lang="zh-CN" sz="17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00">
                          <a:effectLst/>
                        </a:rPr>
                        <a:t>0.00%</a:t>
                      </a:r>
                      <a:endParaRPr lang="zh-CN" sz="17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00">
                          <a:effectLst/>
                        </a:rPr>
                        <a:t>99%</a:t>
                      </a:r>
                      <a:r>
                        <a:rPr lang="zh-CN" sz="1400" kern="100">
                          <a:effectLst/>
                        </a:rPr>
                        <a:t>　</a:t>
                      </a:r>
                      <a:endParaRPr lang="zh-CN" sz="1700" kern="10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266700" algn="l"/>
                        </a:tabLst>
                      </a:pPr>
                      <a:r>
                        <a:rPr lang="en-US" sz="1400" kern="100" dirty="0">
                          <a:effectLst/>
                        </a:rPr>
                        <a:t>99%</a:t>
                      </a:r>
                      <a:r>
                        <a:rPr lang="zh-CN" sz="1400" kern="100" dirty="0">
                          <a:effectLst/>
                        </a:rPr>
                        <a:t>　</a:t>
                      </a:r>
                      <a:endParaRPr lang="zh-CN" sz="1700" kern="100" dirty="0">
                        <a:effectLst/>
                        <a:latin typeface="Times New Roman" panose="02020603050405020304" pitchFamily="18" charset="0"/>
                        <a:ea typeface="等线" panose="02010600030101010101" pitchFamily="2" charset="-122"/>
                      </a:endParaRPr>
                    </a:p>
                  </a:txBody>
                  <a:tcPr marL="104462" marR="104462" marT="0" marB="0" anchor="ctr"/>
                </a:tc>
                <a:extLst>
                  <a:ext uri="{0D108BD9-81ED-4DB2-BD59-A6C34878D82A}">
                    <a16:rowId xmlns:a16="http://schemas.microsoft.com/office/drawing/2014/main" val="421829125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683658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18A0B0-A87E-48B8-895D-A74A9FC73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Conclusion</a:t>
            </a:r>
            <a:endParaRPr lang="zh-CN" altLang="en-US" b="1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id="{1441EB34-FB76-434B-AC61-DA4FCC0626B3}"/>
              </a:ext>
            </a:extLst>
          </p:cNvPr>
          <p:cNvSpPr txBox="1">
            <a:spLocks/>
          </p:cNvSpPr>
          <p:nvPr/>
        </p:nvSpPr>
        <p:spPr bwMode="auto">
          <a:xfrm>
            <a:off x="298370" y="1550189"/>
            <a:ext cx="8744030" cy="4074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128905" indent="-128905" algn="l" defTabSz="514350" rtl="0" eaLnBrk="1" fontAlgn="base" hangingPunct="1">
              <a:lnSpc>
                <a:spcPct val="90000"/>
              </a:lnSpc>
              <a:spcBef>
                <a:spcPts val="565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1pPr>
            <a:lvl2pPr marL="38608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2pPr>
            <a:lvl3pPr marL="64325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3pPr>
            <a:lvl4pPr marL="900430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4pPr>
            <a:lvl5pPr marL="1157605" indent="-128905" algn="l" defTabSz="514350" rtl="0" eaLnBrk="1" fontAlgn="base" hangingPunct="1">
              <a:lnSpc>
                <a:spcPct val="90000"/>
              </a:lnSpc>
              <a:spcBef>
                <a:spcPts val="28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100" kern="12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  <a:cs typeface="Arial" panose="020B0604020202020204" pitchFamily="34" charset="0"/>
              </a:defRPr>
            </a:lvl5pPr>
            <a:lvl6pPr marL="141478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7195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9130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86305" indent="-128905" algn="l" defTabSz="514350" rtl="0" eaLnBrk="1" latinLnBrk="0" hangingPunct="1">
              <a:lnSpc>
                <a:spcPct val="90000"/>
              </a:lnSpc>
              <a:spcBef>
                <a:spcPts val="280"/>
              </a:spcBef>
              <a:buFont typeface="Arial" panose="020B0604020202020204" pitchFamily="34" charset="0"/>
              <a:buChar char="•"/>
              <a:defRPr sz="101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CA" altLang="zh-CN" dirty="0"/>
          </a:p>
          <a:p>
            <a:pPr>
              <a:buFont typeface="Wingdings" panose="05000000000000000000" pitchFamily="2" charset="2"/>
              <a:buChar char="l"/>
            </a:pPr>
            <a:r>
              <a:rPr lang="en-CA" altLang="zh-CN" dirty="0"/>
              <a:t> Advantages:</a:t>
            </a:r>
          </a:p>
          <a:p>
            <a:pPr lvl="1"/>
            <a:r>
              <a:rPr lang="en-US" altLang="zh-CN" sz="2000" dirty="0"/>
              <a:t>Reduced or Removed the </a:t>
            </a:r>
            <a:r>
              <a:rPr lang="en-CA" altLang="zh-CN" sz="2000" dirty="0"/>
              <a:t>memory to store weight LUT</a:t>
            </a:r>
          </a:p>
          <a:p>
            <a:pPr lvl="1"/>
            <a:r>
              <a:rPr lang="en-CA" altLang="zh-CN" sz="2000" dirty="0"/>
              <a:t>the calculation can be implemented in a parallel way when LUT is removed</a:t>
            </a:r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altLang="zh-CN" sz="1400" dirty="0"/>
          </a:p>
          <a:p>
            <a:endParaRPr lang="en-US" altLang="zh-CN" sz="1400" dirty="0"/>
          </a:p>
          <a:p>
            <a:endParaRPr lang="en-US" altLang="zh-CN" sz="1400" dirty="0"/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CN" dirty="0"/>
              <a:t>Recommend to adopt into VVC</a:t>
            </a:r>
            <a:r>
              <a:rPr lang="en-CA" altLang="zh-CN" dirty="0"/>
              <a:t> along the GEO method</a:t>
            </a:r>
            <a:endParaRPr lang="en-US" altLang="zh-CN" dirty="0"/>
          </a:p>
          <a:p>
            <a:pPr>
              <a:buFont typeface="Wingdings" panose="05000000000000000000" pitchFamily="2" charset="2"/>
              <a:buChar char="l"/>
            </a:pPr>
            <a:r>
              <a:rPr lang="en-US" altLang="zh-CN" dirty="0"/>
              <a:t>Thanks crosschecking by </a:t>
            </a:r>
            <a:r>
              <a:rPr lang="en-CA" altLang="zh-CN" dirty="0"/>
              <a:t>Alibaba</a:t>
            </a:r>
            <a:endParaRPr lang="en-US" altLang="zh-CN" dirty="0"/>
          </a:p>
          <a:p>
            <a:endParaRPr lang="en-US" altLang="zh-CN" sz="2000" dirty="0">
              <a:solidFill>
                <a:srgbClr val="FF0000"/>
              </a:solidFill>
            </a:endParaRPr>
          </a:p>
          <a:p>
            <a:pPr lvl="2">
              <a:lnSpc>
                <a:spcPct val="200000"/>
              </a:lnSpc>
            </a:pP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8083728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標題 3"/>
          <p:cNvSpPr txBox="1">
            <a:spLocks/>
          </p:cNvSpPr>
          <p:nvPr/>
        </p:nvSpPr>
        <p:spPr bwMode="auto">
          <a:xfrm>
            <a:off x="-223543" y="2117407"/>
            <a:ext cx="9144001" cy="225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en-US" altLang="zh-CN" sz="5400" kern="0" dirty="0">
                <a:solidFill>
                  <a:srgbClr val="1E4BA7"/>
                </a:solidFill>
                <a:ea typeface="新細明體" panose="02020500000000000000" pitchFamily="18" charset="-120"/>
              </a:rPr>
              <a:t>Thank you</a:t>
            </a:r>
            <a:r>
              <a:rPr lang="zh-CN" altLang="en-US" sz="5400" kern="0" dirty="0">
                <a:solidFill>
                  <a:srgbClr val="1E4BA7"/>
                </a:solidFill>
                <a:ea typeface="新細明體" panose="02020500000000000000" pitchFamily="18" charset="-120"/>
              </a:rPr>
              <a:t> </a:t>
            </a:r>
            <a:endParaRPr lang="zh-TW" altLang="en-US" sz="5400" kern="0" dirty="0">
              <a:solidFill>
                <a:srgbClr val="1E4BA7"/>
              </a:solidFill>
              <a:ea typeface="新細明體" panose="02020500000000000000" pitchFamily="18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60026677"/>
      </p:ext>
    </p:extLst>
  </p:cSld>
  <p:clrMapOvr>
    <a:masterClrMapping/>
  </p:clrMapOvr>
</p:sld>
</file>

<file path=ppt/theme/theme1.xml><?xml version="1.0" encoding="utf-8"?>
<a:theme xmlns:a="http://schemas.openxmlformats.org/drawingml/2006/main" name="新实验室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 bwMode="auto">
        <a:noFill/>
        <a:ln>
          <a:noFill/>
        </a:ln>
        <a:extLst>
          <a:ext uri="{909E8E84-426E-40DD-AFC4-6F175D3DCCD1}">
            <a14:hiddenFill xmlns:a14="http://schemas.microsoft.com/office/drawing/2010/main">
              <a:solidFill>
                <a:srgbClr val="FFFFFF"/>
              </a:solidFill>
            </a14:hiddenFill>
          </a:ext>
          <a:ext uri="{91240B29-F687-4F45-9708-019B960494DF}">
            <a14:hiddenLine xmlns:a14="http://schemas.microsoft.com/office/drawing/2010/main" w="9525">
              <a:solidFill>
                <a:srgbClr val="000000"/>
              </a:solidFill>
              <a:miter lim="800000"/>
              <a:headEnd/>
              <a:tailEnd/>
            </a14:hiddenLine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新实验室模板.ppt [兼容模式]" id="{69AC4300-3308-49E2-8F59-BC9ABEAF3782}" vid="{36F8B325-DCC4-44F0-BEAA-FF3F39C20681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新实验室模板</Template>
  <TotalTime>22291</TotalTime>
  <Words>902</Words>
  <Application>Microsoft Office PowerPoint</Application>
  <PresentationFormat>全屏显示(4:3)</PresentationFormat>
  <Paragraphs>438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7" baseType="lpstr">
      <vt:lpstr>Arial Unicode MS</vt:lpstr>
      <vt:lpstr>等线</vt:lpstr>
      <vt:lpstr>Arial</vt:lpstr>
      <vt:lpstr>Arial Black</vt:lpstr>
      <vt:lpstr>Cambria Math</vt:lpstr>
      <vt:lpstr>Eras Demi ITC</vt:lpstr>
      <vt:lpstr>Times New Roman</vt:lpstr>
      <vt:lpstr>Wingdings</vt:lpstr>
      <vt:lpstr>新实验室模板</vt:lpstr>
      <vt:lpstr>JVET-Q0456: Non-CE4: simplified LUT for GEO blending weights generation</vt:lpstr>
      <vt:lpstr> Derivation of GEO pre-defined masks in VVC7.0_common base</vt:lpstr>
      <vt:lpstr>Proposed method</vt:lpstr>
      <vt:lpstr>Proposed method</vt:lpstr>
      <vt:lpstr>Proposed method</vt:lpstr>
      <vt:lpstr>Experimental results</vt:lpstr>
      <vt:lpstr>Conclusion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CCLM DM adaption</dc:title>
  <dc:creator>ma yz</dc:creator>
  <cp:lastModifiedBy>ranqihong</cp:lastModifiedBy>
  <cp:revision>552</cp:revision>
  <dcterms:created xsi:type="dcterms:W3CDTF">2018-12-28T13:08:43Z</dcterms:created>
  <dcterms:modified xsi:type="dcterms:W3CDTF">2020-01-08T07:45:52Z</dcterms:modified>
</cp:coreProperties>
</file>