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455" r:id="rId2"/>
    <p:sldId id="458" r:id="rId3"/>
    <p:sldId id="453" r:id="rId4"/>
    <p:sldId id="459" r:id="rId5"/>
    <p:sldId id="454" r:id="rId6"/>
    <p:sldId id="456" r:id="rId7"/>
    <p:sldId id="457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4660"/>
  </p:normalViewPr>
  <p:slideViewPr>
    <p:cSldViewPr snapToGrid="0">
      <p:cViewPr varScale="1">
        <p:scale>
          <a:sx n="83" d="100"/>
          <a:sy n="83" d="100"/>
        </p:scale>
        <p:origin x="133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962343"/>
            <a:ext cx="7632848" cy="1637462"/>
          </a:xfrm>
        </p:spPr>
        <p:txBody>
          <a:bodyPr/>
          <a:lstStyle/>
          <a:p>
            <a:r>
              <a:rPr lang="en-US" altLang="zh-CN" dirty="0" smtClean="0"/>
              <a:t>JVET-Q0455: </a:t>
            </a:r>
            <a:br>
              <a:rPr lang="en-US" altLang="zh-CN" dirty="0" smtClean="0"/>
            </a:br>
            <a:r>
              <a:rPr lang="en-US" altLang="zh-CN" dirty="0"/>
              <a:t>On CU-level BDOF enable condition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07745" y="4125594"/>
            <a:ext cx="6928512" cy="1852295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Wan, Yi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Xue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784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 lvl="0" hangingPunct="0"/>
            <a:r>
              <a:rPr lang="en-CA" altLang="zh-CN" b="1" dirty="0"/>
              <a:t>Introduction</a:t>
            </a:r>
            <a:endParaRPr lang="zh-CN" altLang="zh-CN" b="1" dirty="0"/>
          </a:p>
        </p:txBody>
      </p:sp>
      <p:sp>
        <p:nvSpPr>
          <p:cNvPr id="9" name="文本框 8"/>
          <p:cNvSpPr txBox="1"/>
          <p:nvPr/>
        </p:nvSpPr>
        <p:spPr bwMode="auto">
          <a:xfrm>
            <a:off x="187259" y="641827"/>
            <a:ext cx="7950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In VVC draft 7, BDOF enable flag of CU is derived as following: </a:t>
            </a:r>
            <a:endParaRPr lang="zh-CN" altLang="zh-CN" dirty="0"/>
          </a:p>
        </p:txBody>
      </p:sp>
      <p:sp>
        <p:nvSpPr>
          <p:cNvPr id="6" name="文本框 5"/>
          <p:cNvSpPr txBox="1"/>
          <p:nvPr/>
        </p:nvSpPr>
        <p:spPr bwMode="auto">
          <a:xfrm>
            <a:off x="187259" y="1216110"/>
            <a:ext cx="8851233" cy="540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14000"/>
              </a:lnSpc>
            </a:pPr>
            <a:r>
              <a:rPr lang="en-CA" altLang="zh-CN" dirty="0" smtClean="0"/>
              <a:t>If </a:t>
            </a:r>
            <a:r>
              <a:rPr lang="en-CA" altLang="zh-CN" dirty="0"/>
              <a:t>all of the following conditions are true, </a:t>
            </a:r>
            <a:r>
              <a:rPr lang="en-CA" altLang="zh-CN" dirty="0" err="1"/>
              <a:t>bdofFlag</a:t>
            </a:r>
            <a:r>
              <a:rPr lang="en-CA" altLang="zh-CN" dirty="0"/>
              <a:t> is set equal to TRUE.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pic_disable_bdof_flag</a:t>
            </a:r>
            <a:r>
              <a:rPr lang="en-CA" altLang="zh-CN" dirty="0"/>
              <a:t>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/>
              <a:t>predFlagL0[ </a:t>
            </a:r>
            <a:r>
              <a:rPr lang="en-CA" altLang="zh-CN" dirty="0" err="1"/>
              <a:t>xSbIdx</a:t>
            </a:r>
            <a:r>
              <a:rPr lang="en-CA" altLang="zh-CN" dirty="0"/>
              <a:t> ][ </a:t>
            </a:r>
            <a:r>
              <a:rPr lang="en-CA" altLang="zh-CN" dirty="0" err="1"/>
              <a:t>ySbIdx</a:t>
            </a:r>
            <a:r>
              <a:rPr lang="en-CA" altLang="zh-CN" dirty="0"/>
              <a:t> ] and predFlagL1[ </a:t>
            </a:r>
            <a:r>
              <a:rPr lang="en-CA" altLang="zh-CN" dirty="0" err="1"/>
              <a:t>xSbIdx</a:t>
            </a:r>
            <a:r>
              <a:rPr lang="en-CA" altLang="zh-CN" dirty="0"/>
              <a:t> ][ </a:t>
            </a:r>
            <a:r>
              <a:rPr lang="en-CA" altLang="zh-CN" dirty="0" err="1"/>
              <a:t>ySbIdx</a:t>
            </a:r>
            <a:r>
              <a:rPr lang="en-CA" altLang="zh-CN" dirty="0"/>
              <a:t> ] are both equal to 1.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DiffPicOrderCnt</a:t>
            </a:r>
            <a:r>
              <a:rPr lang="en-CA" altLang="zh-CN" dirty="0"/>
              <a:t>( </a:t>
            </a:r>
            <a:r>
              <a:rPr lang="en-CA" altLang="zh-CN" dirty="0" err="1"/>
              <a:t>currPic</a:t>
            </a:r>
            <a:r>
              <a:rPr lang="en-CA" altLang="zh-CN" dirty="0"/>
              <a:t>, </a:t>
            </a:r>
            <a:r>
              <a:rPr lang="en-CA" altLang="zh-CN" dirty="0" err="1"/>
              <a:t>RefPicList</a:t>
            </a:r>
            <a:r>
              <a:rPr lang="en-CA" altLang="zh-CN" dirty="0"/>
              <a:t>[ 0 ][ refIdxL0 ] ) is equal to </a:t>
            </a:r>
            <a:r>
              <a:rPr lang="en-CA" altLang="zh-CN" dirty="0" err="1"/>
              <a:t>DiffPicOrderCnt</a:t>
            </a:r>
            <a:r>
              <a:rPr lang="en-CA" altLang="zh-CN" dirty="0"/>
              <a:t>( </a:t>
            </a:r>
            <a:r>
              <a:rPr lang="en-CA" altLang="zh-CN" dirty="0" err="1"/>
              <a:t>RefPicList</a:t>
            </a:r>
            <a:r>
              <a:rPr lang="en-CA" altLang="zh-CN" dirty="0"/>
              <a:t>[ 1 ][ refIdxL1 ], </a:t>
            </a:r>
            <a:r>
              <a:rPr lang="en-CA" altLang="zh-CN" dirty="0" err="1"/>
              <a:t>currPic</a:t>
            </a:r>
            <a:r>
              <a:rPr lang="en-CA" altLang="zh-CN" dirty="0"/>
              <a:t>).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RefPicList</a:t>
            </a:r>
            <a:r>
              <a:rPr lang="en-CA" altLang="zh-CN" dirty="0"/>
              <a:t>[ 0 ][ refIdxL0 ] is a short-term reference picture and </a:t>
            </a:r>
            <a:r>
              <a:rPr lang="en-CA" altLang="zh-CN" dirty="0" err="1"/>
              <a:t>RefPicList</a:t>
            </a:r>
            <a:r>
              <a:rPr lang="en-CA" altLang="zh-CN" dirty="0"/>
              <a:t>[ 1 ][ refIdxL1 ] is a short-term reference picture.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MotionModelIdc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merge_subblock_flag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 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sym_mvd_flag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ciip_flag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BcwIdx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 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/>
              <a:t>luma_weight_l0_flag[ refIdxL0 ] and luma_weight_l1_flag[ refIdxL1 ] are both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cbWidth</a:t>
            </a:r>
            <a:r>
              <a:rPr lang="en-CA" altLang="zh-CN" dirty="0"/>
              <a:t> is greater than or equal to 8.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cbHeight</a:t>
            </a:r>
            <a:r>
              <a:rPr lang="en-CA" altLang="zh-CN" dirty="0"/>
              <a:t> is greater than or equal to 8.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cbHeight</a:t>
            </a:r>
            <a:r>
              <a:rPr lang="en-CA" altLang="zh-CN" dirty="0"/>
              <a:t> * </a:t>
            </a:r>
            <a:r>
              <a:rPr lang="en-CA" altLang="zh-CN" dirty="0" err="1"/>
              <a:t>cbWidth</a:t>
            </a:r>
            <a:r>
              <a:rPr lang="en-CA" altLang="zh-CN" dirty="0"/>
              <a:t> is greater than or equal to 128.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RefPicIsScaled</a:t>
            </a:r>
            <a:r>
              <a:rPr lang="en-CA" altLang="zh-CN" dirty="0"/>
              <a:t>[ 0 ][ refIdxL0 ] is equal to 0 and </a:t>
            </a:r>
            <a:r>
              <a:rPr lang="en-CA" altLang="zh-CN" dirty="0" err="1"/>
              <a:t>RefPicIsScaled</a:t>
            </a:r>
            <a:r>
              <a:rPr lang="en-CA" altLang="zh-CN" dirty="0"/>
              <a:t>[ 1 ][ refIdxL1 ]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cIdx</a:t>
            </a:r>
            <a:r>
              <a:rPr lang="en-CA" altLang="zh-CN" dirty="0"/>
              <a:t> is equal to 0.</a:t>
            </a:r>
            <a:endParaRPr lang="zh-CN" altLang="zh-CN" dirty="0"/>
          </a:p>
          <a:p>
            <a:pPr>
              <a:lnSpc>
                <a:spcPct val="114000"/>
              </a:lnSpc>
            </a:pPr>
            <a:r>
              <a:rPr lang="en-CA" altLang="zh-CN" dirty="0"/>
              <a:t>Otherwise, </a:t>
            </a:r>
            <a:r>
              <a:rPr lang="en-CA" altLang="zh-CN" dirty="0" err="1"/>
              <a:t>bdofFlag</a:t>
            </a:r>
            <a:r>
              <a:rPr lang="en-CA" altLang="zh-CN" dirty="0"/>
              <a:t> is set equal to FALSE.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2263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Proposed </a:t>
            </a:r>
            <a:r>
              <a:rPr lang="en-US" altLang="zh-CN" b="1" dirty="0"/>
              <a:t>M</a:t>
            </a:r>
            <a:r>
              <a:rPr lang="en-US" altLang="zh-CN" b="1" dirty="0" smtClean="0"/>
              <a:t>odification</a:t>
            </a:r>
            <a:endParaRPr lang="en-CA" altLang="zh-CN" b="1" dirty="0"/>
          </a:p>
        </p:txBody>
      </p:sp>
      <p:sp>
        <p:nvSpPr>
          <p:cNvPr id="9" name="文本框 8"/>
          <p:cNvSpPr txBox="1"/>
          <p:nvPr/>
        </p:nvSpPr>
        <p:spPr bwMode="auto">
          <a:xfrm>
            <a:off x="298096" y="1677554"/>
            <a:ext cx="862423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In this contribution, </a:t>
            </a:r>
            <a:r>
              <a:rPr lang="en-US" altLang="zh-CN" dirty="0" smtClean="0"/>
              <a:t>it </a:t>
            </a:r>
            <a:r>
              <a:rPr lang="en-US" altLang="zh-CN" dirty="0"/>
              <a:t>is proposed to </a:t>
            </a:r>
            <a:r>
              <a:rPr lang="en-CA" altLang="zh-CN" dirty="0"/>
              <a:t>disable BDOF if the two vectors have same non-zero signs on both horizontal and vertical components, i.e. the following </a:t>
            </a:r>
            <a:r>
              <a:rPr lang="en-CA" altLang="zh-CN" dirty="0" err="1"/>
              <a:t>inequations</a:t>
            </a:r>
            <a:r>
              <a:rPr lang="en-CA" altLang="zh-CN" dirty="0"/>
              <a:t> are true at the same time</a:t>
            </a:r>
            <a:r>
              <a:rPr lang="en-CA" altLang="zh-CN" dirty="0" smtClean="0"/>
              <a:t>,</a:t>
            </a:r>
          </a:p>
          <a:p>
            <a:pPr>
              <a:lnSpc>
                <a:spcPct val="150000"/>
              </a:lnSpc>
            </a:pPr>
            <a:endParaRPr lang="en-CA" altLang="zh-CN" dirty="0"/>
          </a:p>
          <a:p>
            <a:pPr>
              <a:lnSpc>
                <a:spcPct val="150000"/>
              </a:lnSpc>
            </a:pPr>
            <a:endParaRPr lang="zh-CN" altLang="zh-CN" dirty="0"/>
          </a:p>
          <a:p>
            <a:pPr>
              <a:lnSpc>
                <a:spcPct val="150000"/>
              </a:lnSpc>
            </a:pPr>
            <a:r>
              <a:rPr lang="en-CA" altLang="zh-CN" b="1" dirty="0"/>
              <a:t>sign(mvL0[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][0]) * sign(mvL1[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][0]) &gt;0,</a:t>
            </a:r>
            <a:endParaRPr lang="zh-CN" altLang="zh-CN" b="1" dirty="0"/>
          </a:p>
          <a:p>
            <a:pPr>
              <a:lnSpc>
                <a:spcPct val="150000"/>
              </a:lnSpc>
            </a:pPr>
            <a:r>
              <a:rPr lang="en-CA" altLang="zh-CN" b="1" dirty="0" smtClean="0"/>
              <a:t>sign(mvL0</a:t>
            </a:r>
            <a:r>
              <a:rPr lang="en-CA" altLang="zh-CN" b="1" dirty="0"/>
              <a:t>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][1]) * sign(mvL1[ </a:t>
            </a:r>
            <a:r>
              <a:rPr lang="en-CA" altLang="zh-CN" b="1" dirty="0" err="1"/>
              <a:t>xSbIdx</a:t>
            </a:r>
            <a:r>
              <a:rPr lang="en-CA" altLang="zh-CN" b="1" dirty="0"/>
              <a:t> ][ </a:t>
            </a:r>
            <a:r>
              <a:rPr lang="en-CA" altLang="zh-CN" b="1" dirty="0" err="1"/>
              <a:t>ySbIdx</a:t>
            </a:r>
            <a:r>
              <a:rPr lang="en-CA" altLang="zh-CN" b="1" dirty="0"/>
              <a:t> ][1]) &gt;0. 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91407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Proposed </a:t>
            </a:r>
            <a:r>
              <a:rPr lang="en-US" altLang="zh-CN" b="1" dirty="0"/>
              <a:t>M</a:t>
            </a:r>
            <a:r>
              <a:rPr lang="en-US" altLang="zh-CN" b="1" dirty="0" smtClean="0"/>
              <a:t>odification</a:t>
            </a:r>
            <a:endParaRPr lang="en-CA" altLang="zh-CN" b="1" dirty="0"/>
          </a:p>
        </p:txBody>
      </p:sp>
      <p:sp>
        <p:nvSpPr>
          <p:cNvPr id="6" name="文本框 5"/>
          <p:cNvSpPr txBox="1"/>
          <p:nvPr/>
        </p:nvSpPr>
        <p:spPr bwMode="auto">
          <a:xfrm>
            <a:off x="221549" y="3314245"/>
            <a:ext cx="8816943" cy="370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14000"/>
              </a:lnSpc>
            </a:pPr>
            <a:r>
              <a:rPr lang="en-CA" altLang="zh-CN" dirty="0" err="1" smtClean="0"/>
              <a:t>MotionModelIdc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merge_subblock_flag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 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sym_mvd_flag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ciip_flag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BcwIdx</a:t>
            </a:r>
            <a:r>
              <a:rPr lang="en-CA" altLang="zh-CN" dirty="0"/>
              <a:t>[ </a:t>
            </a:r>
            <a:r>
              <a:rPr lang="en-CA" altLang="zh-CN" dirty="0" err="1"/>
              <a:t>xCb</a:t>
            </a:r>
            <a:r>
              <a:rPr lang="en-CA" altLang="zh-CN" dirty="0"/>
              <a:t> ][ </a:t>
            </a:r>
            <a:r>
              <a:rPr lang="en-CA" altLang="zh-CN" dirty="0" err="1"/>
              <a:t>yCb</a:t>
            </a:r>
            <a:r>
              <a:rPr lang="en-CA" altLang="zh-CN" dirty="0"/>
              <a:t> ] 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/>
              <a:t>luma_weight_l0_flag[ refIdxL0 ] and luma_weight_l1_flag[ refIdxL1 ] are both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cbWidth</a:t>
            </a:r>
            <a:r>
              <a:rPr lang="en-CA" altLang="zh-CN" dirty="0"/>
              <a:t> is greater than or equal to 8.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cbHeight</a:t>
            </a:r>
            <a:r>
              <a:rPr lang="en-CA" altLang="zh-CN" dirty="0"/>
              <a:t> is greater than or equal to 8.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cbHeight</a:t>
            </a:r>
            <a:r>
              <a:rPr lang="en-CA" altLang="zh-CN" dirty="0"/>
              <a:t> * </a:t>
            </a:r>
            <a:r>
              <a:rPr lang="en-CA" altLang="zh-CN" dirty="0" err="1"/>
              <a:t>cbWidth</a:t>
            </a:r>
            <a:r>
              <a:rPr lang="en-CA" altLang="zh-CN" dirty="0"/>
              <a:t> is greater than or equal to 128.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RefPicIsScaled</a:t>
            </a:r>
            <a:r>
              <a:rPr lang="en-CA" altLang="zh-CN" dirty="0"/>
              <a:t>[ 0 ][ refIdxL0 ] is equal to 0 and </a:t>
            </a:r>
            <a:r>
              <a:rPr lang="en-CA" altLang="zh-CN" dirty="0" err="1"/>
              <a:t>RefPicIsScaled</a:t>
            </a:r>
            <a:r>
              <a:rPr lang="en-CA" altLang="zh-CN" dirty="0"/>
              <a:t>[ 1 ][ refIdxL1 ]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cIdx</a:t>
            </a:r>
            <a:r>
              <a:rPr lang="en-CA" altLang="zh-CN" dirty="0"/>
              <a:t> is equal to 0.</a:t>
            </a:r>
            <a:endParaRPr lang="zh-CN" altLang="zh-CN" dirty="0"/>
          </a:p>
          <a:p>
            <a:pPr>
              <a:lnSpc>
                <a:spcPct val="114000"/>
              </a:lnSpc>
            </a:pPr>
            <a:r>
              <a:rPr lang="en-CA" altLang="zh-CN" dirty="0"/>
              <a:t>Otherwise, </a:t>
            </a:r>
            <a:r>
              <a:rPr lang="en-CA" altLang="zh-CN" dirty="0" err="1"/>
              <a:t>bdofFlag</a:t>
            </a:r>
            <a:r>
              <a:rPr lang="en-CA" altLang="zh-CN" dirty="0"/>
              <a:t> is set equal to FALSE.</a:t>
            </a:r>
            <a:endParaRPr lang="zh-CN" altLang="zh-CN" dirty="0"/>
          </a:p>
          <a:p>
            <a:endParaRPr lang="zh-CN" altLang="en-US" dirty="0" smtClean="0"/>
          </a:p>
        </p:txBody>
      </p:sp>
      <p:sp>
        <p:nvSpPr>
          <p:cNvPr id="3" name="矩形 2"/>
          <p:cNvSpPr/>
          <p:nvPr/>
        </p:nvSpPr>
        <p:spPr>
          <a:xfrm>
            <a:off x="654166" y="2805146"/>
            <a:ext cx="8275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 smtClean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sign(mvL0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][0]) * sign(mvL1[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][0]) is not larger than 0 or sign(mvL0[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][1]) * sign(mvL1[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xSbIdx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 </a:t>
            </a:r>
            <a:r>
              <a:rPr lang="en-CA" altLang="zh-CN" dirty="0" err="1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ySbIdx</a:t>
            </a:r>
            <a:r>
              <a:rPr lang="en-CA" altLang="zh-CN" dirty="0">
                <a:solidFill>
                  <a:srgbClr val="000000"/>
                </a:solidFill>
                <a:highlight>
                  <a:srgbClr val="FFFF00"/>
                </a:highlight>
                <a:ea typeface="Times New Roman" panose="02020603050405020304" pitchFamily="18" charset="0"/>
                <a:cs typeface="Arial" panose="020B0604020202020204" pitchFamily="34" charset="0"/>
              </a:rPr>
              <a:t> ][1]) is not larger than 0.</a:t>
            </a:r>
            <a:endParaRPr lang="zh-CN" altLang="zh-CN" sz="2000" dirty="0"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1549" y="893048"/>
            <a:ext cx="8707937" cy="205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CA" altLang="zh-CN" dirty="0"/>
              <a:t>If all of the following conditions are true, </a:t>
            </a:r>
            <a:r>
              <a:rPr lang="en-CA" altLang="zh-CN" dirty="0" err="1"/>
              <a:t>bdofFlag</a:t>
            </a:r>
            <a:r>
              <a:rPr lang="en-CA" altLang="zh-CN" dirty="0"/>
              <a:t> is set equal to TRUE.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pic_disable_bdof_flag</a:t>
            </a:r>
            <a:r>
              <a:rPr lang="en-CA" altLang="zh-CN" dirty="0"/>
              <a:t> is equal to 0.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/>
              <a:t>predFlagL0[ </a:t>
            </a:r>
            <a:r>
              <a:rPr lang="en-CA" altLang="zh-CN" dirty="0" err="1"/>
              <a:t>xSbIdx</a:t>
            </a:r>
            <a:r>
              <a:rPr lang="en-CA" altLang="zh-CN" dirty="0"/>
              <a:t> ][ </a:t>
            </a:r>
            <a:r>
              <a:rPr lang="en-CA" altLang="zh-CN" dirty="0" err="1"/>
              <a:t>ySbIdx</a:t>
            </a:r>
            <a:r>
              <a:rPr lang="en-CA" altLang="zh-CN" dirty="0"/>
              <a:t> ] and predFlagL1[ </a:t>
            </a:r>
            <a:r>
              <a:rPr lang="en-CA" altLang="zh-CN" dirty="0" err="1"/>
              <a:t>xSbIdx</a:t>
            </a:r>
            <a:r>
              <a:rPr lang="en-CA" altLang="zh-CN" dirty="0"/>
              <a:t> ][ </a:t>
            </a:r>
            <a:r>
              <a:rPr lang="en-CA" altLang="zh-CN" dirty="0" err="1"/>
              <a:t>ySbIdx</a:t>
            </a:r>
            <a:r>
              <a:rPr lang="en-CA" altLang="zh-CN" dirty="0"/>
              <a:t> ] are both equal to 1.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DiffPicOrderCnt</a:t>
            </a:r>
            <a:r>
              <a:rPr lang="en-CA" altLang="zh-CN" dirty="0"/>
              <a:t>( </a:t>
            </a:r>
            <a:r>
              <a:rPr lang="en-CA" altLang="zh-CN" dirty="0" err="1"/>
              <a:t>currPic</a:t>
            </a:r>
            <a:r>
              <a:rPr lang="en-CA" altLang="zh-CN" dirty="0"/>
              <a:t>, </a:t>
            </a:r>
            <a:r>
              <a:rPr lang="en-CA" altLang="zh-CN" dirty="0" err="1"/>
              <a:t>RefPicList</a:t>
            </a:r>
            <a:r>
              <a:rPr lang="en-CA" altLang="zh-CN" dirty="0"/>
              <a:t>[ 0 ][ refIdxL0 ] ) is equal to </a:t>
            </a:r>
            <a:r>
              <a:rPr lang="en-CA" altLang="zh-CN" dirty="0" err="1"/>
              <a:t>DiffPicOrderCnt</a:t>
            </a:r>
            <a:r>
              <a:rPr lang="en-CA" altLang="zh-CN" dirty="0"/>
              <a:t>( </a:t>
            </a:r>
            <a:r>
              <a:rPr lang="en-CA" altLang="zh-CN" dirty="0" err="1"/>
              <a:t>RefPicList</a:t>
            </a:r>
            <a:r>
              <a:rPr lang="en-CA" altLang="zh-CN" dirty="0"/>
              <a:t>[ 1 ][ refIdxL1 ], </a:t>
            </a:r>
            <a:r>
              <a:rPr lang="en-CA" altLang="zh-CN" dirty="0" err="1"/>
              <a:t>currPic</a:t>
            </a:r>
            <a:r>
              <a:rPr lang="en-CA" altLang="zh-CN" dirty="0"/>
              <a:t>).</a:t>
            </a:r>
            <a:endParaRPr lang="zh-CN" altLang="zh-CN" dirty="0"/>
          </a:p>
          <a:p>
            <a:pPr lvl="1">
              <a:lnSpc>
                <a:spcPct val="114000"/>
              </a:lnSpc>
            </a:pPr>
            <a:r>
              <a:rPr lang="en-CA" altLang="zh-CN" dirty="0" err="1"/>
              <a:t>RefPicList</a:t>
            </a:r>
            <a:r>
              <a:rPr lang="en-CA" altLang="zh-CN" dirty="0"/>
              <a:t>[ 0 ][ refIdxL0 ] is a short-term reference picture and </a:t>
            </a:r>
            <a:r>
              <a:rPr lang="en-CA" altLang="zh-CN" dirty="0" err="1"/>
              <a:t>RefPicList</a:t>
            </a:r>
            <a:r>
              <a:rPr lang="en-CA" altLang="zh-CN" dirty="0"/>
              <a:t>[ 1 ][ refIdxL1 ] is a short-term reference picture.</a:t>
            </a:r>
            <a:endParaRPr lang="zh-CN" altLang="zh-CN" dirty="0"/>
          </a:p>
        </p:txBody>
      </p:sp>
      <p:sp>
        <p:nvSpPr>
          <p:cNvPr id="7" name="文本框 6"/>
          <p:cNvSpPr txBox="1"/>
          <p:nvPr/>
        </p:nvSpPr>
        <p:spPr bwMode="auto">
          <a:xfrm>
            <a:off x="102841" y="600660"/>
            <a:ext cx="48762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CA" altLang="zh-CN" b="1" dirty="0"/>
              <a:t>Suggested changes to working draft</a:t>
            </a:r>
            <a:endParaRPr lang="zh-CN" altLang="zh-CN" dirty="0"/>
          </a:p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5564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075637"/>
              </p:ext>
            </p:extLst>
          </p:nvPr>
        </p:nvGraphicFramePr>
        <p:xfrm>
          <a:off x="1211581" y="1543048"/>
          <a:ext cx="6103619" cy="3280414"/>
        </p:xfrm>
        <a:graphic>
          <a:graphicData uri="http://schemas.openxmlformats.org/drawingml/2006/table">
            <a:tbl>
              <a:tblPr/>
              <a:tblGrid>
                <a:gridCol w="1455749">
                  <a:extLst>
                    <a:ext uri="{9D8B030D-6E8A-4147-A177-3AD203B41FA5}">
                      <a16:colId xmlns:a16="http://schemas.microsoft.com/office/drawing/2014/main" val="480965608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3426215467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1490981838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1156818652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1673517684"/>
                    </a:ext>
                  </a:extLst>
                </a:gridCol>
                <a:gridCol w="929574">
                  <a:extLst>
                    <a:ext uri="{9D8B030D-6E8A-4147-A177-3AD203B41FA5}">
                      <a16:colId xmlns:a16="http://schemas.microsoft.com/office/drawing/2014/main" val="576023359"/>
                    </a:ext>
                  </a:extLst>
                </a:gridCol>
              </a:tblGrid>
              <a:tr h="459812"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536945"/>
                  </a:ext>
                </a:extLst>
              </a:tr>
              <a:tr h="459812"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278688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93114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49558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6120631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141884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10733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7836125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155436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744201"/>
                  </a:ext>
                </a:extLst>
              </a:tr>
              <a:tr h="2623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71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64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150000"/>
              </a:lnSpc>
            </a:pPr>
            <a:r>
              <a:rPr lang="en-CA" altLang="zh-CN" dirty="0"/>
              <a:t>The proposed method adds a BDOF enable restriction by utilizing the sign of forward and backward motion vectors. </a:t>
            </a:r>
            <a:endParaRPr lang="en-CA" altLang="zh-CN" dirty="0" smtClean="0"/>
          </a:p>
          <a:p>
            <a:pPr hangingPunct="0">
              <a:lnSpc>
                <a:spcPct val="150000"/>
              </a:lnSpc>
            </a:pPr>
            <a:r>
              <a:rPr lang="en-CA" altLang="zh-CN" dirty="0" smtClean="0"/>
              <a:t>A small </a:t>
            </a:r>
            <a:r>
              <a:rPr lang="en-US" altLang="zh-CN" dirty="0"/>
              <a:t>reduced decoding time. </a:t>
            </a:r>
            <a:endParaRPr lang="en-US" altLang="zh-CN" dirty="0" smtClean="0"/>
          </a:p>
          <a:p>
            <a:pPr hangingPunct="0">
              <a:lnSpc>
                <a:spcPct val="150000"/>
              </a:lnSpc>
            </a:pPr>
            <a:r>
              <a:rPr lang="en-US" altLang="zh-CN" dirty="0"/>
              <a:t>N</a:t>
            </a:r>
            <a:r>
              <a:rPr lang="en-US" altLang="zh-CN" dirty="0" smtClean="0"/>
              <a:t>o </a:t>
            </a:r>
            <a:r>
              <a:rPr lang="en-CA" altLang="zh-CN" dirty="0"/>
              <a:t>coding efficiency loss is introduced compared to VTM7.0</a:t>
            </a:r>
            <a:r>
              <a:rPr lang="en-US" altLang="zh-CN" dirty="0"/>
              <a:t>.</a:t>
            </a:r>
            <a:r>
              <a:rPr lang="en-CA" altLang="zh-CN" dirty="0"/>
              <a:t> </a:t>
            </a:r>
            <a:endParaRPr lang="en-CA" altLang="zh-CN" dirty="0" smtClean="0"/>
          </a:p>
          <a:p>
            <a:pPr hangingPunct="0">
              <a:lnSpc>
                <a:spcPct val="150000"/>
              </a:lnSpc>
            </a:pPr>
            <a:endParaRPr lang="en-CA" altLang="zh-CN" dirty="0"/>
          </a:p>
          <a:p>
            <a:pPr hangingPunct="0">
              <a:lnSpc>
                <a:spcPct val="150000"/>
              </a:lnSpc>
            </a:pPr>
            <a:endParaRPr lang="en-CA" altLang="zh-CN" dirty="0" smtClean="0"/>
          </a:p>
          <a:p>
            <a:pPr hangingPunct="0">
              <a:lnSpc>
                <a:spcPct val="150000"/>
              </a:lnSpc>
            </a:pP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Recommend to adopt into VVC. 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Thanks </a:t>
            </a:r>
            <a:r>
              <a:rPr lang="en-US" altLang="zh-CN" dirty="0"/>
              <a:t>crosschecking by </a:t>
            </a:r>
            <a:r>
              <a:rPr lang="en-US" altLang="zh-CN" dirty="0" smtClean="0"/>
              <a:t>Alibaba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9127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293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28028</TotalTime>
  <Words>333</Words>
  <Application>Microsoft Office PowerPoint</Application>
  <PresentationFormat>全屏显示(4:3)</PresentationFormat>
  <Paragraphs>124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 Unicode MS</vt:lpstr>
      <vt:lpstr>Eras Demi ITC</vt:lpstr>
      <vt:lpstr>新細明體</vt:lpstr>
      <vt:lpstr>等线</vt:lpstr>
      <vt:lpstr>黑体</vt:lpstr>
      <vt:lpstr>宋体</vt:lpstr>
      <vt:lpstr>Aparajita</vt:lpstr>
      <vt:lpstr>Arial</vt:lpstr>
      <vt:lpstr>Arial Black</vt:lpstr>
      <vt:lpstr>Times New Roman</vt:lpstr>
      <vt:lpstr>新实验室模板</vt:lpstr>
      <vt:lpstr>JVET-Q0455:  On CU-level BDOF enable condition</vt:lpstr>
      <vt:lpstr>Introduction</vt:lpstr>
      <vt:lpstr>Proposed Modification</vt:lpstr>
      <vt:lpstr>Proposed Modification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LXW：</cp:lastModifiedBy>
  <cp:revision>490</cp:revision>
  <dcterms:created xsi:type="dcterms:W3CDTF">2018-12-28T13:08:43Z</dcterms:created>
  <dcterms:modified xsi:type="dcterms:W3CDTF">2020-01-08T11:46:01Z</dcterms:modified>
</cp:coreProperties>
</file>