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2"/>
  </p:notesMasterIdLst>
  <p:sldIdLst>
    <p:sldId id="256" r:id="rId3"/>
    <p:sldId id="263" r:id="rId4"/>
    <p:sldId id="264" r:id="rId5"/>
    <p:sldId id="267" r:id="rId6"/>
    <p:sldId id="269" r:id="rId7"/>
    <p:sldId id="274" r:id="rId8"/>
    <p:sldId id="270" r:id="rId9"/>
    <p:sldId id="271" r:id="rId10"/>
    <p:sldId id="273" r:id="rId11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22" autoAdjust="0"/>
    <p:restoredTop sz="96429" autoAdjust="0"/>
  </p:normalViewPr>
  <p:slideViewPr>
    <p:cSldViewPr snapToGrid="0">
      <p:cViewPr varScale="1">
        <p:scale>
          <a:sx n="113" d="100"/>
          <a:sy n="113" d="100"/>
        </p:scale>
        <p:origin x="630" y="9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This</a:t>
            </a:r>
            <a:r>
              <a:rPr lang="ko-KR" altLang="en-US" baseline="0" smtClean="0"/>
              <a:t> </a:t>
            </a:r>
            <a:r>
              <a:rPr lang="en-US" altLang="ko-KR" baseline="0" dirty="0" smtClean="0"/>
              <a:t>is presentation for P0577, APS support for initial palette predictor entry.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713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494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01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44774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383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3516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3508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050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340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926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917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88D34-3EBC-49A7-8E14-1F718152EC56}" type="datetimeFigureOut">
              <a:rPr lang="ko-KR" altLang="en-US" smtClean="0"/>
              <a:t>2020-01-14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385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JVET-Q0354 </a:t>
            </a:r>
            <a:br>
              <a:rPr lang="en-US" altLang="ko-KR" dirty="0" smtClean="0"/>
            </a:br>
            <a:r>
              <a:rPr lang="en-US" altLang="ko-KR" dirty="0" smtClean="0"/>
              <a:t>(</a:t>
            </a:r>
            <a:r>
              <a:rPr lang="en-CA" altLang="ko-KR" dirty="0"/>
              <a:t>Non-CE: Clean-up regarding syntaxes for prediction mode decision</a:t>
            </a:r>
            <a:r>
              <a:rPr lang="en-CA" altLang="ko-KR" dirty="0" smtClean="0"/>
              <a:t>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u="sng" dirty="0" smtClean="0"/>
              <a:t>Hyeongmun Jang, </a:t>
            </a:r>
          </a:p>
          <a:p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Nam, </a:t>
            </a:r>
            <a:r>
              <a:rPr lang="en-US" altLang="ko-KR" sz="1600" dirty="0" err="1" smtClean="0"/>
              <a:t>Naeri</a:t>
            </a:r>
            <a:r>
              <a:rPr lang="en-US" altLang="ko-KR" sz="1600" dirty="0" smtClean="0"/>
              <a:t> Park, Seung-</a:t>
            </a:r>
            <a:r>
              <a:rPr lang="en-US" altLang="ko-KR" sz="1600" dirty="0" err="1" smtClean="0"/>
              <a:t>hwan</a:t>
            </a:r>
            <a:r>
              <a:rPr lang="en-US" altLang="ko-KR" sz="1600" dirty="0" smtClean="0"/>
              <a:t> Kim,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Simplify condition </a:t>
            </a:r>
            <a:r>
              <a:rPr lang="en-US" altLang="ko-KR" dirty="0"/>
              <a:t>related prediction mode </a:t>
            </a:r>
            <a:r>
              <a:rPr lang="en-US" altLang="ko-KR" dirty="0" smtClean="0"/>
              <a:t>syntax parsing</a:t>
            </a:r>
          </a:p>
          <a:p>
            <a:pPr lvl="1"/>
            <a:r>
              <a:rPr lang="en-US" altLang="ko-KR" dirty="0" smtClean="0"/>
              <a:t>#1. Remove redundant condition on “</a:t>
            </a:r>
            <a:r>
              <a:rPr lang="en-US" altLang="ko-KR" dirty="0" err="1" smtClean="0"/>
              <a:t>pred_mode_plt_flag</a:t>
            </a:r>
            <a:r>
              <a:rPr lang="en-US" altLang="ko-KR" dirty="0" smtClean="0"/>
              <a:t>”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#2. Redefine </a:t>
            </a:r>
            <a:r>
              <a:rPr lang="en-US" altLang="ko-KR" dirty="0" err="1" smtClean="0"/>
              <a:t>modeType</a:t>
            </a:r>
            <a:r>
              <a:rPr lang="en-US" altLang="ko-KR" dirty="0" smtClean="0"/>
              <a:t> as MODE_TYPE_INTRA </a:t>
            </a:r>
            <a:r>
              <a:rPr lang="en-US" altLang="ko-KR" dirty="0" smtClean="0"/>
              <a:t>for 4x4 block or every CU in I-Slice</a:t>
            </a:r>
            <a:endParaRPr lang="en-US" altLang="ko-KR" dirty="0"/>
          </a:p>
          <a:p>
            <a:r>
              <a:rPr lang="en-US" altLang="ko-KR" dirty="0" smtClean="0"/>
              <a:t>The proposed method generates identical bitstreams with VTM-7.0 </a:t>
            </a:r>
            <a:endParaRPr lang="en-US" altLang="ko-KR" dirty="0" smtClean="0"/>
          </a:p>
          <a:p>
            <a:r>
              <a:rPr lang="en-US" altLang="ko-KR" dirty="0" smtClean="0"/>
              <a:t>It is also decodable for </a:t>
            </a:r>
            <a:r>
              <a:rPr lang="en-US" altLang="ko-KR" dirty="0" smtClean="0"/>
              <a:t>VTM-7.0 </a:t>
            </a:r>
            <a:r>
              <a:rPr lang="en-US" altLang="ko-KR" dirty="0" err="1" smtClean="0"/>
              <a:t>bitstream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SW based on proposed cleanup syntax is included in the contribution.</a:t>
            </a:r>
            <a:endParaRPr lang="en-US" altLang="ko-KR" dirty="0" smtClean="0"/>
          </a:p>
          <a:p>
            <a:pPr marL="0" indent="0">
              <a:buNone/>
            </a:pPr>
            <a:r>
              <a:rPr lang="en-US" altLang="ko-KR" dirty="0" smtClean="0"/>
              <a:t> </a:t>
            </a:r>
            <a:endParaRPr lang="en-US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3080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F</a:t>
            </a:r>
            <a:r>
              <a:rPr lang="en-US" altLang="ko-KR" dirty="0" smtClean="0"/>
              <a:t>rom JVET-P0516 adoption, Palette mode is signaled when </a:t>
            </a:r>
            <a:r>
              <a:rPr lang="en-US" altLang="ko-KR" dirty="0" err="1" smtClean="0"/>
              <a:t>pred_mode_flag</a:t>
            </a:r>
            <a:r>
              <a:rPr lang="en-US" altLang="ko-KR" dirty="0" smtClean="0"/>
              <a:t> is equal to 1 (MODE_INTRA)</a:t>
            </a:r>
          </a:p>
          <a:p>
            <a:pPr lvl="1"/>
            <a:r>
              <a:rPr lang="en-US" altLang="ko-KR" dirty="0" smtClean="0"/>
              <a:t>“</a:t>
            </a:r>
            <a:r>
              <a:rPr lang="en-CA" altLang="ko-KR" dirty="0" err="1" smtClean="0">
                <a:solidFill>
                  <a:srgbClr val="000000"/>
                </a:solidFill>
                <a:latin typeface="Times" panose="02020603050405020304" pitchFamily="18" charset="0"/>
              </a:rPr>
              <a:t>cu_skip_flag</a:t>
            </a:r>
            <a:r>
              <a:rPr lang="en-CA" altLang="ko-KR" dirty="0">
                <a:solidFill>
                  <a:srgbClr val="000000"/>
                </a:solidFill>
                <a:latin typeface="Times" panose="02020603050405020304" pitchFamily="18" charset="0"/>
              </a:rPr>
              <a:t>[ x0 ][ y0 ]  = =  0  </a:t>
            </a:r>
            <a:r>
              <a:rPr lang="en-CA" altLang="ko-KR" dirty="0" smtClean="0">
                <a:solidFill>
                  <a:srgbClr val="000000"/>
                </a:solidFill>
                <a:latin typeface="Times" panose="02020603050405020304" pitchFamily="18" charset="0"/>
              </a:rPr>
              <a:t>&amp;&amp;</a:t>
            </a:r>
            <a:r>
              <a:rPr lang="en-CA" altLang="ko-KR" dirty="0" smtClean="0">
                <a:latin typeface="Times" panose="02020603050405020304" pitchFamily="18" charset="0"/>
              </a:rPr>
              <a:t> </a:t>
            </a:r>
            <a:r>
              <a:rPr lang="en-CA" altLang="ko-KR" dirty="0" err="1">
                <a:solidFill>
                  <a:srgbClr val="000000"/>
                </a:solidFill>
                <a:latin typeface="Times" panose="02020603050405020304" pitchFamily="18" charset="0"/>
              </a:rPr>
              <a:t>modeType</a:t>
            </a:r>
            <a:r>
              <a:rPr lang="en-CA" altLang="ko-KR" dirty="0">
                <a:solidFill>
                  <a:srgbClr val="000000"/>
                </a:solidFill>
                <a:latin typeface="Times" panose="02020603050405020304" pitchFamily="18" charset="0"/>
              </a:rPr>
              <a:t>  !=  </a:t>
            </a:r>
            <a:r>
              <a:rPr lang="en-CA" altLang="ko-KR" dirty="0" smtClean="0">
                <a:solidFill>
                  <a:srgbClr val="000000"/>
                </a:solidFill>
                <a:latin typeface="Times" panose="02020603050405020304" pitchFamily="18" charset="0"/>
              </a:rPr>
              <a:t>MODE_TYPE_INTER” are not needed to consider.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err="1" smtClean="0"/>
              <a:t>modeType</a:t>
            </a:r>
            <a:r>
              <a:rPr lang="en-US" altLang="ko-KR" dirty="0" smtClean="0"/>
              <a:t> </a:t>
            </a:r>
            <a:r>
              <a:rPr lang="en-US" altLang="ko-KR" dirty="0" smtClean="0"/>
              <a:t>defines CU prediction mode type</a:t>
            </a:r>
          </a:p>
          <a:p>
            <a:pPr lvl="1"/>
            <a:r>
              <a:rPr lang="en-US" altLang="ko-KR" dirty="0" smtClean="0"/>
              <a:t>MODE_TYPE_INTRA : Intra, IBC, PLT</a:t>
            </a:r>
          </a:p>
          <a:p>
            <a:pPr lvl="1"/>
            <a:r>
              <a:rPr lang="en-US" altLang="ko-KR" dirty="0" smtClean="0"/>
              <a:t>MODE_TYPE_INTER : Inter</a:t>
            </a:r>
          </a:p>
          <a:p>
            <a:pPr lvl="1"/>
            <a:r>
              <a:rPr lang="en-US" altLang="ko-KR" dirty="0" smtClean="0"/>
              <a:t>MODE_TYPE_ALL :  Intra, IBC, PLT, Inter 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Inter prediction is not allowed in I-Slice.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It means CU in I-Slice </a:t>
            </a:r>
            <a:r>
              <a:rPr lang="en-US" altLang="ko-KR" dirty="0" smtClean="0"/>
              <a:t>could be defined as</a:t>
            </a:r>
            <a:r>
              <a:rPr lang="en-US" altLang="ko-KR" dirty="0" smtClean="0"/>
              <a:t> MODE_TYPE_INTRA</a:t>
            </a:r>
          </a:p>
          <a:p>
            <a:pPr lvl="1"/>
            <a:endParaRPr lang="en-US" altLang="ko-KR" dirty="0" smtClean="0"/>
          </a:p>
          <a:p>
            <a:r>
              <a:rPr lang="en-US" altLang="ko-KR" dirty="0"/>
              <a:t>Inter prediction is </a:t>
            </a:r>
            <a:r>
              <a:rPr lang="en-US" altLang="ko-KR" dirty="0" smtClean="0"/>
              <a:t>not allowed </a:t>
            </a:r>
            <a:r>
              <a:rPr lang="en-US" altLang="ko-KR" dirty="0" smtClean="0"/>
              <a:t>for 4x4 CU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It means 4x4 CU </a:t>
            </a:r>
            <a:r>
              <a:rPr lang="en-US" altLang="ko-KR" dirty="0" smtClean="0"/>
              <a:t>could be defined as</a:t>
            </a:r>
            <a:r>
              <a:rPr lang="en-US" altLang="ko-KR" dirty="0" smtClean="0"/>
              <a:t> </a:t>
            </a:r>
            <a:r>
              <a:rPr lang="en-US" altLang="ko-KR" dirty="0" smtClean="0"/>
              <a:t>MODE_TYPE_INTRA</a:t>
            </a:r>
          </a:p>
          <a:p>
            <a:pPr marL="457200" lvl="1" indent="0">
              <a:buNone/>
            </a:pPr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26347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#1. Remove redundant condition for “</a:t>
            </a:r>
            <a:r>
              <a:rPr lang="en-US" altLang="ko-KR" dirty="0" err="1" smtClean="0"/>
              <a:t>pred_mode_plt_flag</a:t>
            </a:r>
            <a:r>
              <a:rPr lang="en-US" altLang="ko-KR" dirty="0" smtClean="0"/>
              <a:t>” 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#2. Redefine </a:t>
            </a:r>
            <a:r>
              <a:rPr lang="en-US" altLang="ko-KR" dirty="0" err="1" smtClean="0"/>
              <a:t>modeType</a:t>
            </a:r>
            <a:r>
              <a:rPr lang="en-US" altLang="ko-KR" dirty="0" smtClean="0"/>
              <a:t> as </a:t>
            </a:r>
            <a:r>
              <a:rPr lang="en-US" altLang="ko-KR" dirty="0" smtClean="0"/>
              <a:t>MODE_TYPE_INTRA and remove unnecessary condition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For CU in I-Slice</a:t>
            </a:r>
          </a:p>
          <a:p>
            <a:pPr lvl="1"/>
            <a:r>
              <a:rPr lang="en-US" altLang="ko-KR" dirty="0"/>
              <a:t>f</a:t>
            </a:r>
            <a:r>
              <a:rPr lang="en-US" altLang="ko-KR" dirty="0" smtClean="0"/>
              <a:t>or 4x4 </a:t>
            </a:r>
            <a:r>
              <a:rPr lang="en-US" altLang="ko-KR" dirty="0" smtClean="0"/>
              <a:t>block.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69885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</a:t>
            </a:r>
            <a:r>
              <a:rPr lang="en-US" altLang="ko-KR" dirty="0" smtClean="0"/>
              <a:t>clean-up #1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Remove redundant condition for “</a:t>
            </a:r>
            <a:r>
              <a:rPr lang="en-US" altLang="ko-KR" dirty="0" err="1" smtClean="0"/>
              <a:t>pred_mode_plt_flag</a:t>
            </a:r>
            <a:r>
              <a:rPr lang="en-US" altLang="ko-KR" dirty="0" smtClean="0"/>
              <a:t>”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94112"/>
              </p:ext>
            </p:extLst>
          </p:nvPr>
        </p:nvGraphicFramePr>
        <p:xfrm>
          <a:off x="1222905" y="1478491"/>
          <a:ext cx="6761691" cy="708448"/>
        </p:xfrm>
        <a:graphic>
          <a:graphicData uri="http://schemas.openxmlformats.org/drawingml/2006/table">
            <a:tbl>
              <a:tblPr/>
              <a:tblGrid>
                <a:gridCol w="5949442"/>
                <a:gridCol w="812249"/>
              </a:tblGrid>
              <a:tr h="53133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if(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CuPredMode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chType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][ x0 ][ y0 ]  = =  MODE_INTRA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  &amp;&amp; 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sps_palette_enabled_flag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&amp;&amp;</a:t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&lt;=  64  &amp;&amp; 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&lt;=  64  </a:t>
                      </a:r>
                      <a:r>
                        <a:rPr lang="en-CA" sz="1000" strike="sng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&amp;&amp;  </a:t>
                      </a:r>
                      <a:r>
                        <a:rPr lang="en-CA" sz="1000" strike="sngStrike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cu_skip_flag</a:t>
                      </a:r>
                      <a:r>
                        <a:rPr lang="en-CA" sz="1000" strike="sng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  = =  0  &amp;&amp;</a:t>
                      </a:r>
                      <a:br>
                        <a:rPr lang="en-CA" sz="1000" strike="sng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 </a:t>
                      </a:r>
                      <a:r>
                        <a:rPr lang="en-CA" sz="1000" strike="sngStrike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</a:t>
                      </a:r>
                      <a:r>
                        <a:rPr lang="en-CA" sz="1000" strike="sng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!=  MODE_TYPE_INTER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ko-KR" sz="10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1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pred_mode_plt_flag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1023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clean-up </a:t>
            </a:r>
            <a:r>
              <a:rPr lang="en-US" altLang="ko-KR" dirty="0" smtClean="0"/>
              <a:t>#2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Redefine </a:t>
            </a:r>
            <a:r>
              <a:rPr lang="en-US" altLang="ko-KR" dirty="0" err="1" smtClean="0"/>
              <a:t>modeType</a:t>
            </a:r>
            <a:r>
              <a:rPr lang="en-US" altLang="ko-KR" dirty="0" smtClean="0"/>
              <a:t> as MODE_TYPE_INTRA for 4x4 block</a:t>
            </a:r>
          </a:p>
          <a:p>
            <a:r>
              <a:rPr lang="en-US" altLang="ko-KR" dirty="0" smtClean="0"/>
              <a:t>Redefine </a:t>
            </a:r>
            <a:r>
              <a:rPr lang="en-US" altLang="ko-KR" dirty="0" err="1" smtClean="0"/>
              <a:t>modeType</a:t>
            </a:r>
            <a:r>
              <a:rPr lang="en-US" altLang="ko-KR" dirty="0" smtClean="0"/>
              <a:t> as MODE_TYPE_INTRA for CU in I-Slice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099025"/>
              </p:ext>
            </p:extLst>
          </p:nvPr>
        </p:nvGraphicFramePr>
        <p:xfrm>
          <a:off x="1374775" y="1757628"/>
          <a:ext cx="6089650" cy="3962400"/>
        </p:xfrm>
        <a:graphic>
          <a:graphicData uri="http://schemas.openxmlformats.org/drawingml/2006/table">
            <a:tbl>
              <a:tblPr firstRow="1" firstCol="1" bandRow="1"/>
              <a:tblGrid>
                <a:gridCol w="5358130"/>
                <a:gridCol w="731520"/>
              </a:tblGrid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coding_unit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x0, y0,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cqtDepth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) {</a:t>
                      </a:r>
                      <a:endParaRPr lang="ko-KR" sz="10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chType = treeType =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= DUAL_TREE_CHROMA ? 1 : 0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000" dirty="0" err="1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= (</a:t>
                      </a:r>
                      <a:r>
                        <a:rPr lang="en-CA" sz="1000" dirty="0" err="1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slice_type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= = I || (</a:t>
                      </a:r>
                      <a:r>
                        <a:rPr lang="en-CA" sz="1000" dirty="0" err="1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= = 4 &amp;&amp; </a:t>
                      </a:r>
                      <a:r>
                        <a:rPr lang="en-CA" sz="1000" dirty="0" err="1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000" dirty="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= = 4)) ? MODE_TYPE_INTRA : </a:t>
                      </a:r>
                      <a:r>
                        <a:rPr lang="en-CA" sz="1000" dirty="0" err="1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</a:t>
                      </a:r>
                      <a:endParaRPr lang="ko-KR" sz="10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if( slice_type  !=  I  | |  sps_ibc_enabled_flag ) {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if( treeType != DUAL_TREE_CHROMA  &amp;&amp;</a:t>
                      </a:r>
                      <a:b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(  ( 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!( cbWidth = = 4  &amp;&amp;  cbHeight  = =  4 )  &amp;&amp;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modeType  !=  MODE_TYPE_INTRA )</a:t>
                      </a:r>
                      <a:b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   | |  ( sps_ibc_enabled_flag  &amp;&amp;  cbWidth  &lt;=  64  &amp;&amp;  cbHeight  &lt;=  64 ) ) 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cu_skip_flag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if( cu_skip_flag[ x0 ][ y0 ]  = =  0  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&amp;&amp;  slice_type  !=  I</a:t>
                      </a:r>
                      <a:r>
                        <a:rPr lang="en-CA" sz="1000" strike="sngStrike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CA" sz="1000" strike="sngStrike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&amp;&amp; !( cbWidth  = =  4 &amp;&amp; cbHeight  = =  4 )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&amp;&amp;  modeType  = =  MODE_TYPE_ALL 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pred_mode_flag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if( ( </a:t>
                      </a:r>
                      <a:r>
                        <a:rPr lang="en-CA" sz="1000" strike="sng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slice_type  = =  I  &amp;&amp;  cu_skip_flag[ x0 ][ y0 ] = =0 )  | |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</a:t>
                      </a:r>
                      <a:r>
                        <a:rPr lang="en-CA" sz="1000" strike="sng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slice_type  !=  I  &amp;&amp;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( 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 modeType != MODE_TYPE_INTER &amp;&amp; cuPredMode[chType][x0][y0] == MODE_INTER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)</a:t>
                      </a:r>
                      <a:r>
                        <a:rPr lang="en-CA" sz="1000" strike="sng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CuPredMode[ chType ][ x0 ][ y0 ] !=  MODE_INTRA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| |</a:t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   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 ( cbWidth  = =  4  &amp;&amp;  cbHeight  = =  4 )  | |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modeType  = = MODE_TYPE_INTRA</a:t>
                      </a:r>
                      <a:r>
                        <a:rPr lang="en-CA" sz="1000" strike="sngStrike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CA" sz="1000" strike="sngStrike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        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&amp;&amp;  cu_skip_flag[ x0 ][ y0 ]  = =  0 ) ) </a:t>
                      </a:r>
                      <a:r>
                        <a:rPr lang="en-CA" sz="1000" strike="sng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 )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&amp;&amp;</a:t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  &lt;=  64  &amp;&amp;  cbHeight  &lt;= 64  &amp;&amp;  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  !=  MODE_TYPE_INTER  &amp;&amp;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sps_ibc_enabled_flag  &amp;&amp;  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treeType  !=  DUAL_TREE_CHROMA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pred_mode_ibc_flag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if(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CuPredMode[ chType ][ x0 ][ y0 ]  = =  MODE_INTRA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icrosoft JhengHei" panose="020B0604030504040204" pitchFamily="34" charset="-120"/>
                          <a:cs typeface="Times New Roman" panose="02020603050405020304" pitchFamily="18" charset="0"/>
                        </a:rPr>
                        <a:t>  &amp;&amp; </a:t>
                      </a: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sps_palette_enabled_flag  &amp;&amp;</a:t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  &lt;=  64  &amp;&amp;  cbHeight  &lt;=  64  </a:t>
                      </a:r>
                      <a:r>
                        <a:rPr lang="en-CA" sz="1000" strike="sng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&amp;&amp;  cu_skip_flag[ x0 ][ y0 ]  = =  0  &amp;&amp;</a:t>
                      </a:r>
                      <a:br>
                        <a:rPr lang="en-CA" sz="1000" strike="sng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 </a:t>
                      </a:r>
                      <a:r>
                        <a:rPr lang="en-CA" sz="1000" strike="sng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  !=  MODE_TYPE_INTER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pred_mode_plt_flag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0324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clean-up step 2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458023"/>
              </p:ext>
            </p:extLst>
          </p:nvPr>
        </p:nvGraphicFramePr>
        <p:xfrm>
          <a:off x="1315446" y="1964266"/>
          <a:ext cx="7557092" cy="2706109"/>
        </p:xfrm>
        <a:graphic>
          <a:graphicData uri="http://schemas.openxmlformats.org/drawingml/2006/table">
            <a:tbl>
              <a:tblPr/>
              <a:tblGrid>
                <a:gridCol w="7557092"/>
              </a:tblGrid>
              <a:tr h="19107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coding_unit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( x0, y0,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cqtDepth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</a:t>
                      </a: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) {</a:t>
                      </a:r>
                      <a:endParaRPr lang="ko-KR" sz="10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4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chType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=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= DUAL_TREE_CHROMA ? 1 : 0</a:t>
                      </a:r>
                      <a:endParaRPr lang="ko-KR" sz="10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225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altLang="ko-KR" sz="1000" dirty="0" smtClean="0">
                          <a:effectLst/>
                          <a:latin typeface="Times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altLang="ko-KR" sz="1000" dirty="0" err="1" smtClean="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modeType</a:t>
                      </a:r>
                      <a:r>
                        <a:rPr lang="en-CA" altLang="ko-KR" sz="1000" dirty="0" smtClean="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(</a:t>
                      </a:r>
                      <a:r>
                        <a:rPr lang="en-CA" altLang="ko-KR" sz="1000" dirty="0" err="1" smtClean="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slice_type</a:t>
                      </a:r>
                      <a:r>
                        <a:rPr lang="en-CA" altLang="ko-KR" sz="1000" dirty="0" smtClean="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= I || (</a:t>
                      </a:r>
                      <a:r>
                        <a:rPr lang="en-CA" altLang="ko-KR" sz="1000" dirty="0" err="1" smtClean="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altLang="ko-KR" sz="1000" dirty="0" smtClean="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= 4 &amp;&amp; </a:t>
                      </a:r>
                      <a:r>
                        <a:rPr lang="en-CA" altLang="ko-KR" sz="1000" dirty="0" err="1" smtClean="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altLang="ko-KR" sz="1000" dirty="0" smtClean="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= 4)) ? MODE_TYPE_INTRA : </a:t>
                      </a:r>
                      <a:r>
                        <a:rPr lang="en-CA" altLang="ko-KR" sz="1000" dirty="0" err="1" smtClean="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modeType</a:t>
                      </a:r>
                      <a:endParaRPr lang="ko-KR" sz="10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406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108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if(treeType != DUAL_TREE_CHROMA  &amp;&amp; (modeType  !=  MODE_TYPE_INTRA | | ( sps_ibc_enabled_flag  &amp;&amp;  Max(cbWidth,cbHeight)  &lt;=  64) ) 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4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686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cu_skip_flag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4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108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if( modeType = = MODE_TYPE_ALL &amp;&amp; cu_skip_flag[ x0 ][ y0 ] == 0)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4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616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CA" sz="1000" b="1" dirty="0" err="1" smtClean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pred_mode_flag</a:t>
                      </a:r>
                      <a:endParaRPr lang="ko-KR" sz="10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316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if(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sps_ibc_enabled_flag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&amp;&amp;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!= DUAL_TREE_CHROMA &amp;&amp; Max(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 &lt;= 64 &amp;&amp; ((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!= MODE_TYPE_INTER &amp;&amp;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cuPredMode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chType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][x0][y0] == MODE_INTER) || (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modeType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== MODE_TYPE_INTRA &amp;&amp;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cu_skip_flag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[x0][y0] == 0) ) )</a:t>
                      </a:r>
                      <a:endParaRPr lang="ko-KR" sz="10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4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616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CA" sz="1000" b="1" dirty="0" err="1" smtClean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pred_mode_ibc_flag</a:t>
                      </a:r>
                      <a:endParaRPr lang="ko-KR" sz="10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489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if(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sps_palette_enabled_flag &amp;&amp; cuPredMode[chType][x0][y0] == MODE_INTRA &amp;&amp; Max(cbWidth, cbHeight) &lt;= 64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ko-KR" sz="100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844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pred_mode_plt_flag</a:t>
                      </a:r>
                      <a:endParaRPr lang="ko-KR" sz="1000" dirty="0">
                        <a:effectLst/>
                        <a:latin typeface="Times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/>
          <a:p>
            <a:r>
              <a:rPr lang="en-US" altLang="ko-KR" dirty="0" smtClean="0"/>
              <a:t>Rewrite cleanup syntax table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45861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clean-up </a:t>
            </a:r>
            <a:r>
              <a:rPr lang="en-US" altLang="ko-KR" dirty="0" smtClean="0"/>
              <a:t>#2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534" y="601842"/>
            <a:ext cx="4907178" cy="2940845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4534" y="3411564"/>
            <a:ext cx="5178072" cy="331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95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</a:t>
            </a:r>
            <a:r>
              <a:rPr lang="en-US" altLang="ko-KR" dirty="0" smtClean="0"/>
              <a:t>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proposed clean-up </a:t>
            </a:r>
            <a:r>
              <a:rPr lang="en-US" altLang="ko-KR" dirty="0" smtClean="0"/>
              <a:t>do not change </a:t>
            </a:r>
            <a:r>
              <a:rPr lang="en-US" altLang="ko-KR" dirty="0" err="1" smtClean="0"/>
              <a:t>bitstream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It is suggested to cleanup </a:t>
            </a:r>
            <a:r>
              <a:rPr lang="en-US" altLang="ko-KR" smtClean="0"/>
              <a:t>redundant syntax.</a:t>
            </a:r>
            <a:endParaRPr lang="en-US" altLang="ko-KR" dirty="0" smtClean="0"/>
          </a:p>
          <a:p>
            <a:pPr marL="0" indent="0">
              <a:buNone/>
            </a:pP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6769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6906</TotalTime>
  <Words>274</Words>
  <Application>Microsoft Office PowerPoint</Application>
  <PresentationFormat>A4 용지(210x297mm)</PresentationFormat>
  <Paragraphs>96</Paragraphs>
  <Slides>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9</vt:i4>
      </vt:variant>
    </vt:vector>
  </HeadingPairs>
  <TitlesOfParts>
    <vt:vector size="19" baseType="lpstr">
      <vt:lpstr>Microsoft JhengHei</vt:lpstr>
      <vt:lpstr>돋움</vt:lpstr>
      <vt:lpstr>맑은 고딕</vt:lpstr>
      <vt:lpstr>Arial</vt:lpstr>
      <vt:lpstr>Calibri</vt:lpstr>
      <vt:lpstr>Calibri Light</vt:lpstr>
      <vt:lpstr>Times</vt:lpstr>
      <vt:lpstr>Times New Roman</vt:lpstr>
      <vt:lpstr>Office 테마</vt:lpstr>
      <vt:lpstr>디자인 사용자 지정</vt:lpstr>
      <vt:lpstr>JVET-Q0354  (Non-CE: Clean-up regarding syntaxes for prediction mode decision)</vt:lpstr>
      <vt:lpstr>Summary</vt:lpstr>
      <vt:lpstr>Motivation</vt:lpstr>
      <vt:lpstr>Proposed method</vt:lpstr>
      <vt:lpstr>Proposed clean-up #1</vt:lpstr>
      <vt:lpstr>Proposed clean-up #2</vt:lpstr>
      <vt:lpstr>Proposed clean-up step 2</vt:lpstr>
      <vt:lpstr>Proposed clean-up #2</vt:lpstr>
      <vt:lpstr>Result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Hyeongmun Jang</cp:lastModifiedBy>
  <cp:revision>280</cp:revision>
  <dcterms:created xsi:type="dcterms:W3CDTF">2016-10-06T06:23:02Z</dcterms:created>
  <dcterms:modified xsi:type="dcterms:W3CDTF">2020-01-14T08:56:15Z</dcterms:modified>
</cp:coreProperties>
</file>