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notesMasterIdLst>
    <p:notesMasterId r:id="rId14"/>
  </p:notesMasterIdLst>
  <p:sldIdLst>
    <p:sldId id="256" r:id="rId3"/>
    <p:sldId id="263" r:id="rId4"/>
    <p:sldId id="264" r:id="rId5"/>
    <p:sldId id="265" r:id="rId6"/>
    <p:sldId id="267" r:id="rId7"/>
    <p:sldId id="268" r:id="rId8"/>
    <p:sldId id="269" r:id="rId9"/>
    <p:sldId id="270" r:id="rId10"/>
    <p:sldId id="271" r:id="rId11"/>
    <p:sldId id="272" r:id="rId12"/>
    <p:sldId id="273" r:id="rId13"/>
  </p:sldIdLst>
  <p:sldSz cx="9906000" cy="6858000" type="A4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12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CC3300"/>
    <a:srgbClr val="000066"/>
    <a:srgbClr val="4D4D4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073A0DAA-6AF3-43AB-8588-CEC1D06C72B9}" styleName="보통 스타일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616DA210-FB5B-4158-B5E0-FEB733F419BA}" styleName="밝은 스타일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622" autoAdjust="0"/>
    <p:restoredTop sz="96429" autoAdjust="0"/>
  </p:normalViewPr>
  <p:slideViewPr>
    <p:cSldViewPr snapToGrid="0">
      <p:cViewPr varScale="1">
        <p:scale>
          <a:sx n="113" d="100"/>
          <a:sy n="113" d="100"/>
        </p:scale>
        <p:origin x="630" y="96"/>
      </p:cViewPr>
      <p:guideLst>
        <p:guide orient="horz" pos="2160"/>
        <p:guide pos="312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90" d="100"/>
          <a:sy n="90" d="100"/>
        </p:scale>
        <p:origin x="3696" y="7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A1A92C-A653-40AE-BE97-4D1148334BCE}" type="datetimeFigureOut">
              <a:rPr lang="ko-KR" altLang="en-US" smtClean="0"/>
              <a:t>2020-01-09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2B42D62-479E-4C3A-BBBB-AA219B04AD4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726961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ko-KR" baseline="0" dirty="0" smtClean="0"/>
              <a:t>This</a:t>
            </a:r>
            <a:r>
              <a:rPr lang="ko-KR" altLang="en-US" baseline="0" smtClean="0"/>
              <a:t> </a:t>
            </a:r>
            <a:r>
              <a:rPr lang="en-US" altLang="ko-KR" baseline="0" dirty="0" smtClean="0"/>
              <a:t>is presentation for P0577, APS support for initial palette predictor entry.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1221176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32619" y="1268413"/>
            <a:ext cx="8640762" cy="1296987"/>
          </a:xfrm>
          <a:solidFill>
            <a:srgbClr val="EAEAEA"/>
          </a:solidFill>
          <a:ln w="9525">
            <a:solidFill>
              <a:srgbClr val="C0C0C0"/>
            </a:solidFill>
            <a:miter lim="800000"/>
            <a:headEnd/>
            <a:tailEnd/>
          </a:ln>
        </p:spPr>
        <p:txBody>
          <a:bodyPr wrap="none" anchor="ctr"/>
          <a:lstStyle>
            <a:lvl1pPr algn="ctr">
              <a:defRPr kumimoji="1" lang="en-US" sz="2400" b="1" dirty="0">
                <a:latin typeface="Times New Roman" pitchFamily="18" charset="0"/>
                <a:ea typeface="돋움" pitchFamily="50" charset="-127"/>
                <a:cs typeface="Times New Roman" pitchFamily="18" charset="0"/>
              </a:defRPr>
            </a:lvl1pPr>
          </a:lstStyle>
          <a:p>
            <a:pPr marL="0" lvl="0" algn="ctr"/>
            <a:r>
              <a:rPr lang="ko-KR" altLang="en-US" dirty="0" smtClean="0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568909"/>
          </a:xfrm>
        </p:spPr>
        <p:txBody>
          <a:bodyPr anchor="ctr">
            <a:normAutofit/>
          </a:bodyPr>
          <a:lstStyle>
            <a:lvl1pPr marL="0" indent="0" algn="ctr">
              <a:buNone/>
              <a:defRPr sz="1400" b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 dirty="0" smtClean="0"/>
              <a:t>마스터 부제목 스타일 편집</a:t>
            </a:r>
            <a:endParaRPr lang="en-US" dirty="0"/>
          </a:p>
        </p:txBody>
      </p:sp>
      <p:pic>
        <p:nvPicPr>
          <p:cNvPr id="9" name="그림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291512" y="5874334"/>
            <a:ext cx="1245519" cy="6828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47281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2020-01-09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940216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2020-01-09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5606773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1238250" y="1122363"/>
            <a:ext cx="74295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588D34-3EBC-49A7-8E14-1F718152EC56}" type="datetimeFigureOut">
              <a:rPr lang="ko-KR" altLang="en-US" smtClean="0"/>
              <a:t>2020-01-09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A29E60-BEBD-46DE-A5CA-6BF0772891B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8771388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588D34-3EBC-49A7-8E14-1F718152EC56}" type="datetimeFigureOut">
              <a:rPr lang="ko-KR" altLang="en-US" smtClean="0"/>
              <a:t>2020-01-09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A29E60-BEBD-46DE-A5CA-6BF0772891B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6849402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76275" y="1709738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676275" y="4589463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588D34-3EBC-49A7-8E14-1F718152EC56}" type="datetimeFigureOut">
              <a:rPr lang="ko-KR" altLang="en-US" smtClean="0"/>
              <a:t>2020-01-09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A29E60-BEBD-46DE-A5CA-6BF0772891B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0501018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195762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5029200" y="1825625"/>
            <a:ext cx="4195763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588D34-3EBC-49A7-8E14-1F718152EC56}" type="datetimeFigureOut">
              <a:rPr lang="ko-KR" altLang="en-US" smtClean="0"/>
              <a:t>2020-01-09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A29E60-BEBD-46DE-A5CA-6BF0772891B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2447743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82625" y="365125"/>
            <a:ext cx="8543925" cy="1325563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682625" y="1681163"/>
            <a:ext cx="419100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82625" y="2505075"/>
            <a:ext cx="4191000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6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637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588D34-3EBC-49A7-8E14-1F718152EC56}" type="datetimeFigureOut">
              <a:rPr lang="ko-KR" altLang="en-US" smtClean="0"/>
              <a:t>2020-01-09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A29E60-BEBD-46DE-A5CA-6BF0772891B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9038370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588D34-3EBC-49A7-8E14-1F718152EC56}" type="datetimeFigureOut">
              <a:rPr lang="ko-KR" altLang="en-US" smtClean="0"/>
              <a:t>2020-01-09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A29E60-BEBD-46DE-A5CA-6BF0772891B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0535167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588D34-3EBC-49A7-8E14-1F718152EC56}" type="datetimeFigureOut">
              <a:rPr lang="ko-KR" altLang="en-US" smtClean="0"/>
              <a:t>2020-01-09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A29E60-BEBD-46DE-A5CA-6BF0772891B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3350828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82625" y="457200"/>
            <a:ext cx="3194050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211638" y="987425"/>
            <a:ext cx="5014912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682625" y="2057400"/>
            <a:ext cx="3194050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588D34-3EBC-49A7-8E14-1F718152EC56}" type="datetimeFigureOut">
              <a:rPr lang="ko-KR" altLang="en-US" smtClean="0"/>
              <a:t>2020-01-09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A29E60-BEBD-46DE-A5CA-6BF0772891B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005025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0738" y="64168"/>
            <a:ext cx="9344526" cy="409074"/>
          </a:xfrm>
        </p:spPr>
        <p:txBody>
          <a:bodyPr>
            <a:noAutofit/>
          </a:bodyPr>
          <a:lstStyle>
            <a:lvl1pPr algn="ctr">
              <a:defRPr sz="2400" b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ko-KR" altLang="en-US" dirty="0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0737" y="631825"/>
            <a:ext cx="9344528" cy="5545138"/>
          </a:xfrm>
        </p:spPr>
        <p:txBody>
          <a:bodyPr/>
          <a:lstStyle>
            <a:lvl1pPr>
              <a:defRPr sz="200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685800" indent="-228600">
              <a:buFont typeface="Times New Roman" panose="02020603050405020304" pitchFamily="18" charset="0"/>
              <a:buChar char="–"/>
              <a:defRPr sz="1800"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>
              <a:defRPr sz="1600"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>
              <a:buFont typeface="Times New Roman" panose="02020603050405020304" pitchFamily="18" charset="0"/>
              <a:buChar char="–"/>
              <a:defRPr sz="1600"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>
              <a:defRPr sz="1600"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</a:lstStyle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  <a:p>
            <a:pPr lvl="3"/>
            <a:r>
              <a:rPr lang="ko-KR" altLang="en-US" dirty="0" smtClean="0"/>
              <a:t>넷째 수준</a:t>
            </a:r>
          </a:p>
          <a:p>
            <a:pPr lvl="4"/>
            <a:r>
              <a:rPr lang="ko-KR" altLang="en-US" dirty="0" smtClean="0"/>
              <a:t>다섯째 수준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996113" y="6476667"/>
            <a:ext cx="2228850" cy="365125"/>
          </a:xfrm>
        </p:spPr>
        <p:txBody>
          <a:bodyPr/>
          <a:lstStyle>
            <a:lvl1pPr>
              <a:defRPr sz="1400" b="0">
                <a:solidFill>
                  <a:srgbClr val="4D4D4D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fld id="{792A98D5-73AC-4510-8D37-2EB4115E4570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7" name="Line 21"/>
          <p:cNvSpPr>
            <a:spLocks noChangeShapeType="1"/>
          </p:cNvSpPr>
          <p:nvPr userDrawn="1"/>
        </p:nvSpPr>
        <p:spPr bwMode="auto">
          <a:xfrm>
            <a:off x="0" y="6453188"/>
            <a:ext cx="9906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ko-KR" altLang="en-US" dirty="0"/>
          </a:p>
        </p:txBody>
      </p:sp>
      <p:sp>
        <p:nvSpPr>
          <p:cNvPr id="8" name="Line 14"/>
          <p:cNvSpPr>
            <a:spLocks noChangeShapeType="1"/>
          </p:cNvSpPr>
          <p:nvPr userDrawn="1"/>
        </p:nvSpPr>
        <p:spPr bwMode="auto">
          <a:xfrm>
            <a:off x="0" y="534988"/>
            <a:ext cx="9906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ko-KR" altLang="en-US"/>
          </a:p>
        </p:txBody>
      </p:sp>
      <p:pic>
        <p:nvPicPr>
          <p:cNvPr id="9" name="그림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8919" y="6572780"/>
            <a:ext cx="1148514" cy="1924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7598927"/>
      </p:ext>
    </p:extLst>
  </p:cSld>
  <p:clrMapOvr>
    <a:masterClrMapping/>
  </p:clrMapOvr>
  <p:hf hdr="0" ftr="0" dt="0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82625" y="457200"/>
            <a:ext cx="3194050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4211638" y="987425"/>
            <a:ext cx="5014912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682625" y="2057400"/>
            <a:ext cx="3194050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588D34-3EBC-49A7-8E14-1F718152EC56}" type="datetimeFigureOut">
              <a:rPr lang="ko-KR" altLang="en-US" smtClean="0"/>
              <a:t>2020-01-09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A29E60-BEBD-46DE-A5CA-6BF0772891B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3034056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588D34-3EBC-49A7-8E14-1F718152EC56}" type="datetimeFigureOut">
              <a:rPr lang="ko-KR" altLang="en-US" smtClean="0"/>
              <a:t>2020-01-09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A29E60-BEBD-46DE-A5CA-6BF0772891B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8092698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7089775" y="365125"/>
            <a:ext cx="2135188" cy="5811838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56337" cy="5811838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588D34-3EBC-49A7-8E14-1F718152EC56}" type="datetimeFigureOut">
              <a:rPr lang="ko-KR" altLang="en-US" smtClean="0"/>
              <a:t>2020-01-09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A29E60-BEBD-46DE-A5CA-6BF0772891B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091799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2020-01-09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264455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2020-01-09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583251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7"/>
            <a:ext cx="8543925" cy="1325563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2020-01-09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175640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2020-01-09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189789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2020-01-09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202827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7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2020-01-09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847641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7"/>
            <a:ext cx="5014913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 smtClean="0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2020-01-09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798265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1E291F-1E57-488E-9A38-CB6EA5750F89}" type="datetimeFigureOut">
              <a:rPr lang="ko-KR" altLang="en-US" smtClean="0"/>
              <a:t>2020-01-09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615702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681038" y="365125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681038" y="6356350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7588D34-3EBC-49A7-8E14-1F718152EC56}" type="datetimeFigureOut">
              <a:rPr lang="ko-KR" altLang="en-US" smtClean="0"/>
              <a:t>2020-01-09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281363" y="6356350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996113" y="6356350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1A29E60-BEBD-46DE-A5CA-6BF0772891B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993854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32619" y="1268413"/>
            <a:ext cx="9084036" cy="1296987"/>
          </a:xfrm>
        </p:spPr>
        <p:txBody>
          <a:bodyPr>
            <a:normAutofit/>
          </a:bodyPr>
          <a:lstStyle/>
          <a:p>
            <a:r>
              <a:rPr lang="en-US" altLang="ko-KR" dirty="0" smtClean="0"/>
              <a:t>JVET-Q0354 </a:t>
            </a:r>
            <a:br>
              <a:rPr lang="en-US" altLang="ko-KR" dirty="0" smtClean="0"/>
            </a:br>
            <a:r>
              <a:rPr lang="en-US" altLang="ko-KR" dirty="0" smtClean="0"/>
              <a:t>(</a:t>
            </a:r>
            <a:r>
              <a:rPr lang="en-CA" altLang="ko-KR" dirty="0"/>
              <a:t>Non-CE: Clean-up regarding syntaxes for prediction mode decision</a:t>
            </a:r>
            <a:r>
              <a:rPr lang="en-CA" altLang="ko-KR" dirty="0" smtClean="0"/>
              <a:t>)</a:t>
            </a:r>
            <a:endParaRPr lang="en-US" altLang="ko-KR" dirty="0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933452" y="3602038"/>
            <a:ext cx="8035131" cy="568909"/>
          </a:xfrm>
        </p:spPr>
        <p:txBody>
          <a:bodyPr>
            <a:normAutofit fontScale="92500" lnSpcReduction="20000"/>
          </a:bodyPr>
          <a:lstStyle/>
          <a:p>
            <a:r>
              <a:rPr lang="en-US" altLang="ko-KR" sz="1600" u="sng" dirty="0" smtClean="0"/>
              <a:t>Hyeongmun Jang, </a:t>
            </a:r>
          </a:p>
          <a:p>
            <a:r>
              <a:rPr lang="en-US" altLang="ko-KR" sz="1600" dirty="0" err="1" smtClean="0"/>
              <a:t>Junghak</a:t>
            </a:r>
            <a:r>
              <a:rPr lang="en-US" altLang="ko-KR" sz="1600" dirty="0" smtClean="0"/>
              <a:t> </a:t>
            </a:r>
            <a:r>
              <a:rPr lang="en-US" altLang="ko-KR" sz="1600" dirty="0" smtClean="0"/>
              <a:t>Nam, </a:t>
            </a:r>
            <a:r>
              <a:rPr lang="en-US" altLang="ko-KR" sz="1600" dirty="0" err="1" smtClean="0"/>
              <a:t>Naeri</a:t>
            </a:r>
            <a:r>
              <a:rPr lang="en-US" altLang="ko-KR" sz="1600" dirty="0" smtClean="0"/>
              <a:t> Park, Seung-</a:t>
            </a:r>
            <a:r>
              <a:rPr lang="en-US" altLang="ko-KR" sz="1600" dirty="0" err="1" smtClean="0"/>
              <a:t>hwan</a:t>
            </a:r>
            <a:r>
              <a:rPr lang="en-US" altLang="ko-KR" sz="1600" dirty="0" smtClean="0"/>
              <a:t> </a:t>
            </a:r>
            <a:r>
              <a:rPr lang="en-US" altLang="ko-KR" sz="1600" dirty="0" smtClean="0"/>
              <a:t>Kim, </a:t>
            </a:r>
            <a:r>
              <a:rPr lang="en-US" altLang="ko-KR" sz="1600" dirty="0" err="1" smtClean="0"/>
              <a:t>Jaehyun</a:t>
            </a:r>
            <a:r>
              <a:rPr lang="en-US" altLang="ko-KR" sz="1600" dirty="0" smtClean="0"/>
              <a:t> Lim</a:t>
            </a:r>
            <a:endParaRPr lang="ko-KR" altLang="en-US" sz="1600" dirty="0"/>
          </a:p>
        </p:txBody>
      </p:sp>
    </p:spTree>
    <p:extLst>
      <p:ext uri="{BB962C8B-B14F-4D97-AF65-F5344CB8AC3E}">
        <p14:creationId xmlns:p14="http://schemas.microsoft.com/office/powerpoint/2010/main" val="26846730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Proposed clean-up step 2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10</a:t>
            </a:fld>
            <a:endParaRPr lang="ko-KR" altLang="en-US" dirty="0"/>
          </a:p>
        </p:txBody>
      </p:sp>
      <p:sp>
        <p:nvSpPr>
          <p:cNvPr id="5" name="직사각형 4"/>
          <p:cNvSpPr/>
          <p:nvPr/>
        </p:nvSpPr>
        <p:spPr>
          <a:xfrm>
            <a:off x="77538" y="797738"/>
            <a:ext cx="9828462" cy="49141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altLang="ko-KR" sz="1100" b="1" dirty="0" err="1">
                <a:latin typeface="Times New Roman" panose="02020603050405020304" pitchFamily="18" charset="0"/>
              </a:rPr>
              <a:t>pred_mode_ibc_flag</a:t>
            </a:r>
            <a:r>
              <a:rPr lang="en-CA" altLang="ko-KR" sz="1100" dirty="0">
                <a:latin typeface="Times New Roman" panose="02020603050405020304" pitchFamily="18" charset="0"/>
              </a:rPr>
              <a:t> equal to 1 specifies that the current coding unit is coded in IBC prediction mode. </a:t>
            </a:r>
            <a:r>
              <a:rPr lang="en-CA" altLang="ko-KR" sz="1100" dirty="0" err="1">
                <a:latin typeface="Times New Roman" panose="02020603050405020304" pitchFamily="18" charset="0"/>
              </a:rPr>
              <a:t>pred_mode_ibc_flag</a:t>
            </a:r>
            <a:r>
              <a:rPr lang="en-CA" altLang="ko-KR" sz="1100" dirty="0">
                <a:latin typeface="Times New Roman" panose="02020603050405020304" pitchFamily="18" charset="0"/>
              </a:rPr>
              <a:t> equal to 0 specifies that the current coding unit is not coded in IBC prediction mode. </a:t>
            </a:r>
            <a:endParaRPr lang="ko-KR" altLang="ko-KR" sz="1100" dirty="0">
              <a:latin typeface="Times New Roman" panose="02020603050405020304" pitchFamily="18" charset="0"/>
            </a:endParaRPr>
          </a:p>
          <a:p>
            <a:pPr algn="just"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altLang="ko-KR" sz="1100" dirty="0">
                <a:latin typeface="Times New Roman" panose="02020603050405020304" pitchFamily="18" charset="0"/>
              </a:rPr>
              <a:t>When </a:t>
            </a:r>
            <a:r>
              <a:rPr lang="en-CA" altLang="ko-KR" sz="1100" dirty="0" err="1">
                <a:latin typeface="Times New Roman" panose="02020603050405020304" pitchFamily="18" charset="0"/>
              </a:rPr>
              <a:t>pred_mode_ibc_flag</a:t>
            </a:r>
            <a:r>
              <a:rPr lang="en-CA" altLang="ko-KR" sz="1100" dirty="0">
                <a:latin typeface="Times New Roman" panose="02020603050405020304" pitchFamily="18" charset="0"/>
              </a:rPr>
              <a:t> is not present, it is inferred as follows:</a:t>
            </a:r>
            <a:endParaRPr lang="ko-KR" altLang="ko-KR" sz="1100" dirty="0">
              <a:latin typeface="Times New Roman" panose="02020603050405020304" pitchFamily="18" charset="0"/>
            </a:endParaRPr>
          </a:p>
          <a:p>
            <a:pPr marL="342900" lvl="0" indent="-342900" algn="just" hangingPunct="0">
              <a:spcBef>
                <a:spcPts val="680"/>
              </a:spcBef>
              <a:spcAft>
                <a:spcPts val="0"/>
              </a:spcAft>
              <a:buFont typeface="Times New Roman" panose="02020603050405020304" pitchFamily="18" charset="0"/>
              <a:buChar char="–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504190" algn="l"/>
                <a:tab pos="756285" algn="l"/>
                <a:tab pos="1008380" algn="l"/>
                <a:tab pos="1260475" algn="l"/>
              </a:tabLst>
            </a:pPr>
            <a:r>
              <a:rPr lang="en-CA" altLang="ko-KR" sz="1100" dirty="0">
                <a:highlight>
                  <a:srgbClr val="00FFFF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If all of following condition are true, </a:t>
            </a:r>
            <a:r>
              <a:rPr lang="en-CA" altLang="ko-KR" sz="1100" dirty="0" err="1">
                <a:highlight>
                  <a:srgbClr val="00FFFF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pred_mode_ibc_flag</a:t>
            </a:r>
            <a:r>
              <a:rPr lang="en-CA" altLang="ko-KR" sz="1100" dirty="0">
                <a:highlight>
                  <a:srgbClr val="00FFFF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 is inferred to be equal to 1</a:t>
            </a:r>
            <a:endParaRPr lang="ko-KR" altLang="ko-KR" sz="11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800100" lvl="1" indent="-342900" algn="just" hangingPunct="0">
              <a:spcBef>
                <a:spcPts val="680"/>
              </a:spcBef>
              <a:buFont typeface="Times New Roman" panose="02020603050405020304" pitchFamily="18" charset="0"/>
              <a:buChar char="–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504190" algn="l"/>
                <a:tab pos="756285" algn="l"/>
                <a:tab pos="1008380" algn="l"/>
                <a:tab pos="1260475" algn="l"/>
              </a:tabLst>
            </a:pPr>
            <a:r>
              <a:rPr lang="en-CA" altLang="ko-KR" sz="1100" dirty="0" err="1">
                <a:highlight>
                  <a:srgbClr val="00FFFF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sps_ibc_enabled_flag</a:t>
            </a:r>
            <a:r>
              <a:rPr lang="en-CA" altLang="ko-KR" sz="1100" dirty="0">
                <a:highlight>
                  <a:srgbClr val="00FFFF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 is equal to 1</a:t>
            </a:r>
            <a:endParaRPr lang="ko-KR" altLang="ko-KR" sz="11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800100" lvl="1" indent="-342900" algn="just" hangingPunct="0">
              <a:spcBef>
                <a:spcPts val="680"/>
              </a:spcBef>
              <a:buFont typeface="Times New Roman" panose="02020603050405020304" pitchFamily="18" charset="0"/>
              <a:buChar char="–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504190" algn="l"/>
                <a:tab pos="756285" algn="l"/>
                <a:tab pos="1008380" algn="l"/>
                <a:tab pos="1260475" algn="l"/>
              </a:tabLst>
            </a:pPr>
            <a:r>
              <a:rPr lang="en-CA" altLang="ko-KR" sz="1100" dirty="0">
                <a:highlight>
                  <a:srgbClr val="00FFFF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both </a:t>
            </a:r>
            <a:r>
              <a:rPr lang="en-CA" altLang="ko-KR" sz="1100" dirty="0" err="1">
                <a:highlight>
                  <a:srgbClr val="00FFFF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cbWidth</a:t>
            </a:r>
            <a:r>
              <a:rPr lang="en-CA" altLang="ko-KR" sz="1100" dirty="0">
                <a:highlight>
                  <a:srgbClr val="00FFFF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 and </a:t>
            </a:r>
            <a:r>
              <a:rPr lang="en-CA" altLang="ko-KR" sz="1100" dirty="0" err="1">
                <a:highlight>
                  <a:srgbClr val="00FFFF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cbHeight</a:t>
            </a:r>
            <a:r>
              <a:rPr lang="en-CA" altLang="ko-KR" sz="1100" dirty="0">
                <a:highlight>
                  <a:srgbClr val="00FFFF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 are smaller than 128</a:t>
            </a:r>
            <a:endParaRPr lang="ko-KR" altLang="ko-KR" sz="11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800100" lvl="1" indent="-342900" algn="just" hangingPunct="0">
              <a:spcBef>
                <a:spcPts val="680"/>
              </a:spcBef>
              <a:buFont typeface="Times New Roman" panose="02020603050405020304" pitchFamily="18" charset="0"/>
              <a:buChar char="–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504190" algn="l"/>
                <a:tab pos="756285" algn="l"/>
                <a:tab pos="1008380" algn="l"/>
                <a:tab pos="1260475" algn="l"/>
              </a:tabLst>
            </a:pPr>
            <a:r>
              <a:rPr lang="en-CA" altLang="ko-KR" sz="1100" dirty="0" err="1">
                <a:highlight>
                  <a:srgbClr val="00FFFF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cu_skip_flag</a:t>
            </a:r>
            <a:r>
              <a:rPr lang="en-CA" altLang="ko-KR" sz="1100" dirty="0">
                <a:highlight>
                  <a:srgbClr val="00FFFF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[x0][y0] is equal to 0 </a:t>
            </a:r>
            <a:endParaRPr lang="ko-KR" altLang="ko-KR" sz="11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800100" lvl="1" indent="-342900" algn="just" hangingPunct="0">
              <a:spcBef>
                <a:spcPts val="680"/>
              </a:spcBef>
              <a:buFont typeface="Times New Roman" panose="02020603050405020304" pitchFamily="18" charset="0"/>
              <a:buChar char="–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504190" algn="l"/>
                <a:tab pos="756285" algn="l"/>
                <a:tab pos="1008380" algn="l"/>
                <a:tab pos="1260475" algn="l"/>
              </a:tabLst>
            </a:pPr>
            <a:r>
              <a:rPr lang="en-CA" altLang="ko-KR" sz="1100" dirty="0" err="1">
                <a:highlight>
                  <a:srgbClr val="00FFFF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modeType</a:t>
            </a:r>
            <a:r>
              <a:rPr lang="en-CA" altLang="ko-KR" sz="1100" dirty="0">
                <a:highlight>
                  <a:srgbClr val="00FFFF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 is </a:t>
            </a:r>
            <a:r>
              <a:rPr lang="en-CA" altLang="ko-KR" sz="1100" dirty="0" err="1">
                <a:highlight>
                  <a:srgbClr val="00FFFF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euqal</a:t>
            </a:r>
            <a:r>
              <a:rPr lang="en-CA" altLang="ko-KR" sz="1100" dirty="0">
                <a:highlight>
                  <a:srgbClr val="00FFFF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 to MODE_TYPE_INTRA</a:t>
            </a:r>
            <a:endParaRPr lang="ko-KR" altLang="ko-KR" sz="11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800100" lvl="1" indent="-342900" algn="just" hangingPunct="0">
              <a:spcBef>
                <a:spcPts val="680"/>
              </a:spcBef>
              <a:buFont typeface="Times New Roman" panose="02020603050405020304" pitchFamily="18" charset="0"/>
              <a:buChar char="–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504190" algn="l"/>
                <a:tab pos="756285" algn="l"/>
                <a:tab pos="1008380" algn="l"/>
                <a:tab pos="1260475" algn="l"/>
              </a:tabLst>
            </a:pPr>
            <a:r>
              <a:rPr lang="en-CA" altLang="ko-KR" sz="1100" dirty="0" err="1">
                <a:highlight>
                  <a:srgbClr val="00FFFF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treeType</a:t>
            </a:r>
            <a:r>
              <a:rPr lang="en-CA" altLang="ko-KR" sz="1100" dirty="0">
                <a:highlight>
                  <a:srgbClr val="00FFFF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 is not equal to DUAL_TREE_CHROMA</a:t>
            </a:r>
            <a:endParaRPr lang="ko-KR" altLang="ko-KR" sz="11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 algn="just" hangingPunct="0">
              <a:spcBef>
                <a:spcPts val="680"/>
              </a:spcBef>
              <a:spcAft>
                <a:spcPts val="0"/>
              </a:spcAft>
              <a:buFont typeface="Times New Roman" panose="02020603050405020304" pitchFamily="18" charset="0"/>
              <a:buChar char="–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504190" algn="l"/>
                <a:tab pos="756285" algn="l"/>
                <a:tab pos="1008380" algn="l"/>
                <a:tab pos="1260475" algn="l"/>
              </a:tabLst>
            </a:pPr>
            <a:r>
              <a:rPr lang="en-CA" altLang="ko-KR" sz="1100" dirty="0">
                <a:highlight>
                  <a:srgbClr val="00FFFF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Otherwise, </a:t>
            </a:r>
            <a:r>
              <a:rPr lang="en-CA" altLang="ko-KR" sz="1100" dirty="0" err="1">
                <a:highlight>
                  <a:srgbClr val="00FFFF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pred_mode_ibc_flag</a:t>
            </a:r>
            <a:r>
              <a:rPr lang="en-CA" altLang="ko-KR" sz="1100" dirty="0">
                <a:highlight>
                  <a:srgbClr val="00FFFF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 is inferred to be equal to 0</a:t>
            </a:r>
            <a:endParaRPr lang="ko-KR" altLang="ko-KR" sz="11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 algn="just" hangingPunct="0">
              <a:spcBef>
                <a:spcPts val="680"/>
              </a:spcBef>
              <a:spcAft>
                <a:spcPts val="0"/>
              </a:spcAft>
              <a:buFont typeface="Times New Roman" panose="02020603050405020304" pitchFamily="18" charset="0"/>
              <a:buChar char="–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504190" algn="l"/>
                <a:tab pos="756285" algn="l"/>
                <a:tab pos="1008380" algn="l"/>
                <a:tab pos="1260475" algn="l"/>
              </a:tabLst>
            </a:pPr>
            <a:r>
              <a:rPr lang="en-CA" altLang="ko-KR" sz="1100" strike="sngStrike" dirty="0"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If </a:t>
            </a:r>
            <a:r>
              <a:rPr lang="en-CA" altLang="ko-KR" sz="1100" strike="sngStrike" dirty="0" err="1"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cu_skip_flag</a:t>
            </a:r>
            <a:r>
              <a:rPr lang="en-CA" altLang="ko-KR" sz="1100" strike="sngStrike" dirty="0"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[ x0 ][ y0 ] is equal to 1, and </a:t>
            </a:r>
            <a:r>
              <a:rPr lang="en-CA" altLang="ko-KR" sz="1100" strike="sngStrike" dirty="0" err="1"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cbWidth</a:t>
            </a:r>
            <a:r>
              <a:rPr lang="en-CA" altLang="ko-KR" sz="1100" strike="sngStrike" dirty="0"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 is equal to 4, and </a:t>
            </a:r>
            <a:r>
              <a:rPr lang="en-CA" altLang="ko-KR" sz="1100" strike="sngStrike" dirty="0" err="1"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cbHeight</a:t>
            </a:r>
            <a:r>
              <a:rPr lang="en-CA" altLang="ko-KR" sz="1100" strike="sngStrike" dirty="0"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 is equal to 4, </a:t>
            </a:r>
            <a:r>
              <a:rPr lang="en-CA" altLang="ko-KR" sz="1100" strike="sngStrike" dirty="0" err="1"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pred_mode_ibc_flag</a:t>
            </a:r>
            <a:r>
              <a:rPr lang="en-CA" altLang="ko-KR" sz="1100" strike="sngStrike" dirty="0"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 is inferred to be equal 1.</a:t>
            </a:r>
            <a:endParaRPr lang="ko-KR" altLang="ko-KR" sz="11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 algn="just" hangingPunct="0">
              <a:spcBef>
                <a:spcPts val="680"/>
              </a:spcBef>
              <a:spcAft>
                <a:spcPts val="0"/>
              </a:spcAft>
              <a:buFont typeface="Times New Roman" panose="02020603050405020304" pitchFamily="18" charset="0"/>
              <a:buChar char="–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504190" algn="l"/>
                <a:tab pos="756285" algn="l"/>
                <a:tab pos="1008380" algn="l"/>
                <a:tab pos="1260475" algn="l"/>
              </a:tabLst>
            </a:pPr>
            <a:r>
              <a:rPr lang="en-CA" altLang="ko-KR" sz="1100" strike="sngStrike" dirty="0"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if either </a:t>
            </a:r>
            <a:r>
              <a:rPr lang="en-CA" altLang="ko-KR" sz="1100" strike="sngStrike" dirty="0" err="1"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cbWidth</a:t>
            </a:r>
            <a:r>
              <a:rPr lang="en-CA" altLang="ko-KR" sz="1100" strike="sngStrike" dirty="0"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 or </a:t>
            </a:r>
            <a:r>
              <a:rPr lang="en-CA" altLang="ko-KR" sz="1100" strike="sngStrike" dirty="0" err="1"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cbHeight</a:t>
            </a:r>
            <a:r>
              <a:rPr lang="en-CA" altLang="ko-KR" sz="1100" strike="sngStrike" dirty="0"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 are equal to 128 or </a:t>
            </a:r>
            <a:r>
              <a:rPr lang="en-CA" altLang="ko-KR" sz="1100" strike="sngStrike" dirty="0" err="1"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sps_ibc_enable_flag</a:t>
            </a:r>
            <a:r>
              <a:rPr lang="en-CA" altLang="ko-KR" sz="1100" strike="sngStrike" dirty="0"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 is equal to 0, </a:t>
            </a:r>
            <a:r>
              <a:rPr lang="en-CA" altLang="ko-KR" sz="1100" strike="sngStrike" dirty="0" err="1"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pred_mode_ibc_flag</a:t>
            </a:r>
            <a:r>
              <a:rPr lang="en-CA" altLang="ko-KR" sz="1100" strike="sngStrike" dirty="0"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 is inferred to be equal to 0.</a:t>
            </a:r>
            <a:endParaRPr lang="ko-KR" altLang="ko-KR" sz="11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 algn="just" hangingPunct="0">
              <a:spcBef>
                <a:spcPts val="680"/>
              </a:spcBef>
              <a:spcAft>
                <a:spcPts val="0"/>
              </a:spcAft>
              <a:buFont typeface="Times New Roman" panose="02020603050405020304" pitchFamily="18" charset="0"/>
              <a:buChar char="–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504190" algn="l"/>
                <a:tab pos="756285" algn="l"/>
                <a:tab pos="1008380" algn="l"/>
                <a:tab pos="1260475" algn="l"/>
              </a:tabLst>
            </a:pPr>
            <a:r>
              <a:rPr lang="en-CA" altLang="ko-KR" sz="1100" strike="sngStrike" dirty="0"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Otherwise, if </a:t>
            </a:r>
            <a:r>
              <a:rPr lang="en-CA" altLang="ko-KR" sz="1100" strike="sngStrike" dirty="0" err="1"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cu_skip_flag</a:t>
            </a:r>
            <a:r>
              <a:rPr lang="en-CA" altLang="ko-KR" sz="1100" strike="sngStrike" dirty="0"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[ x0 ][ y0 ] is equal to 1 and </a:t>
            </a:r>
            <a:r>
              <a:rPr lang="en-CA" altLang="ko-KR" sz="1100" strike="sngStrike" dirty="0" err="1"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modeType</a:t>
            </a:r>
            <a:r>
              <a:rPr lang="en-CA" altLang="ko-KR" sz="1100" strike="sngStrike" dirty="0"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 is equal to MODE_TYPE_INTRA, </a:t>
            </a:r>
            <a:r>
              <a:rPr lang="en-CA" altLang="ko-KR" sz="1100" strike="sngStrike" dirty="0" err="1"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pred_mode_ibc_flag</a:t>
            </a:r>
            <a:r>
              <a:rPr lang="en-CA" altLang="ko-KR" sz="1100" strike="sngStrike" dirty="0"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 is inferred to be equal 1.</a:t>
            </a:r>
            <a:endParaRPr lang="ko-KR" altLang="ko-KR" sz="11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 algn="just" hangingPunct="0">
              <a:spcBef>
                <a:spcPts val="680"/>
              </a:spcBef>
              <a:spcAft>
                <a:spcPts val="0"/>
              </a:spcAft>
              <a:buFont typeface="Times New Roman" panose="02020603050405020304" pitchFamily="18" charset="0"/>
              <a:buChar char="–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504190" algn="l"/>
                <a:tab pos="756285" algn="l"/>
                <a:tab pos="1008380" algn="l"/>
                <a:tab pos="1260475" algn="l"/>
              </a:tabLst>
            </a:pPr>
            <a:r>
              <a:rPr lang="en-CA" altLang="ko-KR" sz="1100" strike="sngStrike" dirty="0"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Otherwise, if either </a:t>
            </a:r>
            <a:r>
              <a:rPr lang="en-CA" altLang="ko-KR" sz="1100" strike="sngStrike" dirty="0" err="1"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cbWidth</a:t>
            </a:r>
            <a:r>
              <a:rPr lang="en-CA" altLang="ko-KR" sz="1100" strike="sngStrike" dirty="0"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 or </a:t>
            </a:r>
            <a:r>
              <a:rPr lang="en-CA" altLang="ko-KR" sz="1100" strike="sngStrike" dirty="0" err="1"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cbHeight</a:t>
            </a:r>
            <a:r>
              <a:rPr lang="en-CA" altLang="ko-KR" sz="1100" strike="sngStrike" dirty="0"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 are equal to 128, </a:t>
            </a:r>
            <a:r>
              <a:rPr lang="en-CA" altLang="ko-KR" sz="1100" strike="sngStrike" dirty="0" err="1"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pred_mode_ibc_flag</a:t>
            </a:r>
            <a:r>
              <a:rPr lang="en-CA" altLang="ko-KR" sz="1100" strike="sngStrike" dirty="0"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 is inferred to be equal to 0.</a:t>
            </a:r>
            <a:endParaRPr lang="ko-KR" altLang="ko-KR" sz="11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 algn="just" hangingPunct="0">
              <a:spcBef>
                <a:spcPts val="680"/>
              </a:spcBef>
              <a:spcAft>
                <a:spcPts val="0"/>
              </a:spcAft>
              <a:buFont typeface="Times New Roman" panose="02020603050405020304" pitchFamily="18" charset="0"/>
              <a:buChar char="–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504190" algn="l"/>
                <a:tab pos="756285" algn="l"/>
                <a:tab pos="1008380" algn="l"/>
                <a:tab pos="1260475" algn="l"/>
              </a:tabLst>
            </a:pPr>
            <a:r>
              <a:rPr lang="en-CA" altLang="ko-KR" sz="1100" strike="sngStrike" dirty="0"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Otherwise, if </a:t>
            </a:r>
            <a:r>
              <a:rPr lang="en-CA" altLang="ko-KR" sz="1100" strike="sngStrike" dirty="0" err="1"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modeType</a:t>
            </a:r>
            <a:r>
              <a:rPr lang="en-CA" altLang="ko-KR" sz="1100" strike="sngStrike" dirty="0"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 is equal to MODE_TYPE_INTER, </a:t>
            </a:r>
            <a:r>
              <a:rPr lang="en-CA" altLang="ko-KR" sz="1100" strike="sngStrike" dirty="0" err="1"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pred_mode_ibc_flag</a:t>
            </a:r>
            <a:r>
              <a:rPr lang="en-CA" altLang="ko-KR" sz="1100" strike="sngStrike" dirty="0"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 is inferred to be equal to 0.</a:t>
            </a:r>
            <a:endParaRPr lang="ko-KR" altLang="ko-KR" sz="11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 algn="just" fontAlgn="auto" hangingPunct="0">
              <a:spcBef>
                <a:spcPts val="680"/>
              </a:spcBef>
              <a:spcAft>
                <a:spcPts val="0"/>
              </a:spcAft>
              <a:buFont typeface="Times New Roman" panose="02020603050405020304" pitchFamily="18" charset="0"/>
              <a:buChar char="–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504190" algn="l"/>
                <a:tab pos="756285" algn="l"/>
                <a:tab pos="1008380" algn="l"/>
                <a:tab pos="1260475" algn="l"/>
              </a:tabLst>
            </a:pPr>
            <a:r>
              <a:rPr lang="en-CA" altLang="ko-KR" sz="1100" strike="sngStrike" dirty="0"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Otherwise, if </a:t>
            </a:r>
            <a:r>
              <a:rPr lang="en-CA" altLang="ko-KR" sz="1100" strike="sngStrike" dirty="0" err="1"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treeType</a:t>
            </a:r>
            <a:r>
              <a:rPr lang="en-CA" altLang="ko-KR" sz="1100" strike="sngStrike" dirty="0"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 is equal to DUAL_TREE_CHROMA, </a:t>
            </a:r>
            <a:r>
              <a:rPr lang="en-CA" altLang="ko-KR" sz="1100" strike="sngStrike" dirty="0" err="1"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pred_mode_ibc_flag</a:t>
            </a:r>
            <a:r>
              <a:rPr lang="en-CA" altLang="ko-KR" sz="1100" strike="sngStrike" dirty="0"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 is inferred to be equal to 0.</a:t>
            </a:r>
            <a:endParaRPr lang="ko-KR" altLang="ko-KR" sz="11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 algn="just" hangingPunct="0">
              <a:spcBef>
                <a:spcPts val="680"/>
              </a:spcBef>
              <a:spcAft>
                <a:spcPts val="0"/>
              </a:spcAft>
              <a:buFont typeface="Times New Roman" panose="02020603050405020304" pitchFamily="18" charset="0"/>
              <a:buChar char="–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504190" algn="l"/>
                <a:tab pos="756285" algn="l"/>
                <a:tab pos="1008380" algn="l"/>
                <a:tab pos="1260475" algn="l"/>
              </a:tabLst>
            </a:pPr>
            <a:r>
              <a:rPr lang="en-CA" altLang="ko-KR" sz="1100" strike="sngStrike" dirty="0"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Otherwise, </a:t>
            </a:r>
            <a:r>
              <a:rPr lang="en-CA" altLang="ko-KR" sz="1100" strike="sngStrike" dirty="0" err="1"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pred_mode_ibc_flag</a:t>
            </a:r>
            <a:r>
              <a:rPr lang="en-CA" altLang="ko-KR" sz="1100" strike="sngStrike" dirty="0"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 is </a:t>
            </a:r>
            <a:r>
              <a:rPr lang="en-CA" altLang="ko-KR" sz="1100" strike="sngStrike" dirty="0" err="1"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infered</a:t>
            </a:r>
            <a:r>
              <a:rPr lang="en-CA" altLang="ko-KR" sz="1100" strike="sngStrike" dirty="0"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 to be equal to the value of </a:t>
            </a:r>
            <a:r>
              <a:rPr lang="en-CA" altLang="ko-KR" sz="1100" strike="sngStrike" dirty="0" err="1"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sps_ibc_enabled_flag</a:t>
            </a:r>
            <a:r>
              <a:rPr lang="en-CA" altLang="ko-KR" sz="1100" strike="sngStrike" dirty="0"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 when decoding an I slice, and 0 when decoding a P or B slice, respectively.</a:t>
            </a:r>
            <a:endParaRPr lang="ko-KR" altLang="ko-KR" sz="11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altLang="ko-KR" sz="1100" dirty="0">
                <a:latin typeface="Times New Roman" panose="02020603050405020304" pitchFamily="18" charset="0"/>
              </a:rPr>
              <a:t>When </a:t>
            </a:r>
            <a:r>
              <a:rPr lang="en-CA" altLang="ko-KR" sz="1100" dirty="0" err="1">
                <a:latin typeface="Times New Roman" panose="02020603050405020304" pitchFamily="18" charset="0"/>
              </a:rPr>
              <a:t>pred_mode_ibc_flag</a:t>
            </a:r>
            <a:r>
              <a:rPr lang="en-CA" altLang="ko-KR" sz="1100" dirty="0">
                <a:latin typeface="Times New Roman" panose="02020603050405020304" pitchFamily="18" charset="0"/>
              </a:rPr>
              <a:t> is equal to 1, the variable </a:t>
            </a:r>
            <a:r>
              <a:rPr lang="en-CA" altLang="ko-KR" sz="1100" dirty="0" err="1">
                <a:latin typeface="Times New Roman" panose="02020603050405020304" pitchFamily="18" charset="0"/>
              </a:rPr>
              <a:t>CuPredMode</a:t>
            </a:r>
            <a:r>
              <a:rPr lang="en-CA" altLang="ko-KR" sz="1100" dirty="0">
                <a:latin typeface="Times New Roman" panose="02020603050405020304" pitchFamily="18" charset="0"/>
              </a:rPr>
              <a:t>[ </a:t>
            </a:r>
            <a:r>
              <a:rPr lang="en-CA" altLang="ko-KR" sz="1100" dirty="0" err="1">
                <a:latin typeface="Times New Roman" panose="02020603050405020304" pitchFamily="18" charset="0"/>
              </a:rPr>
              <a:t>chType</a:t>
            </a:r>
            <a:r>
              <a:rPr lang="en-CA" altLang="ko-KR" sz="1100" dirty="0">
                <a:latin typeface="Times New Roman" panose="02020603050405020304" pitchFamily="18" charset="0"/>
              </a:rPr>
              <a:t> ][ x ][ y ] is set to be equal to MODE_IBC for x = x0..x0 + </a:t>
            </a:r>
            <a:r>
              <a:rPr lang="en-CA" altLang="ko-KR" sz="1100" dirty="0" err="1">
                <a:latin typeface="Times New Roman" panose="02020603050405020304" pitchFamily="18" charset="0"/>
              </a:rPr>
              <a:t>cbWidth</a:t>
            </a:r>
            <a:r>
              <a:rPr lang="en-CA" altLang="ko-KR" sz="1100" dirty="0">
                <a:latin typeface="Times New Roman" panose="02020603050405020304" pitchFamily="18" charset="0"/>
              </a:rPr>
              <a:t> − 1 and y = y0..y0 + </a:t>
            </a:r>
            <a:r>
              <a:rPr lang="en-CA" altLang="ko-KR" sz="1100" dirty="0" err="1">
                <a:latin typeface="Times New Roman" panose="02020603050405020304" pitchFamily="18" charset="0"/>
              </a:rPr>
              <a:t>cbHeight</a:t>
            </a:r>
            <a:r>
              <a:rPr lang="en-CA" altLang="ko-KR" sz="1100" dirty="0">
                <a:latin typeface="Times New Roman" panose="02020603050405020304" pitchFamily="18" charset="0"/>
              </a:rPr>
              <a:t> − 1.</a:t>
            </a:r>
            <a:endParaRPr lang="ko-KR" altLang="ko-KR" sz="1100" dirty="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4875289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R</a:t>
            </a:r>
            <a:r>
              <a:rPr lang="en-US" altLang="ko-KR" dirty="0" smtClean="0"/>
              <a:t>esult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 smtClean="0"/>
              <a:t>The proposed clean-up SW and SPEC generate identical </a:t>
            </a:r>
            <a:r>
              <a:rPr lang="en-US" altLang="ko-KR" dirty="0" err="1" smtClean="0"/>
              <a:t>bitstreams</a:t>
            </a:r>
            <a:r>
              <a:rPr lang="en-US" altLang="ko-KR" dirty="0" smtClean="0"/>
              <a:t> with VTM-7.0</a:t>
            </a:r>
          </a:p>
          <a:p>
            <a:r>
              <a:rPr lang="en-US" altLang="ko-KR" dirty="0" smtClean="0"/>
              <a:t>Clean-up SW in both encoder and decoder side.</a:t>
            </a:r>
          </a:p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11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36676945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Summary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2</a:t>
            </a:fld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 smtClean="0"/>
              <a:t>Simplify condition </a:t>
            </a:r>
            <a:r>
              <a:rPr lang="en-US" altLang="ko-KR" dirty="0"/>
              <a:t>related prediction mode </a:t>
            </a:r>
            <a:r>
              <a:rPr lang="en-US" altLang="ko-KR" dirty="0" smtClean="0"/>
              <a:t>syntax parsing</a:t>
            </a:r>
          </a:p>
          <a:p>
            <a:pPr lvl="1"/>
            <a:r>
              <a:rPr lang="en-US" altLang="ko-KR" dirty="0" smtClean="0"/>
              <a:t>Redefine </a:t>
            </a:r>
            <a:r>
              <a:rPr lang="en-US" altLang="ko-KR" dirty="0" err="1" smtClean="0"/>
              <a:t>modeType</a:t>
            </a:r>
            <a:r>
              <a:rPr lang="en-US" altLang="ko-KR" dirty="0" smtClean="0"/>
              <a:t> as MODE_TYPE_INTRA for CU which is in I-Slice at the leaf node</a:t>
            </a:r>
          </a:p>
          <a:p>
            <a:pPr lvl="1"/>
            <a:r>
              <a:rPr lang="en-US" altLang="ko-KR" dirty="0" smtClean="0"/>
              <a:t>Redefine </a:t>
            </a:r>
            <a:r>
              <a:rPr lang="en-US" altLang="ko-KR" dirty="0" err="1" smtClean="0"/>
              <a:t>modeType</a:t>
            </a:r>
            <a:r>
              <a:rPr lang="en-US" altLang="ko-KR" dirty="0" smtClean="0"/>
              <a:t> as MODE_TYPE_INTRA for 4x4 block </a:t>
            </a:r>
            <a:r>
              <a:rPr lang="en-US" altLang="ko-KR" dirty="0"/>
              <a:t>at the leaf </a:t>
            </a:r>
            <a:r>
              <a:rPr lang="en-US" altLang="ko-KR" dirty="0" smtClean="0"/>
              <a:t>node</a:t>
            </a:r>
          </a:p>
          <a:p>
            <a:pPr lvl="1"/>
            <a:endParaRPr lang="en-US" altLang="ko-KR" dirty="0"/>
          </a:p>
          <a:p>
            <a:r>
              <a:rPr lang="en-US" altLang="ko-KR" dirty="0" smtClean="0"/>
              <a:t>The proposed method generates identical </a:t>
            </a:r>
            <a:r>
              <a:rPr lang="en-US" altLang="ko-KR" dirty="0" err="1" smtClean="0"/>
              <a:t>bitstreams</a:t>
            </a:r>
            <a:r>
              <a:rPr lang="en-US" altLang="ko-KR" dirty="0" smtClean="0"/>
              <a:t> with VTM-7.0 and also decode VTM-7.0 </a:t>
            </a:r>
            <a:r>
              <a:rPr lang="en-US" altLang="ko-KR" dirty="0" err="1" smtClean="0"/>
              <a:t>bitstream</a:t>
            </a:r>
            <a:r>
              <a:rPr lang="en-US" altLang="ko-KR" dirty="0" smtClean="0"/>
              <a:t>.</a:t>
            </a:r>
          </a:p>
          <a:p>
            <a:r>
              <a:rPr lang="en-US" altLang="ko-KR" dirty="0" smtClean="0"/>
              <a:t>Remove many duplicate conditions and simplifying source code.  </a:t>
            </a:r>
          </a:p>
          <a:p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79308038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Motivation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3</a:t>
            </a:fld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 err="1" smtClean="0"/>
              <a:t>modeType</a:t>
            </a:r>
            <a:r>
              <a:rPr lang="en-US" altLang="ko-KR" dirty="0" smtClean="0"/>
              <a:t> defines CU prediction mode type</a:t>
            </a:r>
          </a:p>
          <a:p>
            <a:pPr lvl="1"/>
            <a:r>
              <a:rPr lang="en-US" altLang="ko-KR" dirty="0" smtClean="0"/>
              <a:t>MODE_TYPE_INTRA : Intra, IBC, PLT</a:t>
            </a:r>
          </a:p>
          <a:p>
            <a:pPr lvl="1"/>
            <a:r>
              <a:rPr lang="en-US" altLang="ko-KR" dirty="0" smtClean="0"/>
              <a:t>MODE_TYPE_INTER : Inter</a:t>
            </a:r>
          </a:p>
          <a:p>
            <a:pPr lvl="1"/>
            <a:r>
              <a:rPr lang="en-US" altLang="ko-KR" dirty="0" smtClean="0"/>
              <a:t>MODE_TYPE_ALL :  Intra, IBC, PLT, Inter </a:t>
            </a:r>
          </a:p>
          <a:p>
            <a:pPr lvl="1"/>
            <a:endParaRPr lang="en-US" altLang="ko-KR" dirty="0" smtClean="0"/>
          </a:p>
          <a:p>
            <a:r>
              <a:rPr lang="en-US" altLang="ko-KR" dirty="0" smtClean="0"/>
              <a:t>CU in I-Slice only allows Intra, IBC, PLT. </a:t>
            </a:r>
          </a:p>
          <a:p>
            <a:pPr lvl="1"/>
            <a:r>
              <a:rPr lang="en-US" altLang="ko-KR" dirty="0" smtClean="0"/>
              <a:t>It means CU in I-Slice is MODE_TYPE_INTRA</a:t>
            </a:r>
          </a:p>
          <a:p>
            <a:r>
              <a:rPr lang="en-US" altLang="ko-KR" dirty="0" smtClean="0"/>
              <a:t>4x4 CU not allows Inter. </a:t>
            </a:r>
          </a:p>
          <a:p>
            <a:pPr lvl="1"/>
            <a:r>
              <a:rPr lang="en-US" altLang="ko-KR" dirty="0" smtClean="0"/>
              <a:t>It means 4x4 CU is MODE_TYPE_INTRA</a:t>
            </a:r>
          </a:p>
          <a:p>
            <a:pPr marL="457200" lvl="1" indent="0">
              <a:buNone/>
            </a:pPr>
            <a:endParaRPr lang="en-US" altLang="ko-KR" dirty="0" smtClean="0"/>
          </a:p>
          <a:p>
            <a:endParaRPr lang="en-US" altLang="ko-KR" dirty="0" smtClean="0"/>
          </a:p>
          <a:p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32634724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Current statement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 smtClean="0"/>
              <a:t>I-Slice is defined MODE_TYPE_ALL</a:t>
            </a:r>
          </a:p>
          <a:p>
            <a:pPr lvl="1"/>
            <a:r>
              <a:rPr lang="en-US" altLang="ko-KR" dirty="0" smtClean="0"/>
              <a:t>CU in I-Slice is define as MODE_TYPE_ALL when block size doesn’t violate SCIPU constraint.</a:t>
            </a:r>
          </a:p>
          <a:p>
            <a:pPr marL="457200" lvl="1" indent="0">
              <a:buNone/>
            </a:pPr>
            <a:endParaRPr lang="en-US" altLang="ko-KR" dirty="0" smtClean="0"/>
          </a:p>
          <a:p>
            <a:r>
              <a:rPr lang="en-US" altLang="ko-KR" dirty="0" smtClean="0"/>
              <a:t>4x4 CU is derived as MODE_TYPE_INTRA due to SCIPU for 4:2:0 format</a:t>
            </a:r>
          </a:p>
          <a:p>
            <a:pPr marL="457200" lvl="1" indent="0">
              <a:buNone/>
            </a:pPr>
            <a:r>
              <a:rPr lang="en-US" altLang="ko-KR" dirty="0" smtClean="0"/>
              <a:t>4:4:4 color format</a:t>
            </a:r>
          </a:p>
          <a:p>
            <a:pPr lvl="1"/>
            <a:r>
              <a:rPr lang="en-US" altLang="ko-KR" dirty="0" smtClean="0"/>
              <a:t>For 4:4:4 color format, 4x4 CU is defined as MODE_TYPE_ALL even 4x4 CU doesn’t allow Inter prediction mode.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4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92959725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Proposed method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 smtClean="0"/>
              <a:t>Redefine </a:t>
            </a:r>
            <a:r>
              <a:rPr lang="en-US" altLang="ko-KR" dirty="0" err="1" smtClean="0"/>
              <a:t>modeType</a:t>
            </a:r>
            <a:r>
              <a:rPr lang="en-US" altLang="ko-KR" dirty="0" smtClean="0"/>
              <a:t> as MODE_TYPE_INTRA at the leaf node </a:t>
            </a:r>
          </a:p>
          <a:p>
            <a:pPr lvl="1"/>
            <a:r>
              <a:rPr lang="en-US" altLang="ko-KR" dirty="0" smtClean="0"/>
              <a:t>For CU in I-Slice</a:t>
            </a:r>
          </a:p>
          <a:p>
            <a:pPr lvl="1"/>
            <a:r>
              <a:rPr lang="en-US" altLang="ko-KR" dirty="0"/>
              <a:t>f</a:t>
            </a:r>
            <a:r>
              <a:rPr lang="en-US" altLang="ko-KR" dirty="0" smtClean="0"/>
              <a:t>or 4x4 block.</a:t>
            </a:r>
          </a:p>
          <a:p>
            <a:r>
              <a:rPr lang="en-US" altLang="ko-KR" dirty="0" smtClean="0"/>
              <a:t>Clean up duplicated condition without considering various case based on redefined </a:t>
            </a:r>
            <a:r>
              <a:rPr lang="en-US" altLang="ko-KR" dirty="0" err="1" smtClean="0"/>
              <a:t>modeType</a:t>
            </a:r>
            <a:r>
              <a:rPr lang="en-US" altLang="ko-KR" dirty="0" smtClean="0"/>
              <a:t>.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5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66988523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Proposed clean-up step 1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 smtClean="0"/>
              <a:t>Redefine </a:t>
            </a:r>
            <a:r>
              <a:rPr lang="en-US" altLang="ko-KR" dirty="0" err="1" smtClean="0"/>
              <a:t>modeType</a:t>
            </a:r>
            <a:r>
              <a:rPr lang="en-US" altLang="ko-KR" dirty="0" smtClean="0"/>
              <a:t> as MODE_TYPE_INTRA for 4x4 block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6</a:t>
            </a:fld>
            <a:endParaRPr lang="ko-KR" altLang="en-US" dirty="0"/>
          </a:p>
        </p:txBody>
      </p:sp>
      <p:graphicFrame>
        <p:nvGraphicFramePr>
          <p:cNvPr id="6" name="표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783846"/>
              </p:ext>
            </p:extLst>
          </p:nvPr>
        </p:nvGraphicFramePr>
        <p:xfrm>
          <a:off x="1425575" y="1359688"/>
          <a:ext cx="6795558" cy="4490778"/>
        </p:xfrm>
        <a:graphic>
          <a:graphicData uri="http://schemas.openxmlformats.org/drawingml/2006/table">
            <a:tbl>
              <a:tblPr/>
              <a:tblGrid>
                <a:gridCol w="5979241"/>
                <a:gridCol w="816317"/>
              </a:tblGrid>
              <a:tr h="187116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dirty="0" err="1"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coding_unit</a:t>
                      </a:r>
                      <a:r>
                        <a:rPr lang="en-CA" sz="1000" dirty="0"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( x0, y0, </a:t>
                      </a:r>
                      <a:r>
                        <a:rPr lang="en-CA" sz="1000" dirty="0" err="1"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cbWidth</a:t>
                      </a:r>
                      <a:r>
                        <a:rPr lang="en-CA" sz="1000" dirty="0"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, </a:t>
                      </a:r>
                      <a:r>
                        <a:rPr lang="en-CA" sz="1000" dirty="0" err="1"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cbHeight</a:t>
                      </a:r>
                      <a:r>
                        <a:rPr lang="en-CA" sz="1000" dirty="0"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, </a:t>
                      </a:r>
                      <a:r>
                        <a:rPr lang="en-CA" sz="1000" dirty="0" err="1"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cqtDepth</a:t>
                      </a:r>
                      <a:r>
                        <a:rPr lang="en-CA" sz="1000" dirty="0"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, </a:t>
                      </a:r>
                      <a:r>
                        <a:rPr lang="en-CA" sz="1000" dirty="0" err="1"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treeType</a:t>
                      </a:r>
                      <a:r>
                        <a:rPr lang="en-CA" sz="1000" dirty="0"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, </a:t>
                      </a:r>
                      <a:r>
                        <a:rPr lang="en-CA" sz="1000" dirty="0" err="1"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modeType</a:t>
                      </a:r>
                      <a:r>
                        <a:rPr lang="en-CA" sz="1000" dirty="0"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 ) {</a:t>
                      </a:r>
                      <a:endParaRPr lang="ko-KR" sz="1000" dirty="0">
                        <a:effectLst/>
                        <a:latin typeface="Times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Descriptor</a:t>
                      </a:r>
                      <a:endParaRPr lang="ko-KR" sz="1000" b="1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7116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	chType = treeType =</a:t>
                      </a:r>
                      <a:r>
                        <a:rPr lang="en-CA" sz="1000">
                          <a:solidFill>
                            <a:srgbClr val="000000"/>
                          </a:solidFill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en-CA" sz="1000"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= DUAL_TREE_CHROMA ? 1 : 0</a:t>
                      </a:r>
                      <a:endParaRPr lang="ko-KR" sz="1000">
                        <a:effectLst/>
                        <a:latin typeface="Times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endParaRPr lang="ko-KR" sz="1000" b="1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7116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en-CA" sz="1000">
                          <a:effectLst/>
                          <a:highlight>
                            <a:srgbClr val="FFFF00"/>
                          </a:highlight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modeType = (cbWidth = = 4 &amp;&amp; cbHeight = = 4) ? MODE_TYPE_INTRA : modeType</a:t>
                      </a:r>
                      <a:endParaRPr lang="ko-KR" sz="1000">
                        <a:effectLst/>
                        <a:latin typeface="Times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endParaRPr lang="ko-KR" sz="1000" b="1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7116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	if( slice_type  !=  I  | |  sps_ibc_enabled_flag ) {</a:t>
                      </a:r>
                      <a:endParaRPr lang="ko-KR" sz="1000">
                        <a:effectLst/>
                        <a:latin typeface="Times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61347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  <a:tab pos="137160" algn="l"/>
                          <a:tab pos="274320" algn="l"/>
                          <a:tab pos="346075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		if( treeType != DUAL_TREE_CHROMA  &amp;&amp;</a:t>
                      </a:r>
                      <a:br>
                        <a:rPr lang="en-CA" sz="1000"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</a:br>
                      <a:r>
                        <a:rPr lang="en-CA" sz="1000"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			   (  ( </a:t>
                      </a:r>
                      <a:r>
                        <a:rPr lang="en-CA" sz="1000" strike="sngStrike">
                          <a:effectLst/>
                          <a:highlight>
                            <a:srgbClr val="FFFF00"/>
                          </a:highlight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!( cbWidth = = 4  &amp;&amp;  cbHeight  = =  4 )  &amp;&amp;</a:t>
                      </a:r>
                      <a:r>
                        <a:rPr lang="en-CA" sz="1000"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  modeType  !=  MODE_TYPE_INTRA )</a:t>
                      </a:r>
                      <a:br>
                        <a:rPr lang="en-CA" sz="1000"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</a:br>
                      <a:r>
                        <a:rPr lang="en-CA" sz="1000"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			      | |  ( sps_ibc_enabled_flag  &amp;&amp;  cbWidth  &lt;=  64  &amp;&amp;  cbHeight  &lt;=  64 ) ) )</a:t>
                      </a:r>
                      <a:endParaRPr lang="ko-KR" sz="1000">
                        <a:effectLst/>
                        <a:latin typeface="Times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7116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			</a:t>
                      </a:r>
                      <a:r>
                        <a:rPr lang="en-CA" sz="1000" b="1"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cu_skip_flag</a:t>
                      </a:r>
                      <a:r>
                        <a:rPr lang="en-CA" sz="1000"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[ x0 ][ y0 ]</a:t>
                      </a:r>
                      <a:endParaRPr lang="ko-KR" sz="1000">
                        <a:effectLst/>
                        <a:latin typeface="Times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ae(v)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4231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  <a:tab pos="137160" algn="l"/>
                          <a:tab pos="274320" algn="l"/>
                          <a:tab pos="346075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		if( cu_skip_flag[ x0 ][ y0 ]  = =  0  &amp;&amp;  slice_type  !=  I</a:t>
                      </a:r>
                      <a:br>
                        <a:rPr lang="en-CA" sz="1000"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</a:br>
                      <a:r>
                        <a:rPr lang="en-CA" sz="1000"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			</a:t>
                      </a:r>
                      <a:r>
                        <a:rPr lang="en-CA" sz="1000" strike="sngStrike">
                          <a:effectLst/>
                          <a:highlight>
                            <a:srgbClr val="FFFF00"/>
                          </a:highlight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&amp;&amp; !( cbWidth  = =  4 &amp;&amp; cbHeight  = =  4 )</a:t>
                      </a:r>
                      <a:r>
                        <a:rPr lang="en-CA" sz="1000"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  &amp;&amp;  modeType  = =  MODE_TYPE_ALL )</a:t>
                      </a:r>
                      <a:endParaRPr lang="ko-KR" sz="1000">
                        <a:effectLst/>
                        <a:latin typeface="Times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7116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dirty="0"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			</a:t>
                      </a:r>
                      <a:r>
                        <a:rPr lang="en-CA" sz="1000" b="1" dirty="0" err="1"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pred_mode_flag</a:t>
                      </a:r>
                      <a:endParaRPr lang="ko-KR" sz="1000" dirty="0">
                        <a:effectLst/>
                        <a:latin typeface="Times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ae(v)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22693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solidFill>
                            <a:srgbClr val="000000"/>
                          </a:solidFill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		if( ( ( slice_type  = =  I  &amp;&amp;  cu_skip_flag[ x0 ][ y0 ] = =0 )  | |</a:t>
                      </a:r>
                      <a:br>
                        <a:rPr lang="en-CA" sz="1000">
                          <a:solidFill>
                            <a:srgbClr val="000000"/>
                          </a:solidFill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</a:br>
                      <a:r>
                        <a:rPr lang="en-CA" sz="1000"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			   </a:t>
                      </a:r>
                      <a:r>
                        <a:rPr lang="en-CA" sz="1000">
                          <a:solidFill>
                            <a:srgbClr val="000000"/>
                          </a:solidFill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( slice_type  !=  I  &amp;&amp;  ( CuPredMode[ chType ][ x0 ][ y0 ] !=  MODE_INTRA  | |</a:t>
                      </a:r>
                      <a:br>
                        <a:rPr lang="en-CA" sz="1000">
                          <a:solidFill>
                            <a:srgbClr val="000000"/>
                          </a:solidFill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</a:br>
                      <a:r>
                        <a:rPr lang="en-CA" sz="1000">
                          <a:solidFill>
                            <a:srgbClr val="000000"/>
                          </a:solidFill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			      </a:t>
                      </a:r>
                      <a:r>
                        <a:rPr lang="en-CA" sz="1000"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( ( </a:t>
                      </a:r>
                      <a:r>
                        <a:rPr lang="en-CA" sz="1000" strike="sngStrike">
                          <a:effectLst/>
                          <a:highlight>
                            <a:srgbClr val="FFFF00"/>
                          </a:highlight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( cbWidth  = =  4  &amp;&amp;  cbHeight  = =  4 )</a:t>
                      </a:r>
                      <a:r>
                        <a:rPr lang="en-CA" sz="1000"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  | |  modeType  = = MODE_TYPE_INTRA )  </a:t>
                      </a:r>
                      <a:r>
                        <a:rPr lang="en-CA" sz="1000">
                          <a:solidFill>
                            <a:srgbClr val="000000"/>
                          </a:solidFill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/>
                      </a:r>
                      <a:br>
                        <a:rPr lang="en-CA" sz="1000">
                          <a:solidFill>
                            <a:srgbClr val="000000"/>
                          </a:solidFill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</a:br>
                      <a:r>
                        <a:rPr lang="en-CA" sz="1000">
                          <a:solidFill>
                            <a:srgbClr val="000000"/>
                          </a:solidFill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			         </a:t>
                      </a:r>
                      <a:r>
                        <a:rPr lang="en-CA" sz="1000"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&amp;&amp;  cu_skip_flag[ x0 ][ y0 ]  = =  0 ) ) </a:t>
                      </a:r>
                      <a:r>
                        <a:rPr lang="en-CA" sz="1000">
                          <a:solidFill>
                            <a:srgbClr val="000000"/>
                          </a:solidFill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) ) &amp;&amp;</a:t>
                      </a:r>
                      <a:br>
                        <a:rPr lang="en-CA" sz="1000">
                          <a:solidFill>
                            <a:srgbClr val="000000"/>
                          </a:solidFill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</a:br>
                      <a:r>
                        <a:rPr lang="en-CA" sz="1000"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			</a:t>
                      </a:r>
                      <a:r>
                        <a:rPr lang="en-CA" sz="1000">
                          <a:solidFill>
                            <a:srgbClr val="000000"/>
                          </a:solidFill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CA" sz="1000"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cbWidth  &lt;=  64  &amp;&amp;  cbHeight  &lt;= 64  &amp;&amp;  modeType  !=  MODE_TYPE_INTER  &amp;&amp;</a:t>
                      </a:r>
                      <a:br>
                        <a:rPr lang="en-CA" sz="1000"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</a:br>
                      <a:r>
                        <a:rPr lang="en-CA" sz="1000"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			 </a:t>
                      </a:r>
                      <a:r>
                        <a:rPr lang="en-CA" sz="1000">
                          <a:solidFill>
                            <a:srgbClr val="000000"/>
                          </a:solidFill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sps_ibc_enabled_flag  &amp;&amp;  </a:t>
                      </a:r>
                      <a:r>
                        <a:rPr lang="en-CA" sz="1000"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treeType  !=  DUAL_TREE_CHROMA </a:t>
                      </a:r>
                      <a:r>
                        <a:rPr lang="en-CA" sz="1000">
                          <a:solidFill>
                            <a:srgbClr val="000000"/>
                          </a:solidFill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)</a:t>
                      </a:r>
                      <a:endParaRPr lang="ko-KR" sz="1000">
                        <a:effectLst/>
                        <a:latin typeface="Times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7116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			</a:t>
                      </a:r>
                      <a:r>
                        <a:rPr lang="en-CA" sz="1000" b="1"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pred_mode_ibc_flag</a:t>
                      </a:r>
                      <a:endParaRPr lang="ko-KR" sz="1000">
                        <a:effectLst/>
                        <a:latin typeface="Times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ae(v)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7116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	}</a:t>
                      </a:r>
                      <a:endParaRPr lang="ko-KR" sz="1000">
                        <a:effectLst/>
                        <a:latin typeface="Times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61347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	</a:t>
                      </a:r>
                      <a:r>
                        <a:rPr lang="en-CA" sz="1000">
                          <a:solidFill>
                            <a:srgbClr val="000000"/>
                          </a:solidFill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if(</a:t>
                      </a:r>
                      <a:r>
                        <a:rPr lang="en-CA" sz="1000"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 CuPredMode[ chType ][ x0 ][ y0 ]  = =  MODE_INTRA</a:t>
                      </a:r>
                      <a:r>
                        <a:rPr lang="en-CA" sz="1000">
                          <a:effectLst/>
                          <a:latin typeface="Times" panose="02020603050405020304" pitchFamily="18" charset="0"/>
                          <a:ea typeface="Microsoft JhengHei" panose="020B0604030504040204" pitchFamily="34" charset="-120"/>
                          <a:cs typeface="Times New Roman" panose="02020603050405020304" pitchFamily="18" charset="0"/>
                        </a:rPr>
                        <a:t>  &amp;&amp; </a:t>
                      </a:r>
                      <a:r>
                        <a:rPr lang="en-CA" sz="1000"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CA" sz="1000">
                          <a:solidFill>
                            <a:srgbClr val="000000"/>
                          </a:solidFill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sps_palette_enabled_flag  &amp;&amp;</a:t>
                      </a:r>
                      <a:br>
                        <a:rPr lang="en-CA" sz="1000">
                          <a:solidFill>
                            <a:srgbClr val="000000"/>
                          </a:solidFill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</a:br>
                      <a:r>
                        <a:rPr lang="en-CA" sz="1000"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		 </a:t>
                      </a:r>
                      <a:r>
                        <a:rPr lang="en-CA" sz="1000">
                          <a:solidFill>
                            <a:srgbClr val="000000"/>
                          </a:solidFill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cbWidth  &lt;=  64  &amp;&amp;  cbHeight  &lt;=  64  &amp;&amp;  cu_skip_flag[ x0 ][ y0 ]  = =  0  &amp;&amp;</a:t>
                      </a:r>
                      <a:br>
                        <a:rPr lang="en-CA" sz="1000">
                          <a:solidFill>
                            <a:srgbClr val="000000"/>
                          </a:solidFill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</a:br>
                      <a:r>
                        <a:rPr lang="en-CA" sz="1000"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		 </a:t>
                      </a:r>
                      <a:r>
                        <a:rPr lang="en-CA" sz="1000">
                          <a:solidFill>
                            <a:srgbClr val="000000"/>
                          </a:solidFill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modeType  !=  MODE_TYPE_INTER )</a:t>
                      </a:r>
                      <a:endParaRPr lang="ko-KR" sz="1000">
                        <a:effectLst/>
                        <a:latin typeface="Times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7116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			</a:t>
                      </a:r>
                      <a:r>
                        <a:rPr lang="en-CA" sz="1000" b="1"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pred_mode_plt_flag</a:t>
                      </a:r>
                      <a:endParaRPr lang="ko-KR" sz="1000">
                        <a:effectLst/>
                        <a:latin typeface="Times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ae(v)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7116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	}</a:t>
                      </a:r>
                      <a:endParaRPr lang="ko-KR" sz="1000">
                        <a:effectLst/>
                        <a:latin typeface="Times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endParaRPr lang="ko-KR" sz="10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0051414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Proposed clean-up step 2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 smtClean="0"/>
              <a:t>Redefine </a:t>
            </a:r>
            <a:r>
              <a:rPr lang="en-US" altLang="ko-KR" dirty="0" err="1" smtClean="0"/>
              <a:t>modeType</a:t>
            </a:r>
            <a:r>
              <a:rPr lang="en-US" altLang="ko-KR" dirty="0" smtClean="0"/>
              <a:t> as MODE_TYPE_INTRA for 4x4 block</a:t>
            </a:r>
          </a:p>
          <a:p>
            <a:r>
              <a:rPr lang="en-US" altLang="ko-KR" dirty="0" smtClean="0"/>
              <a:t>Redefine </a:t>
            </a:r>
            <a:r>
              <a:rPr lang="en-US" altLang="ko-KR" dirty="0" err="1" smtClean="0"/>
              <a:t>modeType</a:t>
            </a:r>
            <a:r>
              <a:rPr lang="en-US" altLang="ko-KR" dirty="0" smtClean="0"/>
              <a:t> as MODE_TYPE_INTRA for CU in I-Slice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7</a:t>
            </a:fld>
            <a:endParaRPr lang="ko-KR" altLang="en-US" dirty="0"/>
          </a:p>
        </p:txBody>
      </p:sp>
      <p:graphicFrame>
        <p:nvGraphicFramePr>
          <p:cNvPr id="5" name="표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3152828"/>
              </p:ext>
            </p:extLst>
          </p:nvPr>
        </p:nvGraphicFramePr>
        <p:xfrm>
          <a:off x="1572155" y="1537494"/>
          <a:ext cx="6761691" cy="4427801"/>
        </p:xfrm>
        <a:graphic>
          <a:graphicData uri="http://schemas.openxmlformats.org/drawingml/2006/table">
            <a:tbl>
              <a:tblPr/>
              <a:tblGrid>
                <a:gridCol w="5949442"/>
                <a:gridCol w="812249"/>
              </a:tblGrid>
              <a:tr h="177112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coding_unit( x0, y0, cbWidth, cbHeight, cqtDepth, treeType, modeType ) {</a:t>
                      </a:r>
                      <a:endParaRPr lang="ko-KR" sz="1000">
                        <a:effectLst/>
                        <a:latin typeface="Times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Descriptor</a:t>
                      </a:r>
                      <a:endParaRPr lang="ko-KR" sz="1000" b="1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7112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	chType = treeType =</a:t>
                      </a:r>
                      <a:r>
                        <a:rPr lang="en-CA" sz="1000">
                          <a:solidFill>
                            <a:srgbClr val="000000"/>
                          </a:solidFill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en-CA" sz="1000"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= DUAL_TREE_CHROMA ? 1 : 0</a:t>
                      </a:r>
                      <a:endParaRPr lang="ko-KR" sz="1000">
                        <a:effectLst/>
                        <a:latin typeface="Times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endParaRPr lang="ko-KR" sz="1000" b="1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4224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en-CA" sz="1000">
                          <a:effectLst/>
                          <a:highlight>
                            <a:srgbClr val="FFFF00"/>
                          </a:highlight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modeType = (slice_type = = I || (cbWidth = = 4 &amp;&amp; cbHeight = = 4)) ? MODE_TYPE_INTRA : modeType</a:t>
                      </a:r>
                      <a:endParaRPr lang="ko-KR" sz="1000">
                        <a:effectLst/>
                        <a:latin typeface="Times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endParaRPr lang="ko-KR" sz="1000" b="1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7112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	</a:t>
                      </a:r>
                      <a:r>
                        <a:rPr lang="en-CA" sz="1000" strike="sngStrike">
                          <a:effectLst/>
                          <a:highlight>
                            <a:srgbClr val="FFFF00"/>
                          </a:highlight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if( slice_type  !=  I  | |  sps_ibc_enabled_flag ) {</a:t>
                      </a:r>
                      <a:endParaRPr lang="ko-KR" sz="1000">
                        <a:effectLst/>
                        <a:latin typeface="Times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31336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  <a:tab pos="137160" algn="l"/>
                          <a:tab pos="274320" algn="l"/>
                          <a:tab pos="346075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		if( treeType != DUAL_TREE_CHROMA  &amp;&amp;</a:t>
                      </a:r>
                      <a:br>
                        <a:rPr lang="en-CA" sz="1000"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</a:br>
                      <a:r>
                        <a:rPr lang="en-CA" sz="1000"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			   (  ( </a:t>
                      </a:r>
                      <a:r>
                        <a:rPr lang="en-CA" sz="1000" strike="sngStrike">
                          <a:effectLst/>
                          <a:highlight>
                            <a:srgbClr val="FFFF00"/>
                          </a:highlight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!( cbWidth = = 4  &amp;&amp;  cbHeight  = =  4 )  &amp;&amp;</a:t>
                      </a:r>
                      <a:r>
                        <a:rPr lang="en-CA" sz="1000"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  modeType  !=  MODE_TYPE_INTRA )</a:t>
                      </a:r>
                      <a:br>
                        <a:rPr lang="en-CA" sz="1000"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</a:br>
                      <a:r>
                        <a:rPr lang="en-CA" sz="1000"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			      | |  ( sps_ibc_enabled_flag  &amp;&amp;  cbWidth  &lt;=  64  &amp;&amp;  cbHeight  &lt;=  64 ) ) )</a:t>
                      </a:r>
                      <a:endParaRPr lang="ko-KR" sz="1000">
                        <a:effectLst/>
                        <a:latin typeface="Times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7112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			</a:t>
                      </a:r>
                      <a:r>
                        <a:rPr lang="en-CA" sz="1000" b="1"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cu_skip_flag</a:t>
                      </a:r>
                      <a:r>
                        <a:rPr lang="en-CA" sz="1000"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[ x0 ][ y0 ]</a:t>
                      </a:r>
                      <a:endParaRPr lang="ko-KR" sz="1000">
                        <a:effectLst/>
                        <a:latin typeface="Times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ae(v)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4224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  <a:tab pos="137160" algn="l"/>
                          <a:tab pos="274320" algn="l"/>
                          <a:tab pos="346075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dirty="0"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		if( </a:t>
                      </a:r>
                      <a:r>
                        <a:rPr lang="en-CA" sz="1000" dirty="0" err="1"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cu_skip_flag</a:t>
                      </a:r>
                      <a:r>
                        <a:rPr lang="en-CA" sz="1000" dirty="0"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[ x0 ][ y0 ]  = =  0  </a:t>
                      </a:r>
                      <a:r>
                        <a:rPr lang="en-CA" sz="1000" strike="sngStrike" dirty="0">
                          <a:effectLst/>
                          <a:highlight>
                            <a:srgbClr val="FFFF00"/>
                          </a:highlight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&amp;&amp;  </a:t>
                      </a:r>
                      <a:r>
                        <a:rPr lang="en-CA" sz="1000" strike="sngStrike" dirty="0" err="1">
                          <a:effectLst/>
                          <a:highlight>
                            <a:srgbClr val="FFFF00"/>
                          </a:highlight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slice_type</a:t>
                      </a:r>
                      <a:r>
                        <a:rPr lang="en-CA" sz="1000" strike="sngStrike" dirty="0">
                          <a:effectLst/>
                          <a:highlight>
                            <a:srgbClr val="FFFF00"/>
                          </a:highlight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  !=  I</a:t>
                      </a:r>
                      <a:r>
                        <a:rPr lang="en-CA" sz="1000" strike="sngStrike" dirty="0"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/>
                      </a:r>
                      <a:br>
                        <a:rPr lang="en-CA" sz="1000" strike="sngStrike" dirty="0"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</a:br>
                      <a:r>
                        <a:rPr lang="en-CA" sz="1000" dirty="0"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			</a:t>
                      </a:r>
                      <a:r>
                        <a:rPr lang="en-CA" sz="1000" strike="sngStrike" dirty="0">
                          <a:effectLst/>
                          <a:highlight>
                            <a:srgbClr val="FFFF00"/>
                          </a:highlight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&amp;&amp; !( </a:t>
                      </a:r>
                      <a:r>
                        <a:rPr lang="en-CA" sz="1000" strike="sngStrike" dirty="0" err="1">
                          <a:effectLst/>
                          <a:highlight>
                            <a:srgbClr val="FFFF00"/>
                          </a:highlight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cbWidth</a:t>
                      </a:r>
                      <a:r>
                        <a:rPr lang="en-CA" sz="1000" strike="sngStrike" dirty="0">
                          <a:effectLst/>
                          <a:highlight>
                            <a:srgbClr val="FFFF00"/>
                          </a:highlight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  = =  4 &amp;&amp; </a:t>
                      </a:r>
                      <a:r>
                        <a:rPr lang="en-CA" sz="1000" strike="sngStrike" dirty="0" err="1">
                          <a:effectLst/>
                          <a:highlight>
                            <a:srgbClr val="FFFF00"/>
                          </a:highlight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cbHeight</a:t>
                      </a:r>
                      <a:r>
                        <a:rPr lang="en-CA" sz="1000" strike="sngStrike" dirty="0">
                          <a:effectLst/>
                          <a:highlight>
                            <a:srgbClr val="FFFF00"/>
                          </a:highlight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  = =  4 )</a:t>
                      </a:r>
                      <a:r>
                        <a:rPr lang="en-CA" sz="1000" dirty="0"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  &amp;&amp;  </a:t>
                      </a:r>
                      <a:r>
                        <a:rPr lang="en-CA" sz="1000" dirty="0" err="1"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modeType</a:t>
                      </a:r>
                      <a:r>
                        <a:rPr lang="en-CA" sz="1000" dirty="0"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  = =  MODE_TYPE_ALL )</a:t>
                      </a:r>
                      <a:endParaRPr lang="ko-KR" sz="1000" dirty="0">
                        <a:effectLst/>
                        <a:latin typeface="Times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7112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			</a:t>
                      </a:r>
                      <a:r>
                        <a:rPr lang="en-CA" sz="1000" b="1"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pred_mode_flag</a:t>
                      </a:r>
                      <a:endParaRPr lang="ko-KR" sz="1000">
                        <a:effectLst/>
                        <a:latin typeface="Times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ae(v)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62673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solidFill>
                            <a:srgbClr val="000000"/>
                          </a:solidFill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		if( ( </a:t>
                      </a:r>
                      <a:r>
                        <a:rPr lang="en-CA" sz="1000" strike="sngStrike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( slice_type  = =  I  &amp;&amp;  cu_skip_flag[ x0 ][ y0 ] = =0 )  | |</a:t>
                      </a:r>
                      <a:r>
                        <a:rPr lang="en-CA" sz="1000">
                          <a:solidFill>
                            <a:srgbClr val="000000"/>
                          </a:solidFill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/>
                      </a:r>
                      <a:br>
                        <a:rPr lang="en-CA" sz="1000">
                          <a:solidFill>
                            <a:srgbClr val="000000"/>
                          </a:solidFill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</a:br>
                      <a:r>
                        <a:rPr lang="en-CA" sz="1000"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			   </a:t>
                      </a:r>
                      <a:r>
                        <a:rPr lang="en-CA" sz="1000">
                          <a:solidFill>
                            <a:srgbClr val="000000"/>
                          </a:solidFill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( </a:t>
                      </a:r>
                      <a:r>
                        <a:rPr lang="en-CA" sz="1000" strike="sngStrike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slice_type  !=  I  &amp;&amp;</a:t>
                      </a:r>
                      <a:r>
                        <a:rPr lang="en-CA" sz="1000">
                          <a:solidFill>
                            <a:srgbClr val="000000"/>
                          </a:solidFill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  ( CuPredMode[ chType ][ x0 ][ y0 ] !=  MODE_INTRA  | |</a:t>
                      </a:r>
                      <a:br>
                        <a:rPr lang="en-CA" sz="1000">
                          <a:solidFill>
                            <a:srgbClr val="000000"/>
                          </a:solidFill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</a:br>
                      <a:r>
                        <a:rPr lang="en-CA" sz="1000">
                          <a:solidFill>
                            <a:srgbClr val="000000"/>
                          </a:solidFill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			      </a:t>
                      </a:r>
                      <a:r>
                        <a:rPr lang="en-CA" sz="1000"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( ( </a:t>
                      </a:r>
                      <a:r>
                        <a:rPr lang="en-CA" sz="1000" strike="sngStrike">
                          <a:effectLst/>
                          <a:highlight>
                            <a:srgbClr val="FFFF00"/>
                          </a:highlight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( cbWidth  = =  4  &amp;&amp;  cbHeight  = =  4 )  | |</a:t>
                      </a:r>
                      <a:r>
                        <a:rPr lang="en-CA" sz="1000"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  modeType  = = MODE_TYPE_INTRA )  </a:t>
                      </a:r>
                      <a:r>
                        <a:rPr lang="en-CA" sz="1000">
                          <a:solidFill>
                            <a:srgbClr val="000000"/>
                          </a:solidFill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/>
                      </a:r>
                      <a:br>
                        <a:rPr lang="en-CA" sz="1000">
                          <a:solidFill>
                            <a:srgbClr val="000000"/>
                          </a:solidFill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</a:br>
                      <a:r>
                        <a:rPr lang="en-CA" sz="1000">
                          <a:solidFill>
                            <a:srgbClr val="000000"/>
                          </a:solidFill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			         </a:t>
                      </a:r>
                      <a:r>
                        <a:rPr lang="en-CA" sz="1000"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&amp;&amp;  cu_skip_flag[ x0 ][ y0 ]  = =  0 ) ) </a:t>
                      </a:r>
                      <a:r>
                        <a:rPr lang="en-CA" sz="1000">
                          <a:solidFill>
                            <a:srgbClr val="000000"/>
                          </a:solidFill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) ) &amp;&amp;</a:t>
                      </a:r>
                      <a:br>
                        <a:rPr lang="en-CA" sz="1000">
                          <a:solidFill>
                            <a:srgbClr val="000000"/>
                          </a:solidFill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</a:br>
                      <a:r>
                        <a:rPr lang="en-CA" sz="1000"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			</a:t>
                      </a:r>
                      <a:r>
                        <a:rPr lang="en-CA" sz="1000">
                          <a:solidFill>
                            <a:srgbClr val="000000"/>
                          </a:solidFill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CA" sz="1000"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cbWidth  &lt;=  64  &amp;&amp;  cbHeight  &lt;= 64  &amp;&amp;  </a:t>
                      </a:r>
                      <a:r>
                        <a:rPr lang="en-CA" sz="1000" strike="sngStrike">
                          <a:effectLst/>
                          <a:highlight>
                            <a:srgbClr val="FFFF00"/>
                          </a:highlight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modeType  !=  MODE_TYPE_INTER  &amp;&amp;</a:t>
                      </a:r>
                      <a:r>
                        <a:rPr lang="en-CA" sz="1000"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/>
                      </a:r>
                      <a:br>
                        <a:rPr lang="en-CA" sz="1000"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</a:br>
                      <a:r>
                        <a:rPr lang="en-CA" sz="1000"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			 </a:t>
                      </a:r>
                      <a:r>
                        <a:rPr lang="en-CA" sz="1000">
                          <a:solidFill>
                            <a:srgbClr val="000000"/>
                          </a:solidFill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sps_ibc_enabled_flag  &amp;&amp;  </a:t>
                      </a:r>
                      <a:r>
                        <a:rPr lang="en-CA" sz="1000"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treeType  !=  DUAL_TREE_CHROMA </a:t>
                      </a:r>
                      <a:r>
                        <a:rPr lang="en-CA" sz="1000">
                          <a:solidFill>
                            <a:srgbClr val="000000"/>
                          </a:solidFill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)</a:t>
                      </a:r>
                      <a:endParaRPr lang="ko-KR" sz="1000">
                        <a:effectLst/>
                        <a:latin typeface="Times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7112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			</a:t>
                      </a:r>
                      <a:r>
                        <a:rPr lang="en-CA" sz="1000" b="1"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pred_mode_ibc_flag</a:t>
                      </a:r>
                      <a:endParaRPr lang="ko-KR" sz="1000">
                        <a:effectLst/>
                        <a:latin typeface="Times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ae(v)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7112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	</a:t>
                      </a:r>
                      <a:r>
                        <a:rPr lang="en-CA" sz="1000" strike="sngStrike">
                          <a:effectLst/>
                          <a:highlight>
                            <a:srgbClr val="FFFF00"/>
                          </a:highlight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}</a:t>
                      </a:r>
                      <a:endParaRPr lang="ko-KR" sz="1000">
                        <a:effectLst/>
                        <a:latin typeface="Times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31336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	</a:t>
                      </a:r>
                      <a:r>
                        <a:rPr lang="en-CA" sz="1000">
                          <a:solidFill>
                            <a:srgbClr val="000000"/>
                          </a:solidFill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if(</a:t>
                      </a:r>
                      <a:r>
                        <a:rPr lang="en-CA" sz="1000"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 CuPredMode[ chType ][ x0 ][ y0 ]  = =  MODE_INTRA</a:t>
                      </a:r>
                      <a:r>
                        <a:rPr lang="en-CA" sz="1000">
                          <a:effectLst/>
                          <a:latin typeface="Times" panose="02020603050405020304" pitchFamily="18" charset="0"/>
                          <a:ea typeface="Microsoft JhengHei" panose="020B0604030504040204" pitchFamily="34" charset="-120"/>
                          <a:cs typeface="Times New Roman" panose="02020603050405020304" pitchFamily="18" charset="0"/>
                        </a:rPr>
                        <a:t>  &amp;&amp; </a:t>
                      </a:r>
                      <a:r>
                        <a:rPr lang="en-CA" sz="1000"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CA" sz="1000">
                          <a:solidFill>
                            <a:srgbClr val="000000"/>
                          </a:solidFill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sps_palette_enabled_flag  &amp;&amp;</a:t>
                      </a:r>
                      <a:br>
                        <a:rPr lang="en-CA" sz="1000">
                          <a:solidFill>
                            <a:srgbClr val="000000"/>
                          </a:solidFill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</a:br>
                      <a:r>
                        <a:rPr lang="en-CA" sz="1000"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		 </a:t>
                      </a:r>
                      <a:r>
                        <a:rPr lang="en-CA" sz="1000">
                          <a:solidFill>
                            <a:srgbClr val="000000"/>
                          </a:solidFill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cbWidth  &lt;=  64  &amp;&amp;  cbHeight  &lt;=  64  </a:t>
                      </a:r>
                      <a:r>
                        <a:rPr lang="en-CA" sz="1000" strike="sngStrike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&amp;&amp;  cu_skip_flag[ x0 ][ y0 ]  = =  0  &amp;&amp;</a:t>
                      </a:r>
                      <a:br>
                        <a:rPr lang="en-CA" sz="1000" strike="sngStrike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</a:br>
                      <a:r>
                        <a:rPr lang="en-CA" sz="1000" strike="sngStrike">
                          <a:effectLst/>
                          <a:highlight>
                            <a:srgbClr val="FFFF00"/>
                          </a:highlight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		 </a:t>
                      </a:r>
                      <a:r>
                        <a:rPr lang="en-CA" sz="1000" strike="sngStrike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modeType  !=  MODE_TYPE_INTER</a:t>
                      </a:r>
                      <a:r>
                        <a:rPr lang="en-CA" sz="1000">
                          <a:solidFill>
                            <a:srgbClr val="000000"/>
                          </a:solidFill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 )</a:t>
                      </a:r>
                      <a:endParaRPr lang="ko-KR" sz="1000">
                        <a:effectLst/>
                        <a:latin typeface="Times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7112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			</a:t>
                      </a:r>
                      <a:r>
                        <a:rPr lang="en-CA" sz="1000" b="1"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pred_mode_plt_flag</a:t>
                      </a:r>
                      <a:endParaRPr lang="ko-KR" sz="1000">
                        <a:effectLst/>
                        <a:latin typeface="Times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ae(v)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7112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	}</a:t>
                      </a:r>
                      <a:endParaRPr lang="ko-KR" sz="1000">
                        <a:effectLst/>
                        <a:latin typeface="Times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endParaRPr lang="ko-KR" sz="10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7102366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Proposed clean-up step 2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8</a:t>
            </a:fld>
            <a:endParaRPr lang="ko-KR" altLang="en-US" dirty="0"/>
          </a:p>
        </p:txBody>
      </p:sp>
      <p:graphicFrame>
        <p:nvGraphicFramePr>
          <p:cNvPr id="7" name="표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84945703"/>
              </p:ext>
            </p:extLst>
          </p:nvPr>
        </p:nvGraphicFramePr>
        <p:xfrm>
          <a:off x="0" y="551128"/>
          <a:ext cx="5358130" cy="3505200"/>
        </p:xfrm>
        <a:graphic>
          <a:graphicData uri="http://schemas.openxmlformats.org/drawingml/2006/table">
            <a:tbl>
              <a:tblPr/>
              <a:tblGrid>
                <a:gridCol w="5358130"/>
              </a:tblGrid>
              <a:tr h="12573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coding_unit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( x0, y0, </a:t>
                      </a:r>
                      <a:r>
                        <a:rPr lang="en-CA" sz="10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cbWidth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, </a:t>
                      </a:r>
                      <a:r>
                        <a:rPr lang="en-CA" sz="10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cbHeight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, </a:t>
                      </a:r>
                      <a:r>
                        <a:rPr lang="en-CA" sz="10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cqtDepth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, </a:t>
                      </a:r>
                      <a:r>
                        <a:rPr lang="en-CA" sz="10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treeType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, </a:t>
                      </a:r>
                      <a:r>
                        <a:rPr lang="en-CA" sz="10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modeType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 ) {</a:t>
                      </a:r>
                      <a:endParaRPr lang="ko-KR" sz="10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573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	chType = treeType =</a:t>
                      </a:r>
                      <a:r>
                        <a:rPr lang="en-CA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= DUAL_TREE_CHROMA ? 1 : 0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573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	if( slice_type  !=  I  | |  sps_ibc_enabled_flag ) {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716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  <a:tab pos="137160" algn="l"/>
                          <a:tab pos="274320" algn="l"/>
                          <a:tab pos="346075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		if( treeType != DUAL_TREE_CHROMA  &amp;&amp;</a:t>
                      </a:r>
                      <a:br>
                        <a:rPr lang="en-CA" sz="10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</a:b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			   (  ( !( cbWidth = = 4  &amp;&amp;  cbHeight  = =  4 )  &amp;&amp;  modeType  !=  MODE_TYPE_INTRA )</a:t>
                      </a:r>
                      <a:br>
                        <a:rPr lang="en-CA" sz="10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</a:b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			      | |  ( sps_ibc_enabled_flag  &amp;&amp;  cbWidth  &lt;=  64  &amp;&amp;  cbHeight  &lt;=  64 ) ) )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573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			</a:t>
                      </a: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cu_skip_flag</a:t>
                      </a: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[ x0 ][ y0 ]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573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  <a:tab pos="137160" algn="l"/>
                          <a:tab pos="274320" algn="l"/>
                          <a:tab pos="346075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		if( cu_skip_flag[ x0 ][ y0 ]  = =  0  &amp;&amp;  slice_type  !=  I</a:t>
                      </a:r>
                      <a:br>
                        <a:rPr lang="en-CA" sz="10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</a:b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			&amp;&amp; !( cbWidth  = =  4 &amp;&amp; cbHeight  = =  4 )  &amp;&amp;  modeType  = =  MODE_TYPE_ALL )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573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			</a:t>
                      </a: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pred_mode_flag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573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		if( ( ( </a:t>
                      </a:r>
                      <a:r>
                        <a:rPr lang="en-CA" sz="10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slice_type</a:t>
                      </a:r>
                      <a:r>
                        <a:rPr lang="en-CA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  = =  I  &amp;&amp;  </a:t>
                      </a:r>
                      <a:r>
                        <a:rPr lang="en-CA" sz="10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cu_skip_flag</a:t>
                      </a:r>
                      <a:r>
                        <a:rPr lang="en-CA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[ x0 ][ y0 ] = =0 )  | |</a:t>
                      </a:r>
                      <a:br>
                        <a:rPr lang="en-CA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</a:b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			   </a:t>
                      </a:r>
                      <a:r>
                        <a:rPr lang="en-CA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( </a:t>
                      </a:r>
                      <a:r>
                        <a:rPr lang="en-CA" sz="10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slice_type</a:t>
                      </a:r>
                      <a:r>
                        <a:rPr lang="en-CA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  !=  I  &amp;&amp;  ( </a:t>
                      </a:r>
                      <a:r>
                        <a:rPr lang="en-CA" sz="10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CuPredMode</a:t>
                      </a:r>
                      <a:r>
                        <a:rPr lang="en-CA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[ </a:t>
                      </a:r>
                      <a:r>
                        <a:rPr lang="en-CA" sz="10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chType</a:t>
                      </a:r>
                      <a:r>
                        <a:rPr lang="en-CA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 ][ x0 ][ y0 ] !=  MODE_INTRA  | |</a:t>
                      </a:r>
                      <a:br>
                        <a:rPr lang="en-CA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</a:br>
                      <a:r>
                        <a:rPr lang="en-CA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			      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( ( ( </a:t>
                      </a:r>
                      <a:r>
                        <a:rPr lang="en-CA" sz="10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cbWidth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  = =  4  &amp;&amp;  </a:t>
                      </a:r>
                      <a:r>
                        <a:rPr lang="en-CA" sz="10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cbHeight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  = =  4 )  | |  </a:t>
                      </a:r>
                      <a:r>
                        <a:rPr lang="en-CA" sz="10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modeType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  = = MODE_TYPE_INTRA )  </a:t>
                      </a:r>
                      <a:r>
                        <a:rPr lang="en-CA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/>
                      </a:r>
                      <a:br>
                        <a:rPr lang="en-CA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</a:br>
                      <a:r>
                        <a:rPr lang="en-CA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			         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&amp;&amp;  </a:t>
                      </a:r>
                      <a:r>
                        <a:rPr lang="en-CA" sz="10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cu_skip_flag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[ x0 ][ y0 ]  = =  0 ) ) </a:t>
                      </a:r>
                      <a:r>
                        <a:rPr lang="en-CA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) ) &amp;&amp;</a:t>
                      </a:r>
                      <a:br>
                        <a:rPr lang="en-CA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</a:b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			</a:t>
                      </a:r>
                      <a:r>
                        <a:rPr lang="en-CA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CA" sz="10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cbWidth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  &lt;=  64  &amp;&amp;  </a:t>
                      </a:r>
                      <a:r>
                        <a:rPr lang="en-CA" sz="10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cbHeight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  &lt;= 64  &amp;&amp;  </a:t>
                      </a:r>
                      <a:r>
                        <a:rPr lang="en-CA" sz="10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modeType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  !=  MODE_TYPE_INTER  &amp;&amp;</a:t>
                      </a:r>
                      <a:br>
                        <a:rPr lang="en-CA" sz="10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</a:b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			 </a:t>
                      </a:r>
                      <a:r>
                        <a:rPr lang="en-CA" sz="10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sps_ibc_enabled_flag</a:t>
                      </a:r>
                      <a:r>
                        <a:rPr lang="en-CA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  &amp;&amp;  </a:t>
                      </a:r>
                      <a:r>
                        <a:rPr lang="en-CA" sz="10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treeType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  !=  DUAL_TREE_CHROMA </a:t>
                      </a:r>
                      <a:r>
                        <a:rPr lang="en-CA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)</a:t>
                      </a:r>
                      <a:endParaRPr lang="ko-KR" sz="10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573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			</a:t>
                      </a: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pred_mode_ibc_flag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573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	}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573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	</a:t>
                      </a:r>
                      <a:r>
                        <a:rPr lang="en-CA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if(</a:t>
                      </a: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 CuPredMode[ chType ][ x0 ][ y0 ]  = =  MODE_INTRA</a:t>
                      </a: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icrosoft JhengHei" panose="020B0604030504040204" pitchFamily="34" charset="-120"/>
                          <a:cs typeface="Times New Roman" panose="02020603050405020304" pitchFamily="18" charset="0"/>
                        </a:rPr>
                        <a:t>  &amp;&amp; </a:t>
                      </a: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CA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sps_palette_enabled_flag  &amp;&amp;</a:t>
                      </a:r>
                      <a:br>
                        <a:rPr lang="en-CA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</a:b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		 </a:t>
                      </a:r>
                      <a:r>
                        <a:rPr lang="en-CA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cbWidth  &lt;=  64  &amp;&amp;  cbHeight  &lt;=  64  &amp;&amp;  cu_skip_flag[ x0 ][ y0 ]  = =  0  &amp;&amp;</a:t>
                      </a:r>
                      <a:br>
                        <a:rPr lang="en-CA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</a:b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		 </a:t>
                      </a:r>
                      <a:r>
                        <a:rPr lang="en-CA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modeType  !=  MODE_TYPE_INTER )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573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			</a:t>
                      </a: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pred_mode_plt_flag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573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	}</a:t>
                      </a:r>
                      <a:endParaRPr lang="ko-KR" sz="10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6" name="표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60694687"/>
              </p:ext>
            </p:extLst>
          </p:nvPr>
        </p:nvGraphicFramePr>
        <p:xfrm>
          <a:off x="3949108" y="3784167"/>
          <a:ext cx="5956892" cy="3057625"/>
        </p:xfrm>
        <a:graphic>
          <a:graphicData uri="http://schemas.openxmlformats.org/drawingml/2006/table">
            <a:tbl>
              <a:tblPr/>
              <a:tblGrid>
                <a:gridCol w="5956892"/>
              </a:tblGrid>
              <a:tr h="208442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dirty="0" err="1"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coding_unit</a:t>
                      </a:r>
                      <a:r>
                        <a:rPr lang="en-CA" sz="1000" dirty="0"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( x0, y0, </a:t>
                      </a:r>
                      <a:r>
                        <a:rPr lang="en-CA" sz="1000" dirty="0" err="1"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cbWidth</a:t>
                      </a:r>
                      <a:r>
                        <a:rPr lang="en-CA" sz="1000" dirty="0"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, </a:t>
                      </a:r>
                      <a:r>
                        <a:rPr lang="en-CA" sz="1000" dirty="0" err="1"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cbHeight</a:t>
                      </a:r>
                      <a:r>
                        <a:rPr lang="en-CA" sz="1000" dirty="0"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, </a:t>
                      </a:r>
                      <a:r>
                        <a:rPr lang="en-CA" sz="1000" dirty="0" err="1"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cqtDepth</a:t>
                      </a:r>
                      <a:r>
                        <a:rPr lang="en-CA" sz="1000" dirty="0"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, </a:t>
                      </a:r>
                      <a:r>
                        <a:rPr lang="en-CA" sz="1000" dirty="0" err="1"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treeType</a:t>
                      </a:r>
                      <a:r>
                        <a:rPr lang="en-CA" sz="1000" dirty="0"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, </a:t>
                      </a:r>
                      <a:r>
                        <a:rPr lang="en-CA" sz="1000" dirty="0" err="1"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modeType</a:t>
                      </a:r>
                      <a:r>
                        <a:rPr lang="en-CA" sz="1000" dirty="0"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 ) {</a:t>
                      </a:r>
                      <a:endParaRPr lang="ko-KR" sz="1000" dirty="0">
                        <a:effectLst/>
                        <a:latin typeface="Times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08442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highlight>
                            <a:srgbClr val="FFFF00"/>
                          </a:highlight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	chType = treeType =</a:t>
                      </a:r>
                      <a:r>
                        <a:rPr lang="en-CA" sz="100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en-CA" sz="1000">
                          <a:effectLst/>
                          <a:highlight>
                            <a:srgbClr val="FFFF00"/>
                          </a:highlight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= DUAL_TREE_CHROMA ? 1 : 0</a:t>
                      </a:r>
                      <a:endParaRPr lang="ko-KR" sz="1000">
                        <a:effectLst/>
                        <a:latin typeface="Times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92254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highlight>
                            <a:srgbClr val="FFFF00"/>
                          </a:highlight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  modeType = (slice_type = = I || (cbWidth = = 4 &amp;&amp; cbHeight = = 4)) ? MODE_TYPE_INTRA : modeType</a:t>
                      </a:r>
                      <a:endParaRPr lang="ko-KR" sz="1000">
                        <a:effectLst/>
                        <a:latin typeface="Times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64067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  <a:tab pos="137160" algn="l"/>
                          <a:tab pos="210820" algn="l"/>
                          <a:tab pos="346075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highlight>
                            <a:srgbClr val="FFFF00"/>
                          </a:highlight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	if(treeType != DUAL_TREE_CHROMA  &amp;&amp; (modeType  !=  MODE_TYPE_INTRA | | ( sps_ibc_enabled_flag  &amp;&amp;  Max(cbWidth,cbHeight)  &lt;=  64) ) )</a:t>
                      </a:r>
                      <a:endParaRPr lang="ko-KR" sz="1000">
                        <a:effectLst/>
                        <a:latin typeface="Times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08442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  <a:tab pos="137160" algn="l"/>
                          <a:tab pos="27686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highlight>
                            <a:srgbClr val="FFFF00"/>
                          </a:highlight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		</a:t>
                      </a:r>
                      <a:r>
                        <a:rPr lang="en-CA" sz="1000" b="1">
                          <a:effectLst/>
                          <a:highlight>
                            <a:srgbClr val="FFFF00"/>
                          </a:highlight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cu_skip_flag</a:t>
                      </a:r>
                      <a:r>
                        <a:rPr lang="en-CA" sz="1000">
                          <a:effectLst/>
                          <a:highlight>
                            <a:srgbClr val="FFFF00"/>
                          </a:highlight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[ x0 ][ y0 ]</a:t>
                      </a:r>
                      <a:endParaRPr lang="ko-KR" sz="1000">
                        <a:effectLst/>
                        <a:latin typeface="Times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08442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  <a:tab pos="137160" algn="l"/>
                          <a:tab pos="210820" algn="l"/>
                          <a:tab pos="346075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highlight>
                            <a:srgbClr val="FFFF00"/>
                          </a:highlight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	if( modeType = = MODE_TYPE_ALL &amp;&amp; cu_skip_flag[ x0 ][ y0 ] == 0)</a:t>
                      </a:r>
                      <a:endParaRPr lang="ko-KR" sz="1000">
                        <a:effectLst/>
                        <a:latin typeface="Times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08442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  <a:tab pos="2616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highlight>
                            <a:srgbClr val="FFFF00"/>
                          </a:highlight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	</a:t>
                      </a:r>
                      <a:r>
                        <a:rPr lang="en-CA" sz="1000" b="1">
                          <a:effectLst/>
                          <a:highlight>
                            <a:srgbClr val="FFFF00"/>
                          </a:highlight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pred_mode_flag</a:t>
                      </a:r>
                      <a:endParaRPr lang="ko-KR" sz="1000">
                        <a:effectLst/>
                        <a:latin typeface="Times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25326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	if( sps_ibc_enabled_flag &amp;&amp; treeType != DUAL_TREE_CHROMA &amp;&amp; Max(cbWidth, cbHeight) &lt;= 64 &amp;&amp; (( modeType != MODE_TYPE_INTER &amp;&amp; cuPredMode[chType][x0][y0] == MODE_INTER) || ( modeType == MODE_TYPE_INTRA &amp;&amp; cu_skip_flag[x0][y0] == 0) ) )</a:t>
                      </a:r>
                      <a:endParaRPr lang="ko-KR" sz="1000">
                        <a:effectLst/>
                        <a:latin typeface="Times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08442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  <a:tab pos="2616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highlight>
                            <a:srgbClr val="FFFF00"/>
                          </a:highlight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	</a:t>
                      </a:r>
                      <a:r>
                        <a:rPr lang="en-CA" sz="1000" b="1">
                          <a:effectLst/>
                          <a:highlight>
                            <a:srgbClr val="FFFF00"/>
                          </a:highlight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pred_mode_ibc_flag</a:t>
                      </a:r>
                      <a:endParaRPr lang="ko-KR" sz="1000">
                        <a:effectLst/>
                        <a:latin typeface="Times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16884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highlight>
                            <a:srgbClr val="FFFF00"/>
                          </a:highlight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	</a:t>
                      </a:r>
                      <a:r>
                        <a:rPr lang="en-CA" sz="100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if(</a:t>
                      </a:r>
                      <a:r>
                        <a:rPr lang="en-CA" sz="1000">
                          <a:effectLst/>
                          <a:highlight>
                            <a:srgbClr val="FFFF00"/>
                          </a:highlight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 sps_palette_enabled_flag &amp;&amp; cuPredMode[chType][x0][y0] == MODE_INTRA &amp;&amp; Max(cbWidth, cbHeight) &lt;= 64</a:t>
                      </a:r>
                      <a:r>
                        <a:rPr lang="en-CA" sz="100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)</a:t>
                      </a:r>
                      <a:endParaRPr lang="ko-KR" sz="1000">
                        <a:effectLst/>
                        <a:latin typeface="Times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08442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dirty="0">
                          <a:effectLst/>
                          <a:highlight>
                            <a:srgbClr val="FFFF00"/>
                          </a:highlight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		</a:t>
                      </a:r>
                      <a:r>
                        <a:rPr lang="en-CA" sz="1000" b="1" dirty="0" err="1">
                          <a:effectLst/>
                          <a:highlight>
                            <a:srgbClr val="FFFF00"/>
                          </a:highlight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pred_mode_plt_flag</a:t>
                      </a:r>
                      <a:endParaRPr lang="ko-KR" sz="1000" dirty="0">
                        <a:effectLst/>
                        <a:latin typeface="Times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0" name="굽은 화살표 9"/>
          <p:cNvSpPr/>
          <p:nvPr/>
        </p:nvSpPr>
        <p:spPr>
          <a:xfrm rot="5400000">
            <a:off x="5799032" y="1651000"/>
            <a:ext cx="1913466" cy="1752600"/>
          </a:xfrm>
          <a:prstGeom prst="bent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586187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Proposed clean-up step 2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9</a:t>
            </a:fld>
            <a:endParaRPr lang="ko-KR" altLang="en-US" dirty="0"/>
          </a:p>
        </p:txBody>
      </p:sp>
      <p:sp>
        <p:nvSpPr>
          <p:cNvPr id="5" name="직사각형 4"/>
          <p:cNvSpPr/>
          <p:nvPr/>
        </p:nvSpPr>
        <p:spPr>
          <a:xfrm>
            <a:off x="537633" y="712868"/>
            <a:ext cx="8970434" cy="25032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altLang="ko-KR" sz="1100" b="1" dirty="0" err="1">
                <a:latin typeface="Times New Roman" panose="02020603050405020304" pitchFamily="18" charset="0"/>
              </a:rPr>
              <a:t>pred_mode_flag</a:t>
            </a:r>
            <a:r>
              <a:rPr lang="en-CA" altLang="ko-KR" sz="1100" dirty="0">
                <a:latin typeface="Times New Roman" panose="02020603050405020304" pitchFamily="18" charset="0"/>
              </a:rPr>
              <a:t> equal to 0 specifies that the current coding unit is coded in inter prediction mode. </a:t>
            </a:r>
            <a:r>
              <a:rPr lang="en-CA" altLang="ko-KR" sz="1100" dirty="0" err="1">
                <a:latin typeface="Times New Roman" panose="02020603050405020304" pitchFamily="18" charset="0"/>
              </a:rPr>
              <a:t>pred_mode_flag</a:t>
            </a:r>
            <a:r>
              <a:rPr lang="en-CA" altLang="ko-KR" sz="1100" dirty="0">
                <a:latin typeface="Times New Roman" panose="02020603050405020304" pitchFamily="18" charset="0"/>
              </a:rPr>
              <a:t> equal to 1 specifies that the current coding unit is coded in intra prediction mode. </a:t>
            </a:r>
            <a:endParaRPr lang="ko-KR" altLang="ko-KR" sz="1100" dirty="0">
              <a:latin typeface="Times New Roman" panose="02020603050405020304" pitchFamily="18" charset="0"/>
            </a:endParaRPr>
          </a:p>
          <a:p>
            <a:pPr algn="just"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altLang="ko-KR" sz="1100" dirty="0">
                <a:latin typeface="Times New Roman" panose="02020603050405020304" pitchFamily="18" charset="0"/>
              </a:rPr>
              <a:t>When </a:t>
            </a:r>
            <a:r>
              <a:rPr lang="en-CA" altLang="ko-KR" sz="1100" dirty="0" err="1">
                <a:latin typeface="Times New Roman" panose="02020603050405020304" pitchFamily="18" charset="0"/>
              </a:rPr>
              <a:t>pred_mode_flag</a:t>
            </a:r>
            <a:r>
              <a:rPr lang="en-CA" altLang="ko-KR" sz="1100" dirty="0">
                <a:latin typeface="Times New Roman" panose="02020603050405020304" pitchFamily="18" charset="0"/>
              </a:rPr>
              <a:t> is not present, it is inferred as follows:</a:t>
            </a:r>
            <a:endParaRPr lang="ko-KR" altLang="ko-KR" sz="1100" dirty="0">
              <a:latin typeface="Times New Roman" panose="02020603050405020304" pitchFamily="18" charset="0"/>
            </a:endParaRPr>
          </a:p>
          <a:p>
            <a:pPr marL="342900" lvl="0" indent="-342900" algn="just" hangingPunct="0">
              <a:spcBef>
                <a:spcPts val="680"/>
              </a:spcBef>
              <a:spcAft>
                <a:spcPts val="0"/>
              </a:spcAft>
              <a:buFont typeface="Times New Roman" panose="02020603050405020304" pitchFamily="18" charset="0"/>
              <a:buChar char="–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504190" algn="l"/>
                <a:tab pos="756285" algn="l"/>
                <a:tab pos="1008380" algn="l"/>
                <a:tab pos="1260475" algn="l"/>
              </a:tabLst>
            </a:pPr>
            <a:r>
              <a:rPr lang="en-CA" altLang="ko-KR" sz="1100" strike="sngStrike" dirty="0">
                <a:highlight>
                  <a:srgbClr val="00FFFF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If </a:t>
            </a:r>
            <a:r>
              <a:rPr lang="en-CA" altLang="ko-KR" sz="1100" strike="sngStrike" dirty="0" err="1">
                <a:highlight>
                  <a:srgbClr val="00FFFF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cbWidth</a:t>
            </a:r>
            <a:r>
              <a:rPr lang="en-CA" altLang="ko-KR" sz="1100" strike="sngStrike" dirty="0">
                <a:highlight>
                  <a:srgbClr val="00FFFF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 is equal to 4 and </a:t>
            </a:r>
            <a:r>
              <a:rPr lang="en-CA" altLang="ko-KR" sz="1100" strike="sngStrike" dirty="0" err="1">
                <a:highlight>
                  <a:srgbClr val="00FFFF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cbHeight</a:t>
            </a:r>
            <a:r>
              <a:rPr lang="en-CA" altLang="ko-KR" sz="1100" strike="sngStrike" dirty="0">
                <a:highlight>
                  <a:srgbClr val="00FFFF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 is equal to 4, </a:t>
            </a:r>
            <a:r>
              <a:rPr lang="en-CA" altLang="ko-KR" sz="1100" strike="sngStrike" dirty="0" err="1">
                <a:highlight>
                  <a:srgbClr val="00FFFF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pred_mode_flag</a:t>
            </a:r>
            <a:r>
              <a:rPr lang="en-CA" altLang="ko-KR" sz="1100" strike="sngStrike" dirty="0">
                <a:highlight>
                  <a:srgbClr val="00FFFF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 is inferred to be equal to 1.</a:t>
            </a:r>
            <a:endParaRPr lang="ko-KR" altLang="ko-KR" sz="11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 algn="just" hangingPunct="0">
              <a:spcBef>
                <a:spcPts val="680"/>
              </a:spcBef>
              <a:spcAft>
                <a:spcPts val="0"/>
              </a:spcAft>
              <a:buFont typeface="Times New Roman" panose="02020603050405020304" pitchFamily="18" charset="0"/>
              <a:buChar char="–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504190" algn="l"/>
                <a:tab pos="756285" algn="l"/>
                <a:tab pos="1008380" algn="l"/>
                <a:tab pos="1260475" algn="l"/>
              </a:tabLst>
            </a:pPr>
            <a:r>
              <a:rPr lang="en-CA" altLang="ko-KR" sz="1100" strike="sngStrike" dirty="0">
                <a:highlight>
                  <a:srgbClr val="00FFFF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Otherwise,</a:t>
            </a:r>
            <a:r>
              <a:rPr lang="en-CA" altLang="ko-KR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if </a:t>
            </a:r>
            <a:r>
              <a:rPr lang="en-CA" altLang="ko-KR" sz="11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modeType</a:t>
            </a:r>
            <a:r>
              <a:rPr lang="en-CA" altLang="ko-KR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is equal to MODE_TYPE_INTRA, </a:t>
            </a:r>
            <a:r>
              <a:rPr lang="en-CA" altLang="ko-KR" sz="11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pred_mode_flag</a:t>
            </a:r>
            <a:r>
              <a:rPr lang="en-CA" altLang="ko-KR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is inferred to be equal to 1.</a:t>
            </a:r>
            <a:endParaRPr lang="ko-KR" altLang="ko-KR" sz="11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 algn="just" hangingPunct="0">
              <a:spcBef>
                <a:spcPts val="680"/>
              </a:spcBef>
              <a:spcAft>
                <a:spcPts val="0"/>
              </a:spcAft>
              <a:buFont typeface="Times New Roman" panose="02020603050405020304" pitchFamily="18" charset="0"/>
              <a:buChar char="–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504190" algn="l"/>
                <a:tab pos="756285" algn="l"/>
                <a:tab pos="1008380" algn="l"/>
                <a:tab pos="1260475" algn="l"/>
              </a:tabLst>
            </a:pPr>
            <a:r>
              <a:rPr lang="en-CA" altLang="ko-KR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Otherwise, if </a:t>
            </a:r>
            <a:r>
              <a:rPr lang="en-CA" altLang="ko-KR" sz="11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modeType</a:t>
            </a:r>
            <a:r>
              <a:rPr lang="en-CA" altLang="ko-KR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is equal to MODE_TYPE_INTER, </a:t>
            </a:r>
            <a:r>
              <a:rPr lang="en-CA" altLang="ko-KR" sz="11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pred_mode_flag</a:t>
            </a:r>
            <a:r>
              <a:rPr lang="en-CA" altLang="ko-KR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is inferred to be equal to 0.</a:t>
            </a:r>
            <a:endParaRPr lang="ko-KR" altLang="ko-KR" sz="11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 algn="just" hangingPunct="0">
              <a:spcBef>
                <a:spcPts val="680"/>
              </a:spcBef>
              <a:spcAft>
                <a:spcPts val="0"/>
              </a:spcAft>
              <a:buFont typeface="Times New Roman" panose="02020603050405020304" pitchFamily="18" charset="0"/>
              <a:buChar char="–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504190" algn="l"/>
                <a:tab pos="756285" algn="l"/>
                <a:tab pos="1008380" algn="l"/>
                <a:tab pos="1260475" algn="l"/>
              </a:tabLst>
            </a:pPr>
            <a:r>
              <a:rPr lang="en-CA" altLang="ko-KR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Otherwise, </a:t>
            </a:r>
            <a:r>
              <a:rPr lang="en-CA" altLang="ko-KR" sz="11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pred_mode_flag</a:t>
            </a:r>
            <a:r>
              <a:rPr lang="en-CA" altLang="ko-KR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is inferred to be equal to 1 when decoding an I slice, and equal to 0 when decoding a P or B slice, respectively.</a:t>
            </a:r>
            <a:endParaRPr lang="ko-KR" altLang="ko-KR" sz="11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altLang="ko-KR" sz="1100" dirty="0">
                <a:latin typeface="Times New Roman" panose="02020603050405020304" pitchFamily="18" charset="0"/>
              </a:rPr>
              <a:t>The variable </a:t>
            </a:r>
            <a:r>
              <a:rPr lang="en-CA" altLang="ko-KR" sz="1100" dirty="0" err="1">
                <a:latin typeface="Times New Roman" panose="02020603050405020304" pitchFamily="18" charset="0"/>
              </a:rPr>
              <a:t>CuPredMode</a:t>
            </a:r>
            <a:r>
              <a:rPr lang="en-CA" altLang="ko-KR" sz="1100" dirty="0">
                <a:latin typeface="Times New Roman" panose="02020603050405020304" pitchFamily="18" charset="0"/>
              </a:rPr>
              <a:t>[ </a:t>
            </a:r>
            <a:r>
              <a:rPr lang="en-CA" altLang="ko-KR" sz="1100" dirty="0" err="1">
                <a:latin typeface="Times New Roman" panose="02020603050405020304" pitchFamily="18" charset="0"/>
              </a:rPr>
              <a:t>chType</a:t>
            </a:r>
            <a:r>
              <a:rPr lang="en-CA" altLang="ko-KR" sz="1100" dirty="0">
                <a:latin typeface="Times New Roman" panose="02020603050405020304" pitchFamily="18" charset="0"/>
              </a:rPr>
              <a:t> ][ x ][ y ] is derived as follows for x = x0..x0 + </a:t>
            </a:r>
            <a:r>
              <a:rPr lang="en-CA" altLang="ko-KR" sz="1100" dirty="0" err="1">
                <a:latin typeface="Times New Roman" panose="02020603050405020304" pitchFamily="18" charset="0"/>
              </a:rPr>
              <a:t>cbWidth</a:t>
            </a:r>
            <a:r>
              <a:rPr lang="en-CA" altLang="ko-KR" sz="1100" dirty="0">
                <a:latin typeface="Times New Roman" panose="02020603050405020304" pitchFamily="18" charset="0"/>
              </a:rPr>
              <a:t> − 1 and y = y0..y0 + </a:t>
            </a:r>
            <a:r>
              <a:rPr lang="en-CA" altLang="ko-KR" sz="1100" dirty="0" err="1">
                <a:latin typeface="Times New Roman" panose="02020603050405020304" pitchFamily="18" charset="0"/>
              </a:rPr>
              <a:t>cbHeight</a:t>
            </a:r>
            <a:r>
              <a:rPr lang="en-CA" altLang="ko-KR" sz="1100" dirty="0">
                <a:latin typeface="Times New Roman" panose="02020603050405020304" pitchFamily="18" charset="0"/>
              </a:rPr>
              <a:t> − 1:</a:t>
            </a:r>
            <a:endParaRPr lang="ko-KR" altLang="ko-KR" sz="1100" dirty="0">
              <a:latin typeface="Times New Roman" panose="02020603050405020304" pitchFamily="18" charset="0"/>
            </a:endParaRPr>
          </a:p>
          <a:p>
            <a:pPr marL="342900" lvl="0" indent="-342900" algn="just" hangingPunct="0">
              <a:spcBef>
                <a:spcPts val="680"/>
              </a:spcBef>
              <a:spcAft>
                <a:spcPts val="0"/>
              </a:spcAft>
              <a:buFont typeface="Times New Roman" panose="02020603050405020304" pitchFamily="18" charset="0"/>
              <a:buChar char="–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504190" algn="l"/>
                <a:tab pos="756285" algn="l"/>
                <a:tab pos="1008380" algn="l"/>
                <a:tab pos="1260475" algn="l"/>
              </a:tabLst>
            </a:pPr>
            <a:r>
              <a:rPr lang="en-CA" altLang="ko-KR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If </a:t>
            </a:r>
            <a:r>
              <a:rPr lang="en-CA" altLang="ko-KR" sz="11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pred_mode_flag</a:t>
            </a:r>
            <a:r>
              <a:rPr lang="en-CA" altLang="ko-KR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is equal to 0, </a:t>
            </a:r>
            <a:r>
              <a:rPr lang="en-CA" altLang="ko-KR" sz="11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CuPredMode</a:t>
            </a:r>
            <a:r>
              <a:rPr lang="en-CA" altLang="ko-KR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[ </a:t>
            </a:r>
            <a:r>
              <a:rPr lang="en-CA" altLang="ko-KR" sz="11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chType</a:t>
            </a:r>
            <a:r>
              <a:rPr lang="en-CA" altLang="ko-KR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][ x ][ y ] is set equal to MODE_INTER.</a:t>
            </a:r>
            <a:endParaRPr lang="ko-KR" altLang="ko-KR" sz="11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 algn="just" hangingPunct="0">
              <a:spcBef>
                <a:spcPts val="680"/>
              </a:spcBef>
              <a:spcAft>
                <a:spcPts val="0"/>
              </a:spcAft>
              <a:buFont typeface="Times New Roman" panose="02020603050405020304" pitchFamily="18" charset="0"/>
              <a:buChar char="–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504190" algn="l"/>
                <a:tab pos="756285" algn="l"/>
                <a:tab pos="1008380" algn="l"/>
                <a:tab pos="1260475" algn="l"/>
              </a:tabLst>
            </a:pPr>
            <a:r>
              <a:rPr lang="en-CA" altLang="ko-KR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Otherwise (</a:t>
            </a:r>
            <a:r>
              <a:rPr lang="en-CA" altLang="ko-KR" sz="11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pred_mode_flag</a:t>
            </a:r>
            <a:r>
              <a:rPr lang="en-CA" altLang="ko-KR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is equal to 1), </a:t>
            </a:r>
            <a:r>
              <a:rPr lang="en-CA" altLang="ko-KR" sz="11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CuPredMode</a:t>
            </a:r>
            <a:r>
              <a:rPr lang="en-CA" altLang="ko-KR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[ </a:t>
            </a:r>
            <a:r>
              <a:rPr lang="en-CA" altLang="ko-KR" sz="11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chType</a:t>
            </a:r>
            <a:r>
              <a:rPr lang="en-CA" altLang="ko-KR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][ x ][ y ] is set equal to MODE_INTRA.</a:t>
            </a:r>
            <a:endParaRPr lang="ko-KR" altLang="ko-KR" sz="11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039544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디자인 사용자 지정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6877</TotalTime>
  <Words>615</Words>
  <Application>Microsoft Office PowerPoint</Application>
  <PresentationFormat>A4 용지(210x297mm)</PresentationFormat>
  <Paragraphs>162</Paragraphs>
  <Slides>11</Slides>
  <Notes>1</Notes>
  <HiddenSlides>0</HiddenSlides>
  <MMClips>0</MMClips>
  <ScaleCrop>false</ScaleCrop>
  <HeadingPairs>
    <vt:vector size="6" baseType="variant">
      <vt:variant>
        <vt:lpstr>사용한 글꼴</vt:lpstr>
      </vt:variant>
      <vt:variant>
        <vt:i4>8</vt:i4>
      </vt:variant>
      <vt:variant>
        <vt:lpstr>테마</vt:lpstr>
      </vt:variant>
      <vt:variant>
        <vt:i4>2</vt:i4>
      </vt:variant>
      <vt:variant>
        <vt:lpstr>슬라이드 제목</vt:lpstr>
      </vt:variant>
      <vt:variant>
        <vt:i4>11</vt:i4>
      </vt:variant>
    </vt:vector>
  </HeadingPairs>
  <TitlesOfParts>
    <vt:vector size="21" baseType="lpstr">
      <vt:lpstr>Microsoft JhengHei</vt:lpstr>
      <vt:lpstr>돋움</vt:lpstr>
      <vt:lpstr>맑은 고딕</vt:lpstr>
      <vt:lpstr>Arial</vt:lpstr>
      <vt:lpstr>Calibri</vt:lpstr>
      <vt:lpstr>Calibri Light</vt:lpstr>
      <vt:lpstr>Times</vt:lpstr>
      <vt:lpstr>Times New Roman</vt:lpstr>
      <vt:lpstr>Office 테마</vt:lpstr>
      <vt:lpstr>디자인 사용자 지정</vt:lpstr>
      <vt:lpstr>JVET-Q0354  (Non-CE: Clean-up regarding syntaxes for prediction mode decision)</vt:lpstr>
      <vt:lpstr>Summary</vt:lpstr>
      <vt:lpstr>Motivation</vt:lpstr>
      <vt:lpstr>Current statement</vt:lpstr>
      <vt:lpstr>Proposed method</vt:lpstr>
      <vt:lpstr>Proposed clean-up step 1</vt:lpstr>
      <vt:lpstr>Proposed clean-up step 2</vt:lpstr>
      <vt:lpstr>Proposed clean-up step 2</vt:lpstr>
      <vt:lpstr>Proposed clean-up step 2</vt:lpstr>
      <vt:lpstr>Proposed clean-up step 2</vt:lpstr>
      <vt:lpstr>Result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Simplification of</dc:title>
  <dc:creator>유선미/주임연구원/차세대표준(연)ABM팀(sunmi.yoo@lge.com)</dc:creator>
  <cp:lastModifiedBy>Hyeongmun Jang</cp:lastModifiedBy>
  <cp:revision>276</cp:revision>
  <dcterms:created xsi:type="dcterms:W3CDTF">2016-10-06T06:23:02Z</dcterms:created>
  <dcterms:modified xsi:type="dcterms:W3CDTF">2020-01-09T10:46:37Z</dcterms:modified>
</cp:coreProperties>
</file>