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8"/>
  </p:notesMasterIdLst>
  <p:handoutMasterIdLst>
    <p:handoutMasterId r:id="rId9"/>
  </p:handoutMasterIdLst>
  <p:sldIdLst>
    <p:sldId id="535" r:id="rId2"/>
    <p:sldId id="575" r:id="rId3"/>
    <p:sldId id="576" r:id="rId4"/>
    <p:sldId id="577" r:id="rId5"/>
    <p:sldId id="573" r:id="rId6"/>
    <p:sldId id="537" r:id="rId7"/>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95" autoAdjust="0"/>
    <p:restoredTop sz="78736" autoAdjust="0"/>
  </p:normalViewPr>
  <p:slideViewPr>
    <p:cSldViewPr>
      <p:cViewPr varScale="1">
        <p:scale>
          <a:sx n="54" d="100"/>
          <a:sy n="54" d="100"/>
        </p:scale>
        <p:origin x="1425" y="49"/>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41"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955473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2</a:t>
            </a:fld>
            <a:endParaRPr lang="en-US" altLang="ja-JP"/>
          </a:p>
        </p:txBody>
      </p:sp>
    </p:spTree>
    <p:extLst>
      <p:ext uri="{BB962C8B-B14F-4D97-AF65-F5344CB8AC3E}">
        <p14:creationId xmlns:p14="http://schemas.microsoft.com/office/powerpoint/2010/main" val="23549543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3</a:t>
            </a:fld>
            <a:endParaRPr lang="en-US" altLang="ja-JP"/>
          </a:p>
        </p:txBody>
      </p:sp>
    </p:spTree>
    <p:extLst>
      <p:ext uri="{BB962C8B-B14F-4D97-AF65-F5344CB8AC3E}">
        <p14:creationId xmlns:p14="http://schemas.microsoft.com/office/powerpoint/2010/main" val="1253402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4</a:t>
            </a:fld>
            <a:endParaRPr lang="en-US" altLang="ja-JP"/>
          </a:p>
        </p:txBody>
      </p:sp>
    </p:spTree>
    <p:extLst>
      <p:ext uri="{BB962C8B-B14F-4D97-AF65-F5344CB8AC3E}">
        <p14:creationId xmlns:p14="http://schemas.microsoft.com/office/powerpoint/2010/main" val="2756405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2020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2020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JVET-Q0303</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package" Target="../embeddings/Microsoft_Word___1.docx"/><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Word___2.docx"/><Relationship Id="rId4"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a:t>17th Meeting: Brussels, BE, 7–17 January 2020</a:t>
            </a:r>
          </a:p>
        </p:txBody>
      </p:sp>
      <p:sp>
        <p:nvSpPr>
          <p:cNvPr id="551938" name="Rectangle 2"/>
          <p:cNvSpPr>
            <a:spLocks noGrp="1" noChangeArrowheads="1"/>
          </p:cNvSpPr>
          <p:nvPr>
            <p:ph type="ctrTitle"/>
          </p:nvPr>
        </p:nvSpPr>
        <p:spPr>
          <a:xfrm>
            <a:off x="323850" y="1738313"/>
            <a:ext cx="8064574" cy="2360612"/>
          </a:xfrm>
        </p:spPr>
        <p:txBody>
          <a:bodyPr/>
          <a:lstStyle/>
          <a:p>
            <a:r>
              <a:rPr lang="en-US" altLang="ja-JP" dirty="0" smtClean="0"/>
              <a:t>JVET-Q0303</a:t>
            </a:r>
            <a:br>
              <a:rPr lang="en-US" altLang="ja-JP" dirty="0" smtClean="0"/>
            </a:br>
            <a:r>
              <a:rPr lang="en-US" altLang="zh-CN" sz="3600" dirty="0"/>
              <a:t>LFNST signaling simplification</a:t>
            </a:r>
            <a:endParaRPr lang="en-US" altLang="ja-JP"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2020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a:t>
            </a:r>
            <a:endParaRPr lang="zh-CN" altLang="en-US" dirty="0"/>
          </a:p>
        </p:txBody>
      </p:sp>
      <p:sp>
        <p:nvSpPr>
          <p:cNvPr id="3" name="内容占位符 2"/>
          <p:cNvSpPr>
            <a:spLocks noGrp="1"/>
          </p:cNvSpPr>
          <p:nvPr>
            <p:ph idx="1"/>
          </p:nvPr>
        </p:nvSpPr>
        <p:spPr/>
        <p:txBody>
          <a:bodyPr/>
          <a:lstStyle/>
          <a:p>
            <a:r>
              <a:rPr lang="en-US" altLang="zh-CN" sz="2000" dirty="0" err="1"/>
              <a:t>LfnstDcOnly</a:t>
            </a:r>
            <a:r>
              <a:rPr lang="en-US" altLang="zh-CN" sz="2000" dirty="0"/>
              <a:t> constraint for LFNST signaling depends on ISP </a:t>
            </a:r>
            <a:r>
              <a:rPr lang="en-US" altLang="zh-CN" sz="2000" dirty="0" smtClean="0"/>
              <a:t>condition</a:t>
            </a:r>
            <a:endParaRPr lang="en-US" altLang="zh-CN" sz="2000" dirty="0"/>
          </a:p>
          <a:p>
            <a:pPr lvl="1"/>
            <a:r>
              <a:rPr lang="en-US" altLang="zh-CN" sz="1600" dirty="0"/>
              <a:t>1. ISP == false. LFNST is applicable if </a:t>
            </a:r>
            <a:r>
              <a:rPr lang="en-US" altLang="zh-CN" sz="1600" dirty="0" err="1"/>
              <a:t>LfnstDcOnly</a:t>
            </a:r>
            <a:r>
              <a:rPr lang="en-US" altLang="zh-CN" sz="1600" dirty="0"/>
              <a:t> == </a:t>
            </a:r>
            <a:r>
              <a:rPr lang="en-US" altLang="zh-CN" sz="1600" dirty="0" smtClean="0"/>
              <a:t>0, </a:t>
            </a:r>
            <a:r>
              <a:rPr lang="en-US" altLang="zh-CN" sz="1600" dirty="0" err="1" smtClean="0"/>
              <a:t>ie</a:t>
            </a:r>
            <a:r>
              <a:rPr lang="en-US" altLang="zh-CN" sz="1600" dirty="0" smtClean="0"/>
              <a:t> one </a:t>
            </a:r>
            <a:r>
              <a:rPr lang="en-US" altLang="zh-CN" sz="1600" dirty="0"/>
              <a:t>or more scan positions of the last significant coefficient (</a:t>
            </a:r>
            <a:r>
              <a:rPr lang="en-US" altLang="zh-CN" sz="1600" dirty="0" err="1"/>
              <a:t>lastScanPos</a:t>
            </a:r>
            <a:r>
              <a:rPr lang="en-US" altLang="zh-CN" sz="1600" dirty="0"/>
              <a:t>) within the CU are no less than </a:t>
            </a:r>
            <a:r>
              <a:rPr lang="en-US" altLang="zh-CN" sz="1600" dirty="0" smtClean="0"/>
              <a:t>1</a:t>
            </a:r>
          </a:p>
          <a:p>
            <a:pPr lvl="1"/>
            <a:r>
              <a:rPr lang="en-US" altLang="zh-CN" sz="1600" dirty="0" smtClean="0"/>
              <a:t>2</a:t>
            </a:r>
            <a:r>
              <a:rPr lang="en-US" altLang="zh-CN" sz="1600" dirty="0"/>
              <a:t>. ISP == true. The constraint 1 is ignored. LFNST is always applicable</a:t>
            </a:r>
          </a:p>
          <a:p>
            <a:endParaRPr lang="zh-CN" altLang="en-US"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smtClean="0"/>
              <a:t>Copyright 2020 FUJITSU LIMITED</a:t>
            </a:r>
            <a:endParaRPr lang="de-DE" altLang="ja-JP" dirty="0"/>
          </a:p>
        </p:txBody>
      </p:sp>
      <p:graphicFrame>
        <p:nvGraphicFramePr>
          <p:cNvPr id="6" name="对象 5"/>
          <p:cNvGraphicFramePr>
            <a:graphicFrameLocks noChangeAspect="1"/>
          </p:cNvGraphicFramePr>
          <p:nvPr>
            <p:extLst>
              <p:ext uri="{D42A27DB-BD31-4B8C-83A1-F6EECF244321}">
                <p14:modId xmlns:p14="http://schemas.microsoft.com/office/powerpoint/2010/main" val="1810015777"/>
              </p:ext>
            </p:extLst>
          </p:nvPr>
        </p:nvGraphicFramePr>
        <p:xfrm>
          <a:off x="948337" y="2063237"/>
          <a:ext cx="7226687" cy="4768019"/>
        </p:xfrm>
        <a:graphic>
          <a:graphicData uri="http://schemas.openxmlformats.org/presentationml/2006/ole">
            <mc:AlternateContent xmlns:mc="http://schemas.openxmlformats.org/markup-compatibility/2006">
              <mc:Choice xmlns:v="urn:schemas-microsoft-com:vml" Requires="v">
                <p:oleObj spid="_x0000_s1049" name="文档" r:id="rId5" imgW="7073786" imgH="4944914" progId="Word.Document.12">
                  <p:embed/>
                </p:oleObj>
              </mc:Choice>
              <mc:Fallback>
                <p:oleObj name="文档" r:id="rId5" imgW="7073786" imgH="4944914" progId="Word.Document.12">
                  <p:embed/>
                  <p:pic>
                    <p:nvPicPr>
                      <p:cNvPr id="0" name=""/>
                      <p:cNvPicPr/>
                      <p:nvPr/>
                    </p:nvPicPr>
                    <p:blipFill>
                      <a:blip r:embed="rId6"/>
                      <a:stretch>
                        <a:fillRect/>
                      </a:stretch>
                    </p:blipFill>
                    <p:spPr>
                      <a:xfrm>
                        <a:off x="948337" y="2063237"/>
                        <a:ext cx="7226687" cy="4768019"/>
                      </a:xfrm>
                      <a:prstGeom prst="rect">
                        <a:avLst/>
                      </a:prstGeom>
                    </p:spPr>
                  </p:pic>
                </p:oleObj>
              </mc:Fallback>
            </mc:AlternateContent>
          </a:graphicData>
        </a:graphic>
      </p:graphicFrame>
    </p:spTree>
    <p:extLst>
      <p:ext uri="{BB962C8B-B14F-4D97-AF65-F5344CB8AC3E}">
        <p14:creationId xmlns:p14="http://schemas.microsoft.com/office/powerpoint/2010/main" val="2562714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p:txBody>
          <a:bodyPr/>
          <a:lstStyle/>
          <a:p>
            <a:r>
              <a:rPr lang="en-CA" altLang="zh-CN" sz="1800" dirty="0"/>
              <a:t>Remove ISP </a:t>
            </a:r>
            <a:r>
              <a:rPr lang="en-CA" altLang="zh-CN" sz="1800" dirty="0" smtClean="0"/>
              <a:t>condition check </a:t>
            </a:r>
            <a:r>
              <a:rPr lang="en-CA" altLang="zh-CN" sz="1800" dirty="0"/>
              <a:t>for LFNST signaling</a:t>
            </a:r>
          </a:p>
          <a:p>
            <a:pPr lvl="1"/>
            <a:r>
              <a:rPr lang="en-US" altLang="zh-CN" sz="1600" strike="sngStrike" dirty="0"/>
              <a:t>1. ISP == false. </a:t>
            </a:r>
            <a:r>
              <a:rPr lang="en-US" altLang="zh-CN" sz="1600" dirty="0" smtClean="0"/>
              <a:t>LFNST </a:t>
            </a:r>
            <a:r>
              <a:rPr lang="en-US" altLang="zh-CN" sz="1600" dirty="0"/>
              <a:t>is applicable if </a:t>
            </a:r>
            <a:r>
              <a:rPr lang="en-US" altLang="zh-CN" sz="1600" dirty="0" err="1"/>
              <a:t>LfnstDcOnly</a:t>
            </a:r>
            <a:r>
              <a:rPr lang="en-US" altLang="zh-CN" sz="1600" dirty="0"/>
              <a:t> == 0, </a:t>
            </a:r>
            <a:r>
              <a:rPr lang="en-US" altLang="zh-CN" sz="1600" dirty="0" err="1"/>
              <a:t>ie</a:t>
            </a:r>
            <a:r>
              <a:rPr lang="en-US" altLang="zh-CN" sz="1600" dirty="0"/>
              <a:t> one or more scan positions of the last significant coefficient (</a:t>
            </a:r>
            <a:r>
              <a:rPr lang="en-US" altLang="zh-CN" sz="1600" dirty="0" err="1"/>
              <a:t>lastScanPos</a:t>
            </a:r>
            <a:r>
              <a:rPr lang="en-US" altLang="zh-CN" sz="1600" dirty="0"/>
              <a:t>) within the CU are no less than </a:t>
            </a:r>
            <a:r>
              <a:rPr lang="en-US" altLang="zh-CN" sz="1600" dirty="0" smtClean="0"/>
              <a:t>1</a:t>
            </a:r>
            <a:endParaRPr lang="en-US" altLang="zh-CN" sz="1600" dirty="0"/>
          </a:p>
          <a:p>
            <a:pPr lvl="1"/>
            <a:r>
              <a:rPr lang="en-US" altLang="zh-CN" sz="1600" strike="sngStrike" dirty="0"/>
              <a:t>2. ISP == true. The constraint 1 is ignored. LFNST is always applicable</a:t>
            </a:r>
          </a:p>
          <a:p>
            <a:pPr marL="0" indent="0">
              <a:buNone/>
            </a:pPr>
            <a:endParaRPr lang="zh-CN" altLang="en-US"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smtClean="0"/>
              <a:t>Copyright 2020 FUJITSU LIMITED</a:t>
            </a:r>
            <a:endParaRPr lang="de-DE" altLang="ja-JP" dirty="0"/>
          </a:p>
        </p:txBody>
      </p:sp>
      <p:graphicFrame>
        <p:nvGraphicFramePr>
          <p:cNvPr id="6" name="对象 5"/>
          <p:cNvGraphicFramePr>
            <a:graphicFrameLocks noChangeAspect="1"/>
          </p:cNvGraphicFramePr>
          <p:nvPr>
            <p:extLst>
              <p:ext uri="{D42A27DB-BD31-4B8C-83A1-F6EECF244321}">
                <p14:modId xmlns:p14="http://schemas.microsoft.com/office/powerpoint/2010/main" val="2936574406"/>
              </p:ext>
            </p:extLst>
          </p:nvPr>
        </p:nvGraphicFramePr>
        <p:xfrm>
          <a:off x="878288" y="2060848"/>
          <a:ext cx="7366785" cy="4841884"/>
        </p:xfrm>
        <a:graphic>
          <a:graphicData uri="http://schemas.openxmlformats.org/presentationml/2006/ole">
            <mc:AlternateContent xmlns:mc="http://schemas.openxmlformats.org/markup-compatibility/2006">
              <mc:Choice xmlns:v="urn:schemas-microsoft-com:vml" Requires="v">
                <p:oleObj spid="_x0000_s2072" name="文档" r:id="rId5" imgW="7073786" imgH="4944914" progId="Word.Document.12">
                  <p:embed/>
                </p:oleObj>
              </mc:Choice>
              <mc:Fallback>
                <p:oleObj name="文档" r:id="rId5" imgW="7073786" imgH="4944914" progId="Word.Document.12">
                  <p:embed/>
                  <p:pic>
                    <p:nvPicPr>
                      <p:cNvPr id="0" name=""/>
                      <p:cNvPicPr/>
                      <p:nvPr/>
                    </p:nvPicPr>
                    <p:blipFill>
                      <a:blip r:embed="rId6"/>
                      <a:stretch>
                        <a:fillRect/>
                      </a:stretch>
                    </p:blipFill>
                    <p:spPr>
                      <a:xfrm>
                        <a:off x="878288" y="2060848"/>
                        <a:ext cx="7366785" cy="4841884"/>
                      </a:xfrm>
                      <a:prstGeom prst="rect">
                        <a:avLst/>
                      </a:prstGeom>
                    </p:spPr>
                  </p:pic>
                </p:oleObj>
              </mc:Fallback>
            </mc:AlternateContent>
          </a:graphicData>
        </a:graphic>
      </p:graphicFrame>
    </p:spTree>
    <p:extLst>
      <p:ext uri="{BB962C8B-B14F-4D97-AF65-F5344CB8AC3E}">
        <p14:creationId xmlns:p14="http://schemas.microsoft.com/office/powerpoint/2010/main" val="4287338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Results</a:t>
            </a:r>
            <a:endParaRPr lang="zh-CN" altLang="en-US" dirty="0"/>
          </a:p>
        </p:txBody>
      </p:sp>
      <p:sp>
        <p:nvSpPr>
          <p:cNvPr id="3" name="内容占位符 2"/>
          <p:cNvSpPr>
            <a:spLocks noGrp="1"/>
          </p:cNvSpPr>
          <p:nvPr>
            <p:ph idx="1"/>
          </p:nvPr>
        </p:nvSpPr>
        <p:spPr/>
        <p:txBody>
          <a:bodyPr/>
          <a:lstStyle/>
          <a:p>
            <a:pPr marL="290513" lvl="1" indent="-290513">
              <a:buClr>
                <a:srgbClr val="A30B1A"/>
              </a:buClr>
            </a:pPr>
            <a:r>
              <a:rPr lang="en-US" altLang="zh-CN" dirty="0"/>
              <a:t>Negligible different on coding efficiency and complexity</a:t>
            </a:r>
          </a:p>
          <a:p>
            <a:pPr marL="0" indent="0">
              <a:buNone/>
            </a:pPr>
            <a:endParaRPr lang="zh-CN" altLang="en-US"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smtClean="0"/>
              <a:t>Copyright 2020 FUJITSU LIMITED</a:t>
            </a:r>
            <a:endParaRPr lang="de-DE" altLang="ja-JP" dirty="0"/>
          </a:p>
        </p:txBody>
      </p:sp>
      <p:graphicFrame>
        <p:nvGraphicFramePr>
          <p:cNvPr id="6" name="表格 5"/>
          <p:cNvGraphicFramePr>
            <a:graphicFrameLocks noGrp="1"/>
          </p:cNvGraphicFramePr>
          <p:nvPr>
            <p:extLst>
              <p:ext uri="{D42A27DB-BD31-4B8C-83A1-F6EECF244321}">
                <p14:modId xmlns:p14="http://schemas.microsoft.com/office/powerpoint/2010/main" val="2955194200"/>
              </p:ext>
            </p:extLst>
          </p:nvPr>
        </p:nvGraphicFramePr>
        <p:xfrm>
          <a:off x="539552" y="1422332"/>
          <a:ext cx="4978771" cy="5040381"/>
        </p:xfrm>
        <a:graphic>
          <a:graphicData uri="http://schemas.openxmlformats.org/drawingml/2006/table">
            <a:tbl>
              <a:tblPr/>
              <a:tblGrid>
                <a:gridCol w="1182641"/>
                <a:gridCol w="759226"/>
                <a:gridCol w="759226"/>
                <a:gridCol w="759226"/>
                <a:gridCol w="759226"/>
                <a:gridCol w="759226"/>
              </a:tblGrid>
              <a:tr h="190737">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All </a:t>
                      </a:r>
                      <a:r>
                        <a:rPr lang="en-US" sz="1400" b="1" i="0" u="none" strike="noStrike" dirty="0">
                          <a:solidFill>
                            <a:srgbClr val="000000"/>
                          </a:solidFill>
                          <a:effectLst/>
                          <a:latin typeface="Arial" panose="020B0604020202020204" pitchFamily="34" charset="0"/>
                          <a:ea typeface="宋体" panose="02010600030101010101" pitchFamily="2" charset="-122"/>
                        </a:rPr>
                        <a:t>Intra </a:t>
                      </a:r>
                      <a:r>
                        <a:rPr lang="en-US" sz="14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Over VTM-7.0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Y</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U</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V</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EncT</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DecT</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A1</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-0.19%</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0.08%</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A2</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B</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102%</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C</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0.10%</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E</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-0.05%</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1" i="0" u="none" strike="noStrike">
                          <a:solidFill>
                            <a:srgbClr val="000000"/>
                          </a:solidFill>
                          <a:effectLst/>
                          <a:latin typeface="Arial" panose="020B0604020202020204" pitchFamily="34" charset="0"/>
                          <a:ea typeface="宋体" panose="02010600030101010101" pitchFamily="2" charset="-122"/>
                        </a:rPr>
                        <a:t>Overall </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D</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-0.05%</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-0.12%</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102%</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102%</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F</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0.04%</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0.12%</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101%</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Random </a:t>
                      </a:r>
                      <a:r>
                        <a:rPr lang="en-US" sz="1400" b="1" i="0" u="none" strike="noStrike" dirty="0">
                          <a:solidFill>
                            <a:srgbClr val="000000"/>
                          </a:solidFill>
                          <a:effectLst/>
                          <a:latin typeface="Arial" panose="020B0604020202020204" pitchFamily="34" charset="0"/>
                          <a:ea typeface="宋体" panose="02010600030101010101" pitchFamily="2" charset="-122"/>
                        </a:rPr>
                        <a:t>access </a:t>
                      </a:r>
                      <a:r>
                        <a:rPr lang="en-US" sz="1400" b="1" i="0" u="none" strike="noStrike" dirty="0" smtClean="0">
                          <a:solidFill>
                            <a:srgbClr val="000000"/>
                          </a:solidFill>
                          <a:effectLst/>
                          <a:latin typeface="Arial" panose="020B0604020202020204" pitchFamily="34" charset="0"/>
                          <a:ea typeface="宋体" panose="02010600030101010101" pitchFamily="2" charset="-122"/>
                        </a:rPr>
                        <a:t>Main10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smtClean="0">
                          <a:solidFill>
                            <a:srgbClr val="000000"/>
                          </a:solidFill>
                          <a:effectLst/>
                          <a:latin typeface="Arial" panose="020B0604020202020204" pitchFamily="34" charset="0"/>
                          <a:ea typeface="宋体" panose="02010600030101010101" pitchFamily="2" charset="-122"/>
                        </a:rPr>
                        <a:t>Over VTM-7.0</a:t>
                      </a:r>
                      <a:endParaRPr 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Y</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U</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V</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EncT</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DecT</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A1</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-0.01%</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A2</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-0.05%</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-0.05%</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104%</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B</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0.04%</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0.11%</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99%</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C</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a:noFill/>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98%</a:t>
                      </a:r>
                    </a:p>
                  </a:txBody>
                  <a:tcPr marL="5787" marR="5787" marT="5787"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E</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400" b="0" i="0" u="none" strike="noStrike">
                          <a:solidFill>
                            <a:srgbClr val="000000"/>
                          </a:solidFill>
                          <a:effectLst/>
                          <a:latin typeface="Arial" panose="020B0604020202020204" pitchFamily="34" charset="0"/>
                          <a:ea typeface="宋体" panose="02010600030101010101" pitchFamily="2" charset="-122"/>
                        </a:rPr>
                        <a:t>　</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1" i="0" u="none" strike="noStrike">
                          <a:solidFill>
                            <a:srgbClr val="000000"/>
                          </a:solidFill>
                          <a:effectLst/>
                          <a:latin typeface="Arial" panose="020B0604020202020204" pitchFamily="34" charset="0"/>
                          <a:ea typeface="宋体" panose="02010600030101010101" pitchFamily="2" charset="-122"/>
                        </a:rPr>
                        <a:t>Overall</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0.00%</a:t>
                      </a: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0.02%</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D</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-0.03%</a:t>
                      </a:r>
                    </a:p>
                  </a:txBody>
                  <a:tcPr marL="5787" marR="5787" marT="5787"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-0.16%</a:t>
                      </a:r>
                    </a:p>
                  </a:txBody>
                  <a:tcPr marL="5787" marR="5787" marT="5787"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75%</a:t>
                      </a:r>
                    </a:p>
                  </a:txBody>
                  <a:tcPr marL="5787" marR="5787" marT="5787"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90737">
                <a:tc>
                  <a:txBody>
                    <a:bodyPr/>
                    <a:lstStyle/>
                    <a:p>
                      <a:pPr algn="ctr" fontAlgn="ctr"/>
                      <a:r>
                        <a:rPr lang="en-US" sz="1400" b="0" i="0" u="none" strike="noStrike">
                          <a:solidFill>
                            <a:srgbClr val="000000"/>
                          </a:solidFill>
                          <a:effectLst/>
                          <a:latin typeface="Arial" panose="020B0604020202020204" pitchFamily="34" charset="0"/>
                          <a:ea typeface="宋体" panose="02010600030101010101" pitchFamily="2" charset="-122"/>
                        </a:rPr>
                        <a:t>Class F</a:t>
                      </a:r>
                    </a:p>
                  </a:txBody>
                  <a:tcPr marL="5787" marR="5787" marT="578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0.04%</a:t>
                      </a:r>
                    </a:p>
                  </a:txBody>
                  <a:tcPr marL="5787" marR="5787" marT="5787"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0.06%</a:t>
                      </a:r>
                    </a:p>
                  </a:txBody>
                  <a:tcPr marL="5787" marR="5787" marT="5787"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0.07%</a:t>
                      </a:r>
                    </a:p>
                  </a:txBody>
                  <a:tcPr marL="5787" marR="5787" marT="5787"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a:solidFill>
                            <a:srgbClr val="000000"/>
                          </a:solidFill>
                          <a:effectLst/>
                          <a:latin typeface="Arial" panose="020B0604020202020204" pitchFamily="34" charset="0"/>
                          <a:ea typeface="宋体" panose="02010600030101010101" pitchFamily="2" charset="-122"/>
                        </a:rPr>
                        <a:t>98%</a:t>
                      </a:r>
                    </a:p>
                  </a:txBody>
                  <a:tcPr marL="5787" marR="5787" marT="5787"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400" b="0" i="0" u="none" strike="noStrike" dirty="0">
                          <a:solidFill>
                            <a:srgbClr val="000000"/>
                          </a:solidFill>
                          <a:effectLst/>
                          <a:latin typeface="Arial" panose="020B0604020202020204" pitchFamily="34" charset="0"/>
                          <a:ea typeface="宋体" panose="02010600030101010101" pitchFamily="2" charset="-122"/>
                        </a:rPr>
                        <a:t>100%</a:t>
                      </a:r>
                    </a:p>
                  </a:txBody>
                  <a:tcPr marL="5787" marR="5787" marT="5787"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38870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Conclusion</a:t>
            </a:r>
            <a:endParaRPr lang="zh-CN" altLang="en-US" dirty="0"/>
          </a:p>
        </p:txBody>
      </p:sp>
      <p:sp>
        <p:nvSpPr>
          <p:cNvPr id="3" name="内容占位符 2"/>
          <p:cNvSpPr>
            <a:spLocks noGrp="1"/>
          </p:cNvSpPr>
          <p:nvPr>
            <p:ph idx="1"/>
          </p:nvPr>
        </p:nvSpPr>
        <p:spPr/>
        <p:txBody>
          <a:bodyPr/>
          <a:lstStyle/>
          <a:p>
            <a:r>
              <a:rPr lang="en-US" altLang="zh-CN" dirty="0"/>
              <a:t>R</a:t>
            </a:r>
            <a:r>
              <a:rPr lang="en-US" altLang="zh-CN" dirty="0" smtClean="0"/>
              <a:t>emove ISP condition check </a:t>
            </a:r>
            <a:r>
              <a:rPr lang="en-US" altLang="zh-CN" dirty="0"/>
              <a:t>for LFNST </a:t>
            </a:r>
            <a:r>
              <a:rPr lang="en-US" altLang="zh-CN" dirty="0" smtClean="0"/>
              <a:t>signaling</a:t>
            </a:r>
          </a:p>
          <a:p>
            <a:pPr lvl="1"/>
            <a:r>
              <a:rPr lang="en-US" altLang="zh-CN" dirty="0"/>
              <a:t>S</a:t>
            </a:r>
            <a:r>
              <a:rPr lang="en-US" altLang="zh-CN" dirty="0" smtClean="0"/>
              <a:t>impler and consistent </a:t>
            </a:r>
            <a:r>
              <a:rPr lang="en-US" altLang="zh-CN" dirty="0"/>
              <a:t>LFNST signaling </a:t>
            </a:r>
            <a:r>
              <a:rPr lang="en-US" altLang="zh-CN" dirty="0" smtClean="0"/>
              <a:t>design</a:t>
            </a:r>
          </a:p>
          <a:p>
            <a:pPr lvl="1"/>
            <a:r>
              <a:rPr lang="en-US" altLang="zh-CN" dirty="0" smtClean="0"/>
              <a:t>No impact on </a:t>
            </a:r>
            <a:r>
              <a:rPr lang="en-US" altLang="zh-CN" dirty="0"/>
              <a:t>coding efficiency and complexity</a:t>
            </a:r>
          </a:p>
          <a:p>
            <a:r>
              <a:rPr lang="en-CA" altLang="zh-CN" dirty="0" smtClean="0"/>
              <a:t>Suggest adopt </a:t>
            </a:r>
            <a:r>
              <a:rPr lang="en-CA" altLang="zh-CN" dirty="0"/>
              <a:t>this </a:t>
            </a:r>
            <a:r>
              <a:rPr lang="en-CA" altLang="zh-CN" dirty="0" smtClean="0"/>
              <a:t>contribution</a:t>
            </a:r>
            <a:endParaRPr lang="en-CA" altLang="zh-TW" dirty="0"/>
          </a:p>
          <a:p>
            <a:r>
              <a:rPr lang="en-US" altLang="zh-TW" dirty="0" smtClean="0"/>
              <a:t>Thanks </a:t>
            </a:r>
            <a:r>
              <a:rPr lang="en-US" altLang="zh-TW" dirty="0"/>
              <a:t>for </a:t>
            </a:r>
            <a:r>
              <a:rPr lang="en-US" altLang="zh-TW" dirty="0" smtClean="0"/>
              <a:t>HHI’s cross-checking</a:t>
            </a:r>
            <a:endParaRPr lang="en-CA" altLang="zh-TW" dirty="0"/>
          </a:p>
          <a:p>
            <a:pPr lvl="1"/>
            <a:r>
              <a:rPr lang="en-US" altLang="zh-CN" dirty="0" smtClean="0"/>
              <a:t>JVET-Q0578</a:t>
            </a:r>
            <a:endParaRPr lang="zh-CN" altLang="en-US" dirty="0"/>
          </a:p>
        </p:txBody>
      </p:sp>
      <p:sp>
        <p:nvSpPr>
          <p:cNvPr id="5" name="页脚占位符 4"/>
          <p:cNvSpPr>
            <a:spLocks noGrp="1"/>
          </p:cNvSpPr>
          <p:nvPr>
            <p:ph type="ftr" sz="quarter" idx="11"/>
          </p:nvPr>
        </p:nvSpPr>
        <p:spPr/>
        <p:txBody>
          <a:bodyPr/>
          <a:lstStyle/>
          <a:p>
            <a:r>
              <a:rPr lang="de-DE" altLang="ja-JP" dirty="0" smtClean="0"/>
              <a:t>Copyright 2020 FUJITSU LIMITED</a:t>
            </a:r>
            <a:endParaRPr lang="de-DE" altLang="ja-JP" dirty="0"/>
          </a:p>
        </p:txBody>
      </p:sp>
      <p:sp>
        <p:nvSpPr>
          <p:cNvPr id="12" name="灯片编号占位符 11"/>
          <p:cNvSpPr>
            <a:spLocks noGrp="1"/>
          </p:cNvSpPr>
          <p:nvPr>
            <p:ph type="sldNum" sz="quarter" idx="10"/>
          </p:nvPr>
        </p:nvSpPr>
        <p:spPr/>
        <p:txBody>
          <a:bodyPr/>
          <a:lstStyle/>
          <a:p>
            <a:fld id="{8935279A-1409-49A6-804A-D33611C65A7F}" type="slidenum">
              <a:rPr lang="de-DE" altLang="ja-JP" smtClean="0"/>
              <a:pPr/>
              <a:t>4</a:t>
            </a:fld>
            <a:endParaRPr lang="de-DE" altLang="ja-JP"/>
          </a:p>
        </p:txBody>
      </p:sp>
    </p:spTree>
    <p:extLst>
      <p:ext uri="{BB962C8B-B14F-4D97-AF65-F5344CB8AC3E}">
        <p14:creationId xmlns:p14="http://schemas.microsoft.com/office/powerpoint/2010/main" val="371153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437</Words>
  <Application>Microsoft Office PowerPoint</Application>
  <PresentationFormat>全屏显示(4:3)</PresentationFormat>
  <Paragraphs>149</Paragraphs>
  <Slides>6</Slides>
  <Notes>5</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2" baseType="lpstr">
      <vt:lpstr>ＭＳ Ｐゴシック</vt:lpstr>
      <vt:lpstr>宋体</vt:lpstr>
      <vt:lpstr>Arial</vt:lpstr>
      <vt:lpstr>Wingdings</vt:lpstr>
      <vt:lpstr>presentation_e_r</vt:lpstr>
      <vt:lpstr>文档</vt:lpstr>
      <vt:lpstr>JVET-Q0303 LFNST signaling simplification</vt:lpstr>
      <vt:lpstr>Motivation</vt:lpstr>
      <vt:lpstr>Proposal</vt:lpstr>
      <vt:lpstr>Results</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2020-01-08T14:50:00Z</dcterms:modified>
</cp:coreProperties>
</file>