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8"/>
  </p:notesMasterIdLst>
  <p:handoutMasterIdLst>
    <p:handoutMasterId r:id="rId9"/>
  </p:handoutMasterIdLst>
  <p:sldIdLst>
    <p:sldId id="535" r:id="rId2"/>
    <p:sldId id="538" r:id="rId3"/>
    <p:sldId id="539" r:id="rId4"/>
    <p:sldId id="540" r:id="rId5"/>
    <p:sldId id="541" r:id="rId6"/>
    <p:sldId id="537" r:id="rId7"/>
  </p:sldIdLst>
  <p:sldSz cx="9144000" cy="6858000" type="screen4x3"/>
  <p:notesSz cx="6805613" cy="99393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A12B"/>
    <a:srgbClr val="E73440"/>
    <a:srgbClr val="99FF66"/>
    <a:srgbClr val="706ABA"/>
    <a:srgbClr val="1782DB"/>
    <a:srgbClr val="8B8807"/>
    <a:srgbClr val="C07000"/>
    <a:srgbClr val="7E7D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95" autoAdjust="0"/>
    <p:restoredTop sz="93880" autoAdjust="0"/>
  </p:normalViewPr>
  <p:slideViewPr>
    <p:cSldViewPr>
      <p:cViewPr varScale="1">
        <p:scale>
          <a:sx n="83" d="100"/>
          <a:sy n="83" d="100"/>
        </p:scale>
        <p:origin x="1670" y="72"/>
      </p:cViewPr>
      <p:guideLst>
        <p:guide orient="horz" pos="2160"/>
        <p:guide pos="2880"/>
      </p:guideLst>
    </p:cSldViewPr>
  </p:slideViewPr>
  <p:notesTextViewPr>
    <p:cViewPr>
      <p:scale>
        <a:sx n="100" d="100"/>
        <a:sy n="100" d="100"/>
      </p:scale>
      <p:origin x="0" y="0"/>
    </p:cViewPr>
  </p:notesTextViewPr>
  <p:notesViewPr>
    <p:cSldViewPr>
      <p:cViewPr varScale="1">
        <p:scale>
          <a:sx n="47" d="100"/>
          <a:sy n="47" d="100"/>
        </p:scale>
        <p:origin x="2282"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GB" altLang="ja-JP"/>
              <a:t>Copyright 2010 FUJITSU LIMITED</a:t>
            </a:r>
          </a:p>
        </p:txBody>
      </p:sp>
      <p:sp>
        <p:nvSpPr>
          <p:cNvPr id="393221" name="Rectangle 5"/>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63101C9F-E0E6-449B-BD0B-C0D9A15CA272}" type="slidenum">
              <a:rPr lang="en-GB" altLang="ja-JP"/>
              <a:pPr/>
              <a:t>‹#›</a:t>
            </a:fld>
            <a:endParaRPr lang="en-GB" altLang="ja-JP"/>
          </a:p>
        </p:txBody>
      </p:sp>
      <p:pic>
        <p:nvPicPr>
          <p:cNvPr id="393227" name="Picture 11"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2747738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a:effectLst/>
        </p:spPr>
      </p:sp>
      <p:sp>
        <p:nvSpPr>
          <p:cNvPr id="167941" name="Rectangle 5"/>
          <p:cNvSpPr>
            <a:spLocks noGrp="1" noChangeArrowheads="1"/>
          </p:cNvSpPr>
          <p:nvPr>
            <p:ph type="body" sz="quarter" idx="3"/>
          </p:nvPr>
        </p:nvSpPr>
        <p:spPr bwMode="auto">
          <a:xfrm>
            <a:off x="679450" y="4721225"/>
            <a:ext cx="5446713" cy="4473575"/>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6794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US" altLang="ja-JP"/>
              <a:t>Copyright 2010 FUJITSU LIMITED</a:t>
            </a:r>
          </a:p>
        </p:txBody>
      </p:sp>
      <p:sp>
        <p:nvSpPr>
          <p:cNvPr id="16794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FA90A550-36C1-42C7-A27F-71A9536A3D59}" type="slidenum">
              <a:rPr lang="en-US" altLang="ja-JP"/>
              <a:pPr/>
              <a:t>‹#›</a:t>
            </a:fld>
            <a:endParaRPr lang="en-US" altLang="ja-JP"/>
          </a:p>
        </p:txBody>
      </p:sp>
      <p:pic>
        <p:nvPicPr>
          <p:cNvPr id="167949" name="Picture 13"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7933374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ltLang="ja-JP"/>
              <a:t>Copyright 2010 FUJITSU LIMITED</a:t>
            </a:r>
          </a:p>
        </p:txBody>
      </p:sp>
      <p:sp>
        <p:nvSpPr>
          <p:cNvPr id="7" name="Rectangle 7"/>
          <p:cNvSpPr>
            <a:spLocks noGrp="1" noChangeArrowheads="1"/>
          </p:cNvSpPr>
          <p:nvPr>
            <p:ph type="sldNum" sz="quarter" idx="5"/>
          </p:nvPr>
        </p:nvSpPr>
        <p:spPr>
          <a:ln/>
        </p:spPr>
        <p:txBody>
          <a:bodyPr/>
          <a:lstStyle/>
          <a:p>
            <a:fld id="{D0DF9D22-9855-444B-BA39-CC3110360728}" type="slidenum">
              <a:rPr lang="en-US" altLang="ja-JP"/>
              <a:pPr/>
              <a:t>0</a:t>
            </a:fld>
            <a:endParaRPr lang="en-US" altLang="ja-JP"/>
          </a:p>
        </p:txBody>
      </p:sp>
      <p:sp>
        <p:nvSpPr>
          <p:cNvPr id="620546" name="Rectangle 2"/>
          <p:cNvSpPr>
            <a:spLocks noGrp="1" noRot="1" noChangeAspect="1" noChangeArrowheads="1" noTextEdit="1"/>
          </p:cNvSpPr>
          <p:nvPr>
            <p:ph type="sldImg"/>
          </p:nvPr>
        </p:nvSpPr>
        <p:spPr>
          <a:ln/>
        </p:spPr>
      </p:sp>
      <p:sp>
        <p:nvSpPr>
          <p:cNvPr id="620547" name="Rectangle 3"/>
          <p:cNvSpPr>
            <a:spLocks noGrp="1" noChangeArrowheads="1"/>
          </p:cNvSpPr>
          <p:nvPr>
            <p:ph type="body" idx="1"/>
          </p:nvPr>
        </p:nvSpPr>
        <p:spPr/>
        <p:txBody>
          <a:bodyPr/>
          <a:lstStyle/>
          <a:p>
            <a:endParaRPr lang="en-GB" altLang="ja-JP"/>
          </a:p>
        </p:txBody>
      </p:sp>
    </p:spTree>
    <p:extLst>
      <p:ext uri="{BB962C8B-B14F-4D97-AF65-F5344CB8AC3E}">
        <p14:creationId xmlns:p14="http://schemas.microsoft.com/office/powerpoint/2010/main" val="823385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1</a:t>
            </a:fld>
            <a:endParaRPr lang="en-US" altLang="ja-JP"/>
          </a:p>
        </p:txBody>
      </p:sp>
    </p:spTree>
    <p:extLst>
      <p:ext uri="{BB962C8B-B14F-4D97-AF65-F5344CB8AC3E}">
        <p14:creationId xmlns:p14="http://schemas.microsoft.com/office/powerpoint/2010/main" val="1818458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2</a:t>
            </a:fld>
            <a:endParaRPr lang="en-US" altLang="ja-JP"/>
          </a:p>
        </p:txBody>
      </p:sp>
    </p:spTree>
    <p:extLst>
      <p:ext uri="{BB962C8B-B14F-4D97-AF65-F5344CB8AC3E}">
        <p14:creationId xmlns:p14="http://schemas.microsoft.com/office/powerpoint/2010/main" val="272298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647214" name="Picture 46" descr="TitleRed_L150"/>
          <p:cNvPicPr>
            <a:picLocks noChangeAspect="1" noChangeArrowheads="1"/>
          </p:cNvPicPr>
          <p:nvPr/>
        </p:nvPicPr>
        <p:blipFill>
          <a:blip r:embed="rId2"/>
          <a:srcRect/>
          <a:stretch>
            <a:fillRect/>
          </a:stretch>
        </p:blipFill>
        <p:spPr bwMode="gray">
          <a:xfrm>
            <a:off x="0" y="0"/>
            <a:ext cx="9144000" cy="4852988"/>
          </a:xfrm>
          <a:prstGeom prst="rect">
            <a:avLst/>
          </a:prstGeom>
          <a:noFill/>
        </p:spPr>
      </p:pic>
      <p:grpSp>
        <p:nvGrpSpPr>
          <p:cNvPr id="647215" name="Group 47"/>
          <p:cNvGrpSpPr>
            <a:grpSpLocks noChangeAspect="1"/>
          </p:cNvGrpSpPr>
          <p:nvPr/>
        </p:nvGrpSpPr>
        <p:grpSpPr bwMode="auto">
          <a:xfrm>
            <a:off x="7308850" y="185738"/>
            <a:ext cx="1647825" cy="920750"/>
            <a:chOff x="4604" y="117"/>
            <a:chExt cx="1038" cy="580"/>
          </a:xfrm>
        </p:grpSpPr>
        <p:sp>
          <p:nvSpPr>
            <p:cNvPr id="647216" name="AutoShape 48"/>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endParaRPr lang="zh-CN" altLang="en-US"/>
            </a:p>
          </p:txBody>
        </p:sp>
        <p:sp>
          <p:nvSpPr>
            <p:cNvPr id="64721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endParaRPr lang="zh-CN" altLang="en-US"/>
            </a:p>
          </p:txBody>
        </p:sp>
        <p:sp>
          <p:nvSpPr>
            <p:cNvPr id="64721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1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endParaRPr lang="zh-CN" altLang="en-US"/>
            </a:p>
          </p:txBody>
        </p:sp>
        <p:sp>
          <p:nvSpPr>
            <p:cNvPr id="64722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endParaRPr lang="zh-CN" altLang="en-US"/>
            </a:p>
          </p:txBody>
        </p:sp>
        <p:sp>
          <p:nvSpPr>
            <p:cNvPr id="64722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endParaRPr lang="zh-CN" altLang="en-US"/>
            </a:p>
          </p:txBody>
        </p:sp>
        <p:sp>
          <p:nvSpPr>
            <p:cNvPr id="64722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endParaRPr lang="zh-CN" altLang="en-US"/>
            </a:p>
          </p:txBody>
        </p:sp>
        <p:sp>
          <p:nvSpPr>
            <p:cNvPr id="64722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endParaRPr lang="zh-CN" altLang="en-US"/>
            </a:p>
          </p:txBody>
        </p:sp>
        <p:sp>
          <p:nvSpPr>
            <p:cNvPr id="64722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2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3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endParaRPr lang="zh-CN" altLang="en-US"/>
            </a:p>
          </p:txBody>
        </p:sp>
        <p:sp>
          <p:nvSpPr>
            <p:cNvPr id="64723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3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3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endParaRPr lang="zh-CN" altLang="en-US"/>
            </a:p>
          </p:txBody>
        </p:sp>
        <p:sp>
          <p:nvSpPr>
            <p:cNvPr id="64723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endParaRPr lang="zh-CN" altLang="en-US"/>
            </a:p>
          </p:txBody>
        </p:sp>
        <p:sp>
          <p:nvSpPr>
            <p:cNvPr id="64723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endParaRPr lang="zh-CN" altLang="en-US"/>
            </a:p>
          </p:txBody>
        </p:sp>
        <p:sp>
          <p:nvSpPr>
            <p:cNvPr id="64724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endParaRPr lang="zh-CN" altLang="en-US"/>
            </a:p>
          </p:txBody>
        </p:sp>
        <p:sp>
          <p:nvSpPr>
            <p:cNvPr id="64724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endParaRPr lang="zh-CN" altLang="en-US"/>
            </a:p>
          </p:txBody>
        </p:sp>
        <p:sp>
          <p:nvSpPr>
            <p:cNvPr id="64724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endParaRPr lang="zh-CN" altLang="en-US"/>
            </a:p>
          </p:txBody>
        </p:sp>
        <p:sp>
          <p:nvSpPr>
            <p:cNvPr id="64724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endParaRPr lang="zh-CN" altLang="en-US"/>
            </a:p>
          </p:txBody>
        </p:sp>
        <p:sp>
          <p:nvSpPr>
            <p:cNvPr id="64724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endParaRPr lang="zh-CN" altLang="en-US"/>
            </a:p>
          </p:txBody>
        </p:sp>
        <p:sp>
          <p:nvSpPr>
            <p:cNvPr id="64724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endParaRPr lang="zh-CN" altLang="en-US"/>
            </a:p>
          </p:txBody>
        </p:sp>
        <p:sp>
          <p:nvSpPr>
            <p:cNvPr id="64724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endParaRPr lang="zh-CN" altLang="en-US"/>
            </a:p>
          </p:txBody>
        </p:sp>
      </p:grpSp>
      <p:sp>
        <p:nvSpPr>
          <p:cNvPr id="647173" name="Rectangle 5"/>
          <p:cNvSpPr>
            <a:spLocks noGrp="1" noChangeArrowheads="1"/>
          </p:cNvSpPr>
          <p:nvPr>
            <p:ph type="subTitle" idx="1"/>
          </p:nvPr>
        </p:nvSpPr>
        <p:spPr>
          <a:xfrm>
            <a:off x="323850" y="4579938"/>
            <a:ext cx="7920038" cy="1784350"/>
          </a:xfrm>
        </p:spPr>
        <p:txBody>
          <a:bodyPr/>
          <a:lstStyle>
            <a:lvl1pPr marL="0" indent="0">
              <a:lnSpc>
                <a:spcPct val="100000"/>
              </a:lnSpc>
              <a:spcBef>
                <a:spcPct val="0"/>
              </a:spcBef>
              <a:spcAft>
                <a:spcPct val="0"/>
              </a:spcAft>
              <a:buFont typeface="Wingdings" pitchFamily="2" charset="2"/>
              <a:buNone/>
              <a:defRPr/>
            </a:lvl1pPr>
          </a:lstStyle>
          <a:p>
            <a:r>
              <a:rPr lang="zh-CN" altLang="en-US" smtClean="0"/>
              <a:t>单击此处编辑母版副标题样式</a:t>
            </a:r>
            <a:endParaRPr lang="en-US" altLang="ja-JP"/>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FFFFFF"/>
                </a:solidFill>
              </a:defRPr>
            </a:lvl1pPr>
          </a:lstStyle>
          <a:p>
            <a:r>
              <a:rPr lang="zh-CN" altLang="en-US" smtClean="0"/>
              <a:t>单击此处编辑母版标题样式</a:t>
            </a:r>
            <a:endParaRPr lang="de-DE" altLang="ja-JP"/>
          </a:p>
        </p:txBody>
      </p:sp>
      <p:sp>
        <p:nvSpPr>
          <p:cNvPr id="647211" name="Rectangle 43"/>
          <p:cNvSpPr>
            <a:spLocks noGrp="1" noChangeArrowheads="1"/>
          </p:cNvSpPr>
          <p:nvPr>
            <p:ph type="ftr" sz="quarter" idx="3"/>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93B52DDC-9D19-4558-97D0-F97508912CA0}"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9575" y="-1588"/>
            <a:ext cx="2195513" cy="64643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8275" y="-1588"/>
            <a:ext cx="6438900" cy="64643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202DAB-886A-4878-824B-994E76979F3D}"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35279A-1409-49A6-804A-D33611C65A7F}"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fld id="{47DF26E0-FA16-4FB5-A524-A4BB6B6AA5D9}"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fld id="{6C0711C1-B6FD-41D8-A9AA-EFA31B09F0E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fld id="{E6D9A24B-911A-4053-B9E7-C5DD10860EA7}" type="slidenum">
              <a:rPr lang="de-DE" altLang="ja-JP"/>
              <a:pPr/>
              <a:t>‹#›</a:t>
            </a:fld>
            <a:endParaRPr lang="de-DE" altLang="ja-JP"/>
          </a:p>
        </p:txBody>
      </p:sp>
      <p:sp>
        <p:nvSpPr>
          <p:cNvPr id="8" name="页脚占位符 7"/>
          <p:cNvSpPr>
            <a:spLocks noGrp="1"/>
          </p:cNvSpPr>
          <p:nvPr>
            <p:ph type="ftr" sz="quarter" idx="11"/>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fld id="{11D644B7-87A0-4059-B6CE-7B8188D3CFCC}" type="slidenum">
              <a:rPr lang="de-DE" altLang="ja-JP"/>
              <a:pPr/>
              <a:t>‹#›</a:t>
            </a:fld>
            <a:endParaRPr lang="de-DE" altLang="ja-JP"/>
          </a:p>
        </p:txBody>
      </p:sp>
      <p:sp>
        <p:nvSpPr>
          <p:cNvPr id="4" name="页脚占位符 3"/>
          <p:cNvSpPr>
            <a:spLocks noGrp="1"/>
          </p:cNvSpPr>
          <p:nvPr>
            <p:ph type="ftr" sz="quarter" idx="11"/>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fld id="{3B765025-C6AC-4CBC-8C0C-4BD238A71F4A}" type="slidenum">
              <a:rPr lang="de-DE" altLang="ja-JP"/>
              <a:pPr/>
              <a:t>‹#›</a:t>
            </a:fld>
            <a:endParaRPr lang="de-DE" altLang="ja-JP"/>
          </a:p>
        </p:txBody>
      </p:sp>
      <p:sp>
        <p:nvSpPr>
          <p:cNvPr id="3" name="页脚占位符 2"/>
          <p:cNvSpPr>
            <a:spLocks noGrp="1"/>
          </p:cNvSpPr>
          <p:nvPr>
            <p:ph type="ftr" sz="quarter" idx="11"/>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45F34F9B-D98E-4BA4-9C3A-25146953643D}"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EF4F6E56-37E4-4941-8165-3EC8B8F63F3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0" name="Picture 26" descr="ContentGray20_L150"/>
          <p:cNvPicPr>
            <a:picLocks noChangeAspect="1" noChangeArrowheads="1"/>
          </p:cNvPicPr>
          <p:nvPr/>
        </p:nvPicPr>
        <p:blipFill>
          <a:blip r:embed="rId13"/>
          <a:srcRect/>
          <a:stretch>
            <a:fillRect/>
          </a:stretch>
        </p:blipFill>
        <p:spPr bwMode="gray">
          <a:xfrm>
            <a:off x="0" y="0"/>
            <a:ext cx="9144000" cy="1073150"/>
          </a:xfrm>
          <a:prstGeom prst="rect">
            <a:avLst/>
          </a:prstGeom>
          <a:noFill/>
        </p:spPr>
      </p:pic>
      <p:grpSp>
        <p:nvGrpSpPr>
          <p:cNvPr id="646158" name="Group 14"/>
          <p:cNvGrpSpPr>
            <a:grpSpLocks noChangeAspect="1"/>
          </p:cNvGrpSpPr>
          <p:nvPr/>
        </p:nvGrpSpPr>
        <p:grpSpPr bwMode="auto">
          <a:xfrm>
            <a:off x="7888288" y="79375"/>
            <a:ext cx="1176337" cy="657225"/>
            <a:chOff x="4969" y="50"/>
            <a:chExt cx="741" cy="414"/>
          </a:xfrm>
        </p:grpSpPr>
        <p:sp>
          <p:nvSpPr>
            <p:cNvPr id="646159"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endParaRPr lang="zh-CN" altLang="en-US"/>
            </a:p>
          </p:txBody>
        </p:sp>
        <p:sp>
          <p:nvSpPr>
            <p:cNvPr id="646160"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zh-CN" altLang="en-US"/>
            </a:p>
          </p:txBody>
        </p:sp>
        <p:sp>
          <p:nvSpPr>
            <p:cNvPr id="646161"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zh-CN" altLang="en-US"/>
            </a:p>
          </p:txBody>
        </p:sp>
        <p:sp>
          <p:nvSpPr>
            <p:cNvPr id="646162"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zh-CN" altLang="en-US"/>
            </a:p>
          </p:txBody>
        </p:sp>
        <p:sp>
          <p:nvSpPr>
            <p:cNvPr id="646163"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zh-CN" altLang="en-US"/>
            </a:p>
          </p:txBody>
        </p:sp>
        <p:sp>
          <p:nvSpPr>
            <p:cNvPr id="646164"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zh-CN" altLang="en-US"/>
            </a:p>
          </p:txBody>
        </p:sp>
        <p:sp>
          <p:nvSpPr>
            <p:cNvPr id="646165"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zh-CN" altLang="en-US"/>
            </a:p>
          </p:txBody>
        </p:sp>
        <p:sp>
          <p:nvSpPr>
            <p:cNvPr id="646166"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zh-CN" altLang="en-US"/>
            </a:p>
          </p:txBody>
        </p:sp>
        <p:sp>
          <p:nvSpPr>
            <p:cNvPr id="646167"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zh-CN" altLang="en-US"/>
            </a:p>
          </p:txBody>
        </p:sp>
      </p:grpSp>
      <p:sp>
        <p:nvSpPr>
          <p:cNvPr id="646148" name="Line 4"/>
          <p:cNvSpPr>
            <a:spLocks noChangeShapeType="1"/>
          </p:cNvSpPr>
          <p:nvPr/>
        </p:nvSpPr>
        <p:spPr bwMode="gray">
          <a:xfrm>
            <a:off x="0" y="6632575"/>
            <a:ext cx="9144000" cy="0"/>
          </a:xfrm>
          <a:prstGeom prst="line">
            <a:avLst/>
          </a:prstGeom>
          <a:noFill/>
          <a:ln w="12700">
            <a:solidFill>
              <a:srgbClr val="87867E"/>
            </a:solidFill>
            <a:round/>
            <a:headEnd/>
            <a:tailEnd/>
          </a:ln>
          <a:effectLst/>
        </p:spPr>
        <p:txBody>
          <a:bodyPr/>
          <a:lstStyle/>
          <a:p>
            <a:endParaRPr lang="zh-CN"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altLang="ja-JP" smtClean="0"/>
              <a:t>Master title</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altLang="ja-JP" smtClean="0"/>
              <a:t>Headline Headline Headline Headline Headline Headline Headline Headline Headline Headline Headline Headline</a:t>
            </a:r>
          </a:p>
          <a:p>
            <a:pPr lvl="1"/>
            <a:r>
              <a:rPr lang="en-US" altLang="ja-JP" smtClean="0"/>
              <a:t>1st subhead 1st subhead 1st subhead 1st subhead 1st subhead 1st subhead 1st subhead 1st subhead 1st subhead 1st subhead </a:t>
            </a:r>
          </a:p>
          <a:p>
            <a:pPr lvl="2"/>
            <a:r>
              <a:rPr lang="en-US" altLang="ja-JP" smtClean="0"/>
              <a:t>2nd subhead 2nd subhead 2nd subhead 2nd subhead 2nd subhead 2nd subhead 2nd subhead 2nd subhead 2nd subhead 2nd subhead </a:t>
            </a:r>
          </a:p>
          <a:p>
            <a:pPr lvl="3"/>
            <a:r>
              <a:rPr lang="en-US" altLang="ja-JP" smtClean="0"/>
              <a:t>Text Text Text Text Text Text Text Text Text Text Text Text Text Text Text Text Text Text Text Text Text Text Text Text Text Text Text Text Text Text Text Text </a:t>
            </a:r>
          </a:p>
        </p:txBody>
      </p:sp>
      <p:sp>
        <p:nvSpPr>
          <p:cNvPr id="646168" name="Rectangle 24"/>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fld id="{051B7206-A88C-46FA-AEBC-2FDFEF646217}" type="slidenum">
              <a:rPr lang="de-DE" altLang="ja-JP"/>
              <a:pPr/>
              <a:t>‹#›</a:t>
            </a:fld>
            <a:endParaRPr lang="de-DE" altLang="ja-JP"/>
          </a:p>
        </p:txBody>
      </p:sp>
      <p:sp>
        <p:nvSpPr>
          <p:cNvPr id="646169" name="Rectangle 25"/>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r>
              <a:rPr lang="de-DE" altLang="ja-JP" smtClean="0"/>
              <a:t>Copyright 2020 FUJITSU LIMITED</a:t>
            </a:r>
            <a:endParaRPr lang="de-DE" altLang="ja-JP" dirty="0"/>
          </a:p>
        </p:txBody>
      </p:sp>
      <p:sp>
        <p:nvSpPr>
          <p:cNvPr id="2" name="文本框 1"/>
          <p:cNvSpPr txBox="1"/>
          <p:nvPr userDrawn="1"/>
        </p:nvSpPr>
        <p:spPr>
          <a:xfrm>
            <a:off x="-36511" y="6653213"/>
            <a:ext cx="1152128" cy="215444"/>
          </a:xfrm>
          <a:prstGeom prst="rect">
            <a:avLst/>
          </a:prstGeom>
          <a:noFill/>
        </p:spPr>
        <p:txBody>
          <a:bodyPr wrap="square" rtlCol="0">
            <a:spAutoFit/>
          </a:bodyPr>
          <a:lstStyle/>
          <a:p>
            <a:r>
              <a:rPr lang="en-US" altLang="zh-CN" sz="800" dirty="0" smtClean="0">
                <a:latin typeface="+mn-lt"/>
              </a:rPr>
              <a:t>JVET-Q0296</a:t>
            </a:r>
            <a:endParaRPr lang="zh-CN" altLang="en-US" sz="800" dirty="0">
              <a:latin typeface="+mn-lt"/>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iming>
    <p:tnLst>
      <p:par>
        <p:cTn id="1" dur="indefinite" restart="never" nodeType="tmRoot"/>
      </p:par>
    </p:tnLst>
  </p:timing>
  <p:hf hdr="0" dt="0"/>
  <p:txStyles>
    <p:titleStyle>
      <a:lvl1pPr algn="l" rtl="0" eaLnBrk="1" fontAlgn="base" hangingPunct="1">
        <a:spcBef>
          <a:spcPct val="0"/>
        </a:spcBef>
        <a:spcAft>
          <a:spcPct val="0"/>
        </a:spcAft>
        <a:tabLst>
          <a:tab pos="3676650" algn="l"/>
        </a:tabLst>
        <a:defRPr kumimoji="1" sz="3200">
          <a:solidFill>
            <a:schemeClr val="tx2"/>
          </a:solidFill>
          <a:latin typeface="+mj-lt"/>
          <a:ea typeface="+mj-ea"/>
          <a:cs typeface="+mj-cs"/>
        </a:defRPr>
      </a:lvl1pPr>
      <a:lvl2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1" fontAlgn="base" hangingPunct="1">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1" fontAlgn="base" hangingPunct="1">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1" fontAlgn="base" hangingPunct="1">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1" fontAlgn="base" hangingPunct="1">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Grp="1" noChangeArrowheads="1"/>
          </p:cNvSpPr>
          <p:nvPr>
            <p:ph type="subTitle" idx="1"/>
            <p:custDataLst>
              <p:tags r:id="rId1"/>
            </p:custDataLst>
          </p:nvPr>
        </p:nvSpPr>
        <p:spPr/>
        <p:txBody>
          <a:bodyPr/>
          <a:lstStyle/>
          <a:p>
            <a:endParaRPr lang="en-US" altLang="ja-JP" dirty="0" smtClean="0"/>
          </a:p>
          <a:p>
            <a:r>
              <a:rPr lang="en-US" altLang="ja-JP" dirty="0" smtClean="0"/>
              <a:t>Fujitsu</a:t>
            </a:r>
          </a:p>
          <a:p>
            <a:r>
              <a:rPr lang="en-US" altLang="zh-CN" dirty="0" smtClean="0"/>
              <a:t>17</a:t>
            </a:r>
            <a:r>
              <a:rPr lang="en-US" altLang="ja-JP" baseline="30000" dirty="0" smtClean="0"/>
              <a:t>th</a:t>
            </a:r>
            <a:r>
              <a:rPr lang="en-US" altLang="ja-JP" dirty="0" smtClean="0"/>
              <a:t> JVET Meeting: </a:t>
            </a:r>
            <a:r>
              <a:rPr lang="en-US" altLang="ja-JP" dirty="0" smtClean="0"/>
              <a:t>Brussels</a:t>
            </a:r>
            <a:r>
              <a:rPr lang="en-CA" altLang="zh-CN" dirty="0" smtClean="0"/>
              <a:t>, </a:t>
            </a:r>
            <a:r>
              <a:rPr lang="en-CA" altLang="zh-CN" dirty="0" smtClean="0"/>
              <a:t>BE, 7–17 January 2020</a:t>
            </a:r>
            <a:endParaRPr lang="en-US" altLang="ja-JP" dirty="0"/>
          </a:p>
        </p:txBody>
      </p:sp>
      <p:sp>
        <p:nvSpPr>
          <p:cNvPr id="551938" name="Rectangle 2"/>
          <p:cNvSpPr>
            <a:spLocks noGrp="1" noChangeArrowheads="1"/>
          </p:cNvSpPr>
          <p:nvPr>
            <p:ph type="ctrTitle"/>
          </p:nvPr>
        </p:nvSpPr>
        <p:spPr/>
        <p:txBody>
          <a:bodyPr/>
          <a:lstStyle/>
          <a:p>
            <a:r>
              <a:rPr lang="en-US" altLang="ja-JP" sz="4000" dirty="0" smtClean="0"/>
              <a:t>Non-CE5: Adaptive precision for CCALF coefficients</a:t>
            </a:r>
            <a:r>
              <a:rPr lang="en-US" altLang="ja-JP" dirty="0" smtClean="0"/>
              <a:t/>
            </a:r>
            <a:br>
              <a:rPr lang="en-US" altLang="ja-JP" dirty="0" smtClean="0"/>
            </a:br>
            <a:endParaRPr lang="en-US" altLang="ja-JP" sz="2800" dirty="0"/>
          </a:p>
        </p:txBody>
      </p:sp>
      <p:sp>
        <p:nvSpPr>
          <p:cNvPr id="4" name="Rectangle 43"/>
          <p:cNvSpPr>
            <a:spLocks noGrp="1" noChangeArrowheads="1"/>
          </p:cNvSpPr>
          <p:nvPr>
            <p:ph type="ftr" sz="quarter" idx="3"/>
          </p:nvPr>
        </p:nvSpPr>
        <p:spPr/>
        <p:txBody>
          <a:bodyPr/>
          <a:lstStyle/>
          <a:p>
            <a:r>
              <a:rPr lang="de-DE" altLang="ja-JP" dirty="0"/>
              <a:t>Copyright </a:t>
            </a:r>
            <a:r>
              <a:rPr lang="de-DE" altLang="ja-JP" dirty="0" smtClean="0"/>
              <a:t>2020 </a:t>
            </a:r>
            <a:r>
              <a:rPr lang="de-DE" altLang="ja-JP" dirty="0"/>
              <a:t>FUJITSU LIMITED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Times New Roman" panose="02020603050405020304" pitchFamily="18" charset="0"/>
                <a:cs typeface="Times New Roman" panose="02020603050405020304" pitchFamily="18" charset="0"/>
              </a:rPr>
              <a:t>Proposed method (1/2)</a:t>
            </a:r>
            <a:endParaRPr lang="zh-CN" alt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en-US" altLang="zh-CN" dirty="0" smtClean="0">
                    <a:latin typeface="Times New Roman" panose="02020603050405020304" pitchFamily="18" charset="0"/>
                    <a:cs typeface="Times New Roman" panose="02020603050405020304" pitchFamily="18" charset="0"/>
                  </a:rPr>
                  <a:t>The CCALF filtering process</a:t>
                </a:r>
              </a:p>
              <a:p>
                <a:endParaRPr lang="en-US" altLang="zh-CN" dirty="0" smtClean="0"/>
              </a:p>
              <a:p>
                <a:pPr lvl="1"/>
                <a14:m>
                  <m:oMath xmlns:m="http://schemas.openxmlformats.org/officeDocument/2006/math">
                    <m:sSubSup>
                      <m:sSubSupPr>
                        <m:ctrlPr>
                          <a:rPr lang="zh-CN" altLang="zh-CN" sz="1800" i="1">
                            <a:latin typeface="Cambria Math" panose="02040503050406030204" pitchFamily="18" charset="0"/>
                          </a:rPr>
                        </m:ctrlPr>
                      </m:sSubSupPr>
                      <m:e>
                        <m:r>
                          <a:rPr lang="en-GB" altLang="zh-CN" sz="1800" i="1">
                            <a:latin typeface="Cambria Math" panose="02040503050406030204" pitchFamily="18" charset="0"/>
                          </a:rPr>
                          <m:t>𝑂</m:t>
                        </m:r>
                      </m:e>
                      <m:sub>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GB" altLang="zh-CN" sz="1800" i="1">
                                    <a:latin typeface="Cambria Math" panose="02040503050406030204" pitchFamily="18" charset="0"/>
                                  </a:rPr>
                                  <m:t>𝑥</m:t>
                                </m:r>
                              </m:e>
                              <m:sub>
                                <m:r>
                                  <a:rPr lang="en-GB" altLang="zh-CN" sz="1800" i="1">
                                    <a:latin typeface="Cambria Math" panose="02040503050406030204" pitchFamily="18" charset="0"/>
                                  </a:rPr>
                                  <m:t>𝑐</m:t>
                                </m:r>
                              </m:sub>
                            </m:sSub>
                            <m:r>
                              <a:rPr lang="en-GB"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GB" altLang="zh-CN" sz="1800" i="1">
                                    <a:latin typeface="Cambria Math" panose="02040503050406030204" pitchFamily="18" charset="0"/>
                                  </a:rPr>
                                  <m:t>𝑦</m:t>
                                </m:r>
                              </m:e>
                              <m:sub>
                                <m:r>
                                  <a:rPr lang="en-GB" altLang="zh-CN" sz="1800" i="1">
                                    <a:latin typeface="Cambria Math" panose="02040503050406030204" pitchFamily="18" charset="0"/>
                                  </a:rPr>
                                  <m:t>𝑐</m:t>
                                </m:r>
                              </m:sub>
                            </m:sSub>
                          </m:e>
                        </m:d>
                      </m:sub>
                      <m:sup>
                        <m:r>
                          <a:rPr lang="en-GB" altLang="zh-CN" sz="1800" i="1">
                            <a:latin typeface="Cambria Math" panose="02040503050406030204" pitchFamily="18" charset="0"/>
                          </a:rPr>
                          <m:t>𝐶𝑏</m:t>
                        </m:r>
                      </m:sup>
                    </m:sSubSup>
                    <m:r>
                      <a:rPr lang="en-GB" altLang="zh-CN" sz="1800" i="1">
                        <a:latin typeface="Cambria Math" panose="02040503050406030204" pitchFamily="18" charset="0"/>
                      </a:rPr>
                      <m:t>=</m:t>
                    </m:r>
                    <m:d>
                      <m:dPr>
                        <m:ctrlPr>
                          <a:rPr lang="zh-CN" altLang="zh-CN" sz="1800" i="1">
                            <a:latin typeface="Cambria Math" panose="02040503050406030204" pitchFamily="18" charset="0"/>
                          </a:rPr>
                        </m:ctrlPr>
                      </m:dPr>
                      <m:e>
                        <m:d>
                          <m:dPr>
                            <m:ctrlPr>
                              <a:rPr lang="zh-CN" altLang="zh-CN" sz="1800" i="1">
                                <a:latin typeface="Cambria Math" panose="02040503050406030204" pitchFamily="18" charset="0"/>
                              </a:rPr>
                            </m:ctrlPr>
                          </m:dPr>
                          <m:e>
                            <m:nary>
                              <m:naryPr>
                                <m:chr m:val="∑"/>
                                <m:supHide m:val="on"/>
                                <m:ctrlPr>
                                  <a:rPr lang="zh-CN" altLang="zh-CN" sz="1800" i="1">
                                    <a:latin typeface="Cambria Math" panose="02040503050406030204" pitchFamily="18" charset="0"/>
                                  </a:rPr>
                                </m:ctrlPr>
                              </m:naryPr>
                              <m:sub>
                                <m:r>
                                  <a:rPr lang="en-GB" altLang="zh-CN" sz="1800" i="1">
                                    <a:latin typeface="Cambria Math" panose="02040503050406030204" pitchFamily="18" charset="0"/>
                                  </a:rPr>
                                  <m:t>𝑖</m:t>
                                </m:r>
                              </m:sub>
                              <m:sup/>
                              <m:e>
                                <m:sSubSup>
                                  <m:sSubSupPr>
                                    <m:ctrlPr>
                                      <a:rPr lang="zh-CN" altLang="zh-CN" sz="1800" i="1">
                                        <a:latin typeface="Cambria Math" panose="02040503050406030204" pitchFamily="18" charset="0"/>
                                      </a:rPr>
                                    </m:ctrlPr>
                                  </m:sSubSupPr>
                                  <m:e>
                                    <m:sSup>
                                      <m:sSupPr>
                                        <m:ctrlPr>
                                          <a:rPr lang="zh-CN" altLang="zh-CN" sz="1800" i="1">
                                            <a:latin typeface="Cambria Math" panose="02040503050406030204" pitchFamily="18" charset="0"/>
                                          </a:rPr>
                                        </m:ctrlPr>
                                      </m:sSupPr>
                                      <m:e>
                                        <m:r>
                                          <a:rPr lang="en-GB" altLang="zh-CN" sz="1800" i="1">
                                            <a:latin typeface="Cambria Math" panose="02040503050406030204" pitchFamily="18" charset="0"/>
                                          </a:rPr>
                                          <m:t>𝑓</m:t>
                                        </m:r>
                                      </m:e>
                                      <m:sup>
                                        <m:r>
                                          <a:rPr lang="en-GB" altLang="zh-CN" sz="1800" i="1">
                                            <a:latin typeface="Cambria Math" panose="02040503050406030204" pitchFamily="18" charset="0"/>
                                          </a:rPr>
                                          <m:t>′</m:t>
                                        </m:r>
                                      </m:sup>
                                    </m:sSup>
                                  </m:e>
                                  <m:sub>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GB" altLang="zh-CN" sz="1800" i="1">
                                                <a:latin typeface="Cambria Math" panose="02040503050406030204" pitchFamily="18" charset="0"/>
                                              </a:rPr>
                                              <m:t>𝑢</m:t>
                                            </m:r>
                                          </m:e>
                                          <m:sub>
                                            <m:r>
                                              <a:rPr lang="en-GB" altLang="zh-CN" sz="1800" i="1">
                                                <a:latin typeface="Cambria Math" panose="02040503050406030204" pitchFamily="18" charset="0"/>
                                              </a:rPr>
                                              <m:t>𝑖</m:t>
                                            </m:r>
                                          </m:sub>
                                        </m:sSub>
                                        <m:r>
                                          <a:rPr lang="en-GB"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GB" altLang="zh-CN" sz="1800" i="1">
                                                <a:latin typeface="Cambria Math" panose="02040503050406030204" pitchFamily="18" charset="0"/>
                                              </a:rPr>
                                              <m:t>𝑣</m:t>
                                            </m:r>
                                          </m:e>
                                          <m:sub>
                                            <m:r>
                                              <a:rPr lang="en-GB" altLang="zh-CN" sz="1800" i="1">
                                                <a:latin typeface="Cambria Math" panose="02040503050406030204" pitchFamily="18" charset="0"/>
                                              </a:rPr>
                                              <m:t>𝑖</m:t>
                                            </m:r>
                                          </m:sub>
                                        </m:sSub>
                                      </m:e>
                                    </m:d>
                                  </m:sub>
                                  <m:sup>
                                    <m:r>
                                      <a:rPr lang="en-GB" altLang="zh-CN" sz="1800" i="1">
                                        <a:latin typeface="Cambria Math" panose="02040503050406030204" pitchFamily="18" charset="0"/>
                                      </a:rPr>
                                      <m:t>𝐶𝑏</m:t>
                                    </m:r>
                                  </m:sup>
                                </m:sSubSup>
                                <m:r>
                                  <a:rPr lang="en-GB"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GB" altLang="zh-CN" sz="1800" i="1">
                                        <a:latin typeface="Cambria Math" panose="02040503050406030204" pitchFamily="18" charset="0"/>
                                      </a:rPr>
                                      <m:t>𝐼</m:t>
                                    </m:r>
                                  </m:e>
                                  <m:sub>
                                    <m:d>
                                      <m:dPr>
                                        <m:ctrlPr>
                                          <a:rPr lang="zh-CN" altLang="zh-CN" sz="1800" i="1">
                                            <a:latin typeface="Cambria Math" panose="02040503050406030204" pitchFamily="18" charset="0"/>
                                          </a:rPr>
                                        </m:ctrlPr>
                                      </m:dPr>
                                      <m:e>
                                        <m:r>
                                          <a:rPr lang="en-GB" altLang="zh-CN" sz="1800" i="1">
                                            <a:latin typeface="Cambria Math" panose="02040503050406030204" pitchFamily="18" charset="0"/>
                                          </a:rPr>
                                          <m:t>𝑥</m:t>
                                        </m:r>
                                        <m:r>
                                          <a:rPr lang="en-GB"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GB" altLang="zh-CN" sz="1800" i="1">
                                                <a:latin typeface="Cambria Math" panose="02040503050406030204" pitchFamily="18" charset="0"/>
                                              </a:rPr>
                                              <m:t>𝑢</m:t>
                                            </m:r>
                                          </m:e>
                                          <m:sub>
                                            <m:r>
                                              <a:rPr lang="en-GB" altLang="zh-CN" sz="1800" i="1">
                                                <a:latin typeface="Cambria Math" panose="02040503050406030204" pitchFamily="18" charset="0"/>
                                              </a:rPr>
                                              <m:t>𝑖</m:t>
                                            </m:r>
                                          </m:sub>
                                        </m:sSub>
                                        <m:r>
                                          <a:rPr lang="en-GB" altLang="zh-CN" sz="1800" i="1">
                                            <a:latin typeface="Cambria Math" panose="02040503050406030204" pitchFamily="18" charset="0"/>
                                          </a:rPr>
                                          <m:t>,</m:t>
                                        </m:r>
                                        <m:r>
                                          <a:rPr lang="en-GB" altLang="zh-CN" sz="1800" i="1">
                                            <a:latin typeface="Cambria Math" panose="02040503050406030204" pitchFamily="18" charset="0"/>
                                          </a:rPr>
                                          <m:t>𝑦</m:t>
                                        </m:r>
                                        <m:r>
                                          <a:rPr lang="en-GB"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GB" altLang="zh-CN" sz="1800" i="1">
                                                <a:latin typeface="Cambria Math" panose="02040503050406030204" pitchFamily="18" charset="0"/>
                                              </a:rPr>
                                              <m:t>𝑣</m:t>
                                            </m:r>
                                          </m:e>
                                          <m:sub>
                                            <m:r>
                                              <a:rPr lang="en-GB" altLang="zh-CN" sz="1800" i="1">
                                                <a:latin typeface="Cambria Math" panose="02040503050406030204" pitchFamily="18" charset="0"/>
                                              </a:rPr>
                                              <m:t>𝑖</m:t>
                                            </m:r>
                                          </m:sub>
                                        </m:sSub>
                                      </m:e>
                                    </m:d>
                                  </m:sub>
                                </m:sSub>
                              </m:e>
                            </m:nary>
                          </m:e>
                        </m:d>
                        <m:r>
                          <a:rPr lang="en-GB" altLang="zh-CN" sz="1800" i="1">
                            <a:latin typeface="Cambria Math" panose="02040503050406030204" pitchFamily="18" charset="0"/>
                          </a:rPr>
                          <m:t>+</m:t>
                        </m:r>
                        <m:d>
                          <m:dPr>
                            <m:ctrlPr>
                              <a:rPr lang="zh-CN" altLang="zh-CN" sz="1800" i="1">
                                <a:latin typeface="Cambria Math" panose="02040503050406030204" pitchFamily="18" charset="0"/>
                              </a:rPr>
                            </m:ctrlPr>
                          </m:dPr>
                          <m:e>
                            <m:r>
                              <a:rPr lang="en-GB" altLang="zh-CN" sz="1800" i="1">
                                <a:latin typeface="Cambria Math" panose="02040503050406030204" pitchFamily="18" charset="0"/>
                              </a:rPr>
                              <m:t>1≪</m:t>
                            </m:r>
                            <m:d>
                              <m:dPr>
                                <m:ctrlPr>
                                  <a:rPr lang="zh-CN" altLang="zh-CN" sz="1800" i="1">
                                    <a:latin typeface="Cambria Math" panose="02040503050406030204" pitchFamily="18" charset="0"/>
                                  </a:rPr>
                                </m:ctrlPr>
                              </m:dPr>
                              <m:e>
                                <m:r>
                                  <a:rPr lang="en-GB" altLang="zh-CN" sz="1800" i="1">
                                    <a:latin typeface="Cambria Math" panose="02040503050406030204" pitchFamily="18" charset="0"/>
                                  </a:rPr>
                                  <m:t>𝑏𝑖𝑡𝑠h𝑖𝑓𝑡</m:t>
                                </m:r>
                                <m:r>
                                  <a:rPr lang="en-GB" altLang="zh-CN" sz="1800" i="1">
                                    <a:latin typeface="Cambria Math" panose="02040503050406030204" pitchFamily="18" charset="0"/>
                                  </a:rPr>
                                  <m:t>−1</m:t>
                                </m:r>
                              </m:e>
                            </m:d>
                          </m:e>
                        </m:d>
                      </m:e>
                    </m:d>
                    <m:r>
                      <a:rPr lang="en-GB" altLang="zh-CN" sz="1800" i="1">
                        <a:latin typeface="Cambria Math" panose="02040503050406030204" pitchFamily="18" charset="0"/>
                      </a:rPr>
                      <m:t>≫</m:t>
                    </m:r>
                    <m:r>
                      <a:rPr lang="en-GB" altLang="zh-CN" sz="1800" i="1">
                        <a:latin typeface="Cambria Math" panose="02040503050406030204" pitchFamily="18" charset="0"/>
                      </a:rPr>
                      <m:t>𝑏𝑖𝑡𝑠h𝑖𝑓𝑡</m:t>
                    </m:r>
                    <m:r>
                      <a:rPr lang="en-GB" altLang="zh-CN" sz="1800">
                        <a:latin typeface="Cambria Math" panose="02040503050406030204" pitchFamily="18" charset="0"/>
                      </a:rPr>
                      <m:t>,</m:t>
                    </m:r>
                  </m:oMath>
                </a14:m>
                <a:endParaRPr lang="en-US" altLang="zh-CN" sz="1800" dirty="0" smtClean="0"/>
              </a:p>
              <a:p>
                <a:pPr lvl="1"/>
                <a:endParaRPr lang="en-US" altLang="zh-CN" sz="1800" dirty="0" smtClean="0"/>
              </a:p>
              <a:p>
                <a:pPr marL="338137" lvl="1" indent="0">
                  <a:buNone/>
                </a:pPr>
                <a:r>
                  <a:rPr lang="en-US" altLang="zh-CN" sz="2400" dirty="0">
                    <a:latin typeface="Times New Roman" panose="02020603050405020304" pitchFamily="18" charset="0"/>
                    <a:cs typeface="Times New Roman" panose="02020603050405020304" pitchFamily="18" charset="0"/>
                  </a:rPr>
                  <a:t>Where</a:t>
                </a:r>
                <a:r>
                  <a:rPr lang="en-US" altLang="zh-CN" dirty="0" smtClean="0"/>
                  <a:t> </a:t>
                </a:r>
                <a14:m>
                  <m:oMath xmlns:m="http://schemas.openxmlformats.org/officeDocument/2006/math">
                    <m:r>
                      <a:rPr lang="en-GB" altLang="zh-CN" i="1">
                        <a:latin typeface="Cambria Math" panose="02040503050406030204" pitchFamily="18" charset="0"/>
                      </a:rPr>
                      <m:t>𝑏𝑖𝑡𝑠h𝑖𝑓𝑡</m:t>
                    </m:r>
                  </m:oMath>
                </a14:m>
                <a:r>
                  <a:rPr lang="en-US" altLang="zh-CN" dirty="0" smtClean="0"/>
                  <a:t> </a:t>
                </a:r>
                <a:r>
                  <a:rPr lang="en-US" altLang="zh-CN" sz="2400" dirty="0">
                    <a:latin typeface="Times New Roman" panose="02020603050405020304" pitchFamily="18" charset="0"/>
                    <a:cs typeface="Times New Roman" panose="02020603050405020304" pitchFamily="18" charset="0"/>
                  </a:rPr>
                  <a:t>= 7 in current CCALF.</a:t>
                </a:r>
              </a:p>
              <a:p>
                <a:endParaRPr lang="en-US" altLang="zh-CN" dirty="0"/>
              </a:p>
              <a:p>
                <a:r>
                  <a:rPr lang="en-US" altLang="zh-CN" dirty="0">
                    <a:latin typeface="Times New Roman" panose="02020603050405020304" pitchFamily="18" charset="0"/>
                    <a:cs typeface="Times New Roman" panose="02020603050405020304" pitchFamily="18" charset="0"/>
                  </a:rPr>
                  <a:t>Change</a:t>
                </a:r>
                <a:r>
                  <a:rPr lang="en-US" altLang="zh-CN" dirty="0" smtClean="0"/>
                  <a:t> </a:t>
                </a:r>
                <a14:m>
                  <m:oMath xmlns:m="http://schemas.openxmlformats.org/officeDocument/2006/math">
                    <m:r>
                      <a:rPr lang="en-GB" altLang="zh-CN" i="1">
                        <a:latin typeface="Cambria Math" panose="02040503050406030204" pitchFamily="18" charset="0"/>
                      </a:rPr>
                      <m:t>𝑏𝑖𝑡𝑠h𝑖𝑓𝑡</m:t>
                    </m:r>
                  </m:oMath>
                </a14:m>
                <a:r>
                  <a:rPr lang="en-US" altLang="zh-CN" dirty="0" smtClean="0"/>
                  <a:t> </a:t>
                </a:r>
                <a:r>
                  <a:rPr lang="en-US" altLang="zh-CN" dirty="0">
                    <a:latin typeface="Times New Roman" panose="02020603050405020304" pitchFamily="18" charset="0"/>
                    <a:cs typeface="Times New Roman" panose="02020603050405020304" pitchFamily="18" charset="0"/>
                  </a:rPr>
                  <a:t>into a variable </a:t>
                </a:r>
                <a14:m>
                  <m:oMath xmlns:m="http://schemas.openxmlformats.org/officeDocument/2006/math">
                    <m:r>
                      <a:rPr lang="en-GB" altLang="zh-CN" i="1">
                        <a:latin typeface="Cambria Math" panose="02040503050406030204" pitchFamily="18" charset="0"/>
                      </a:rPr>
                      <m:t>𝐴𝑑𝑎𝑝𝑡𝑏𝑖𝑡𝑠h𝑖𝑓𝑡</m:t>
                    </m:r>
                    <m:r>
                      <a:rPr lang="en-GB" altLang="zh-CN" i="1">
                        <a:latin typeface="Cambria Math" panose="02040503050406030204" pitchFamily="18" charset="0"/>
                      </a:rPr>
                      <m:t> </m:t>
                    </m:r>
                  </m:oMath>
                </a14:m>
                <a:endParaRPr lang="en-US" altLang="zh-CN" i="1" dirty="0" smtClean="0">
                  <a:latin typeface="Cambria Math" panose="02040503050406030204" pitchFamily="18" charset="0"/>
                </a:endParaRPr>
              </a:p>
              <a:p>
                <a:endParaRPr lang="en-US" altLang="zh-CN" i="1" dirty="0" smtClean="0">
                  <a:latin typeface="Cambria Math" panose="02040503050406030204" pitchFamily="18" charset="0"/>
                </a:endParaRPr>
              </a:p>
              <a:p>
                <a:pPr lvl="1"/>
                <a14:m>
                  <m:oMath xmlns:m="http://schemas.openxmlformats.org/officeDocument/2006/math">
                    <m:sSubSup>
                      <m:sSubSupPr>
                        <m:ctrlPr>
                          <a:rPr lang="zh-CN" altLang="zh-CN" sz="1600" i="1">
                            <a:latin typeface="Cambria Math" panose="02040503050406030204" pitchFamily="18" charset="0"/>
                          </a:rPr>
                        </m:ctrlPr>
                      </m:sSubSupPr>
                      <m:e>
                        <m:r>
                          <a:rPr lang="en-GB" altLang="zh-CN" sz="1600" i="1">
                            <a:latin typeface="Cambria Math" panose="02040503050406030204" pitchFamily="18" charset="0"/>
                          </a:rPr>
                          <m:t>𝑂</m:t>
                        </m:r>
                      </m:e>
                      <m:sub>
                        <m:d>
                          <m:dPr>
                            <m:ctrlPr>
                              <a:rPr lang="zh-CN" altLang="zh-CN" sz="1600" i="1">
                                <a:latin typeface="Cambria Math" panose="02040503050406030204" pitchFamily="18" charset="0"/>
                              </a:rPr>
                            </m:ctrlPr>
                          </m:dPr>
                          <m:e>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𝑥</m:t>
                                </m:r>
                              </m:e>
                              <m:sub>
                                <m:r>
                                  <a:rPr lang="en-GB" altLang="zh-CN" sz="1600" i="1">
                                    <a:latin typeface="Cambria Math" panose="02040503050406030204" pitchFamily="18" charset="0"/>
                                  </a:rPr>
                                  <m:t>𝑐</m:t>
                                </m:r>
                              </m:sub>
                            </m:sSub>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𝑦</m:t>
                                </m:r>
                              </m:e>
                              <m:sub>
                                <m:r>
                                  <a:rPr lang="en-GB" altLang="zh-CN" sz="1600" i="1">
                                    <a:latin typeface="Cambria Math" panose="02040503050406030204" pitchFamily="18" charset="0"/>
                                  </a:rPr>
                                  <m:t>𝑐</m:t>
                                </m:r>
                              </m:sub>
                            </m:sSub>
                          </m:e>
                        </m:d>
                      </m:sub>
                      <m:sup>
                        <m:r>
                          <a:rPr lang="en-GB" altLang="zh-CN" sz="1600" i="1">
                            <a:latin typeface="Cambria Math" panose="02040503050406030204" pitchFamily="18" charset="0"/>
                          </a:rPr>
                          <m:t>𝐶𝑏</m:t>
                        </m:r>
                      </m:sup>
                    </m:sSubSup>
                    <m:r>
                      <a:rPr lang="en-GB" altLang="zh-CN" sz="1600" i="1">
                        <a:latin typeface="Cambria Math" panose="02040503050406030204" pitchFamily="18" charset="0"/>
                      </a:rPr>
                      <m:t>=</m:t>
                    </m:r>
                    <m:d>
                      <m:dPr>
                        <m:ctrlPr>
                          <a:rPr lang="zh-CN" altLang="zh-CN" sz="1600" i="1">
                            <a:latin typeface="Cambria Math" panose="02040503050406030204" pitchFamily="18" charset="0"/>
                          </a:rPr>
                        </m:ctrlPr>
                      </m:dPr>
                      <m:e>
                        <m:d>
                          <m:dPr>
                            <m:ctrlPr>
                              <a:rPr lang="zh-CN" altLang="zh-CN" sz="1600" i="1">
                                <a:latin typeface="Cambria Math" panose="02040503050406030204" pitchFamily="18" charset="0"/>
                              </a:rPr>
                            </m:ctrlPr>
                          </m:dPr>
                          <m:e>
                            <m:nary>
                              <m:naryPr>
                                <m:chr m:val="∑"/>
                                <m:supHide m:val="on"/>
                                <m:ctrlPr>
                                  <a:rPr lang="zh-CN" altLang="zh-CN" sz="1600" i="1">
                                    <a:latin typeface="Cambria Math" panose="02040503050406030204" pitchFamily="18" charset="0"/>
                                  </a:rPr>
                                </m:ctrlPr>
                              </m:naryPr>
                              <m:sub>
                                <m:r>
                                  <a:rPr lang="en-GB" altLang="zh-CN" sz="1600" i="1">
                                    <a:latin typeface="Cambria Math" panose="02040503050406030204" pitchFamily="18" charset="0"/>
                                  </a:rPr>
                                  <m:t>𝑖</m:t>
                                </m:r>
                              </m:sub>
                              <m:sup/>
                              <m:e>
                                <m:sSubSup>
                                  <m:sSubSupPr>
                                    <m:ctrlPr>
                                      <a:rPr lang="zh-CN" altLang="zh-CN" sz="1600" i="1">
                                        <a:latin typeface="Cambria Math" panose="02040503050406030204" pitchFamily="18" charset="0"/>
                                      </a:rPr>
                                    </m:ctrlPr>
                                  </m:sSubSupPr>
                                  <m:e>
                                    <m:sSup>
                                      <m:sSupPr>
                                        <m:ctrlPr>
                                          <a:rPr lang="zh-CN" altLang="zh-CN" sz="1600" i="1">
                                            <a:latin typeface="Cambria Math" panose="02040503050406030204" pitchFamily="18" charset="0"/>
                                          </a:rPr>
                                        </m:ctrlPr>
                                      </m:sSupPr>
                                      <m:e>
                                        <m:r>
                                          <a:rPr lang="en-GB" altLang="zh-CN" sz="1600" i="1">
                                            <a:latin typeface="Cambria Math" panose="02040503050406030204" pitchFamily="18" charset="0"/>
                                          </a:rPr>
                                          <m:t>𝑓</m:t>
                                        </m:r>
                                      </m:e>
                                      <m:sup>
                                        <m:r>
                                          <a:rPr lang="en-GB" altLang="zh-CN" sz="1600" i="1">
                                            <a:latin typeface="Cambria Math" panose="02040503050406030204" pitchFamily="18" charset="0"/>
                                          </a:rPr>
                                          <m:t>′</m:t>
                                        </m:r>
                                      </m:sup>
                                    </m:sSup>
                                  </m:e>
                                  <m:sub>
                                    <m:d>
                                      <m:dPr>
                                        <m:ctrlPr>
                                          <a:rPr lang="zh-CN" altLang="zh-CN" sz="1600" i="1">
                                            <a:latin typeface="Cambria Math" panose="02040503050406030204" pitchFamily="18" charset="0"/>
                                          </a:rPr>
                                        </m:ctrlPr>
                                      </m:dPr>
                                      <m:e>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𝑢</m:t>
                                            </m:r>
                                          </m:e>
                                          <m:sub>
                                            <m:r>
                                              <a:rPr lang="en-GB" altLang="zh-CN" sz="1600" i="1">
                                                <a:latin typeface="Cambria Math" panose="02040503050406030204" pitchFamily="18" charset="0"/>
                                              </a:rPr>
                                              <m:t>𝑖</m:t>
                                            </m:r>
                                          </m:sub>
                                        </m:sSub>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𝑣</m:t>
                                            </m:r>
                                          </m:e>
                                          <m:sub>
                                            <m:r>
                                              <a:rPr lang="en-GB" altLang="zh-CN" sz="1600" i="1">
                                                <a:latin typeface="Cambria Math" panose="02040503050406030204" pitchFamily="18" charset="0"/>
                                              </a:rPr>
                                              <m:t>𝑖</m:t>
                                            </m:r>
                                          </m:sub>
                                        </m:sSub>
                                      </m:e>
                                    </m:d>
                                  </m:sub>
                                  <m:sup>
                                    <m:r>
                                      <a:rPr lang="en-GB" altLang="zh-CN" sz="1600" i="1">
                                        <a:latin typeface="Cambria Math" panose="02040503050406030204" pitchFamily="18" charset="0"/>
                                      </a:rPr>
                                      <m:t>𝐶𝑏</m:t>
                                    </m:r>
                                  </m:sup>
                                </m:sSubSup>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𝐼</m:t>
                                    </m:r>
                                  </m:e>
                                  <m:sub>
                                    <m:d>
                                      <m:dPr>
                                        <m:ctrlPr>
                                          <a:rPr lang="zh-CN" altLang="zh-CN" sz="1600" i="1">
                                            <a:latin typeface="Cambria Math" panose="02040503050406030204" pitchFamily="18" charset="0"/>
                                          </a:rPr>
                                        </m:ctrlPr>
                                      </m:dPr>
                                      <m:e>
                                        <m:r>
                                          <a:rPr lang="en-GB" altLang="zh-CN" sz="1600" i="1">
                                            <a:latin typeface="Cambria Math" panose="02040503050406030204" pitchFamily="18" charset="0"/>
                                          </a:rPr>
                                          <m:t>𝑥</m:t>
                                        </m:r>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𝑢</m:t>
                                            </m:r>
                                          </m:e>
                                          <m:sub>
                                            <m:r>
                                              <a:rPr lang="en-GB" altLang="zh-CN" sz="1600" i="1">
                                                <a:latin typeface="Cambria Math" panose="02040503050406030204" pitchFamily="18" charset="0"/>
                                              </a:rPr>
                                              <m:t>𝑖</m:t>
                                            </m:r>
                                          </m:sub>
                                        </m:sSub>
                                        <m:r>
                                          <a:rPr lang="en-GB" altLang="zh-CN" sz="1600" i="1">
                                            <a:latin typeface="Cambria Math" panose="02040503050406030204" pitchFamily="18" charset="0"/>
                                          </a:rPr>
                                          <m:t>,</m:t>
                                        </m:r>
                                        <m:r>
                                          <a:rPr lang="en-GB" altLang="zh-CN" sz="1600" i="1">
                                            <a:latin typeface="Cambria Math" panose="02040503050406030204" pitchFamily="18" charset="0"/>
                                          </a:rPr>
                                          <m:t>𝑦</m:t>
                                        </m:r>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𝑣</m:t>
                                            </m:r>
                                          </m:e>
                                          <m:sub>
                                            <m:r>
                                              <a:rPr lang="en-GB" altLang="zh-CN" sz="1600" i="1">
                                                <a:latin typeface="Cambria Math" panose="02040503050406030204" pitchFamily="18" charset="0"/>
                                              </a:rPr>
                                              <m:t>𝑖</m:t>
                                            </m:r>
                                          </m:sub>
                                        </m:sSub>
                                      </m:e>
                                    </m:d>
                                  </m:sub>
                                </m:sSub>
                              </m:e>
                            </m:nary>
                          </m:e>
                        </m:d>
                        <m:r>
                          <a:rPr lang="en-GB" altLang="zh-CN" sz="1600" i="1">
                            <a:latin typeface="Cambria Math" panose="02040503050406030204" pitchFamily="18" charset="0"/>
                          </a:rPr>
                          <m:t>+</m:t>
                        </m:r>
                        <m:d>
                          <m:dPr>
                            <m:ctrlPr>
                              <a:rPr lang="zh-CN" altLang="zh-CN" sz="1600" i="1">
                                <a:latin typeface="Cambria Math" panose="02040503050406030204" pitchFamily="18" charset="0"/>
                              </a:rPr>
                            </m:ctrlPr>
                          </m:dPr>
                          <m:e>
                            <m:r>
                              <a:rPr lang="en-GB" altLang="zh-CN" sz="1600" i="1">
                                <a:latin typeface="Cambria Math" panose="02040503050406030204" pitchFamily="18" charset="0"/>
                              </a:rPr>
                              <m:t>1≪</m:t>
                            </m:r>
                            <m:d>
                              <m:dPr>
                                <m:ctrlPr>
                                  <a:rPr lang="zh-CN" altLang="zh-CN" sz="1600" i="1">
                                    <a:latin typeface="Cambria Math" panose="02040503050406030204" pitchFamily="18" charset="0"/>
                                  </a:rPr>
                                </m:ctrlPr>
                              </m:dPr>
                              <m:e>
                                <m:r>
                                  <a:rPr lang="en-GB" altLang="zh-CN" sz="1600" i="1">
                                    <a:latin typeface="Cambria Math" panose="02040503050406030204" pitchFamily="18" charset="0"/>
                                  </a:rPr>
                                  <m:t>𝐴𝑑𝑎𝑝𝑡𝑏𝑖𝑡𝑠h𝑖𝑓𝑡</m:t>
                                </m:r>
                                <m:r>
                                  <a:rPr lang="en-GB" altLang="zh-CN" sz="1600" i="1">
                                    <a:latin typeface="Cambria Math" panose="02040503050406030204" pitchFamily="18" charset="0"/>
                                  </a:rPr>
                                  <m:t>−1</m:t>
                                </m:r>
                              </m:e>
                            </m:d>
                          </m:e>
                        </m:d>
                      </m:e>
                    </m:d>
                    <m:r>
                      <a:rPr lang="en-GB" altLang="zh-CN" sz="1600" i="1">
                        <a:latin typeface="Cambria Math" panose="02040503050406030204" pitchFamily="18" charset="0"/>
                      </a:rPr>
                      <m:t>≫</m:t>
                    </m:r>
                    <m:r>
                      <a:rPr lang="en-GB" altLang="zh-CN" sz="1600" i="1">
                        <a:latin typeface="Cambria Math" panose="02040503050406030204" pitchFamily="18" charset="0"/>
                      </a:rPr>
                      <m:t>𝐴𝑑𝑎𝑝𝑡𝑏𝑖𝑡𝑠h𝑖𝑓𝑡</m:t>
                    </m:r>
                    <m:r>
                      <a:rPr lang="en-GB" altLang="zh-CN" sz="1600" i="1">
                        <a:latin typeface="Cambria Math" panose="02040503050406030204" pitchFamily="18" charset="0"/>
                      </a:rPr>
                      <m:t>,</m:t>
                    </m:r>
                  </m:oMath>
                </a14:m>
                <a:endParaRPr lang="en-US" altLang="zh-CN" sz="1800" i="1" dirty="0" smtClean="0"/>
              </a:p>
              <a:p>
                <a:pPr lvl="1"/>
                <a:endParaRPr lang="en-US" altLang="zh-CN" sz="1800" i="1" dirty="0"/>
              </a:p>
              <a:p>
                <a:pPr marL="338137" lvl="1" indent="0">
                  <a:buNone/>
                </a:pPr>
                <a14:m>
                  <m:oMath xmlns:m="http://schemas.openxmlformats.org/officeDocument/2006/math">
                    <m:r>
                      <a:rPr lang="en-GB" altLang="zh-CN" sz="1800" i="1">
                        <a:latin typeface="Cambria Math" panose="02040503050406030204" pitchFamily="18" charset="0"/>
                      </a:rPr>
                      <m:t>𝐴𝑑𝑎𝑝𝑡𝑏𝑖𝑡𝑠h𝑖𝑓𝑡</m:t>
                    </m:r>
                  </m:oMath>
                </a14:m>
                <a:r>
                  <a:rPr lang="en-US" altLang="zh-CN" sz="1800" dirty="0" smtClean="0"/>
                  <a:t> </a:t>
                </a:r>
                <a:r>
                  <a:rPr lang="en-US" altLang="zh-CN" sz="2400" dirty="0">
                    <a:latin typeface="Times New Roman" panose="02020603050405020304" pitchFamily="18" charset="0"/>
                    <a:cs typeface="Times New Roman" panose="02020603050405020304" pitchFamily="18" charset="0"/>
                  </a:rPr>
                  <a:t>ranges [5, 12] and </a:t>
                </a:r>
                <a:r>
                  <a:rPr lang="en-US" altLang="zh-CN" sz="1800" dirty="0" smtClean="0"/>
                  <a:t>(</a:t>
                </a:r>
                <a14:m>
                  <m:oMath xmlns:m="http://schemas.openxmlformats.org/officeDocument/2006/math">
                    <m:r>
                      <a:rPr lang="en-GB" altLang="zh-CN" sz="1800" i="1">
                        <a:latin typeface="Cambria Math" panose="02040503050406030204" pitchFamily="18" charset="0"/>
                      </a:rPr>
                      <m:t>𝐴𝑑𝑎𝑝𝑡𝑏𝑖𝑡𝑠h𝑖𝑓𝑡</m:t>
                    </m:r>
                  </m:oMath>
                </a14:m>
                <a:r>
                  <a:rPr lang="en-US" altLang="zh-CN" sz="1800" dirty="0" smtClean="0"/>
                  <a:t> - 5) </a:t>
                </a:r>
                <a:r>
                  <a:rPr lang="en-US" altLang="zh-CN" sz="2400" dirty="0">
                    <a:latin typeface="Times New Roman" panose="02020603050405020304" pitchFamily="18" charset="0"/>
                    <a:cs typeface="Times New Roman" panose="02020603050405020304" pitchFamily="18" charset="0"/>
                  </a:rPr>
                  <a:t>will be saved in 3 bits value for each CCALF.</a:t>
                </a:r>
                <a:endParaRPr lang="zh-CN" altLang="en-US" sz="2400" dirty="0">
                  <a:latin typeface="Times New Roman" panose="02020603050405020304" pitchFamily="18" charset="0"/>
                  <a:cs typeface="Times New Roman" panose="02020603050405020304" pitchFamily="18" charset="0"/>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0">
                <a:blip r:embed="rId3"/>
                <a:stretch>
                  <a:fillRect l="-2012" t="-2072" r="-2706"/>
                </a:stretch>
              </a:blipFill>
            </p:spPr>
            <p:txBody>
              <a:bodyPr/>
              <a:lstStyle/>
              <a:p>
                <a:r>
                  <a:rPr lang="zh-CN" altLang="en-US">
                    <a:noFill/>
                  </a:rPr>
                  <a:t> </a:t>
                </a:r>
              </a:p>
            </p:txBody>
          </p:sp>
        </mc:Fallback>
      </mc:AlternateContent>
      <p:sp>
        <p:nvSpPr>
          <p:cNvPr id="4" name="灯片编号占位符 3"/>
          <p:cNvSpPr>
            <a:spLocks noGrp="1"/>
          </p:cNvSpPr>
          <p:nvPr>
            <p:ph type="sldNum" sz="quarter" idx="10"/>
          </p:nvPr>
        </p:nvSpPr>
        <p:spPr/>
        <p:txBody>
          <a:bodyPr/>
          <a:lstStyle/>
          <a:p>
            <a:fld id="{8935279A-1409-49A6-804A-D33611C65A7F}" type="slidenum">
              <a:rPr lang="de-DE" altLang="ja-JP" smtClean="0"/>
              <a:pPr/>
              <a:t>1</a:t>
            </a:fld>
            <a:endParaRPr lang="de-DE" altLang="ja-JP"/>
          </a:p>
        </p:txBody>
      </p:sp>
      <p:sp>
        <p:nvSpPr>
          <p:cNvPr id="5" name="页脚占位符 4"/>
          <p:cNvSpPr>
            <a:spLocks noGrp="1"/>
          </p:cNvSpPr>
          <p:nvPr>
            <p:ph type="ftr" sz="quarter" idx="11"/>
          </p:nvPr>
        </p:nvSpPr>
        <p:spPr/>
        <p:txBody>
          <a:bodyPr/>
          <a:lstStyle/>
          <a:p>
            <a:r>
              <a:rPr lang="de-DE" altLang="ja-JP" dirty="0" smtClean="0"/>
              <a:t>Copyright </a:t>
            </a:r>
            <a:r>
              <a:rPr lang="de-DE" altLang="ja-JP" dirty="0" smtClean="0"/>
              <a:t>2020 </a:t>
            </a:r>
            <a:r>
              <a:rPr lang="de-DE" altLang="ja-JP" dirty="0" smtClean="0"/>
              <a:t>FUJITSU LIMITED</a:t>
            </a:r>
            <a:endParaRPr lang="de-DE" altLang="ja-JP" dirty="0"/>
          </a:p>
        </p:txBody>
      </p:sp>
    </p:spTree>
    <p:extLst>
      <p:ext uri="{BB962C8B-B14F-4D97-AF65-F5344CB8AC3E}">
        <p14:creationId xmlns:p14="http://schemas.microsoft.com/office/powerpoint/2010/main" val="2014434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Times New Roman" panose="02020603050405020304" pitchFamily="18" charset="0"/>
                <a:cs typeface="Times New Roman" panose="02020603050405020304" pitchFamily="18" charset="0"/>
              </a:rPr>
              <a:t>Proposed method (2/2)</a:t>
            </a:r>
            <a:endParaRPr lang="zh-CN" alt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en-US" altLang="zh-CN" dirty="0">
                    <a:latin typeface="Times New Roman" panose="02020603050405020304" pitchFamily="18" charset="0"/>
                    <a:cs typeface="Times New Roman" panose="02020603050405020304" pitchFamily="18" charset="0"/>
                  </a:rPr>
                  <a:t>The</a:t>
                </a:r>
                <a:r>
                  <a:rPr lang="en-US" altLang="zh-CN" dirty="0" smtClean="0"/>
                  <a:t> </a:t>
                </a:r>
                <a14:m>
                  <m:oMath xmlns:m="http://schemas.openxmlformats.org/officeDocument/2006/math">
                    <m:r>
                      <a:rPr lang="en-CA" altLang="zh-CN" i="1">
                        <a:latin typeface="Cambria Math" panose="02040503050406030204" pitchFamily="18" charset="0"/>
                      </a:rPr>
                      <m:t>𝐴𝑑𝑎𝑝𝑡𝑏𝑖𝑡𝑠h𝑖𝑓𝑡</m:t>
                    </m:r>
                  </m:oMath>
                </a14:m>
                <a:r>
                  <a:rPr lang="en-US" altLang="zh-CN" dirty="0" smtClean="0"/>
                  <a:t> </a:t>
                </a:r>
                <a:r>
                  <a:rPr lang="en-US" altLang="zh-CN" dirty="0">
                    <a:latin typeface="Times New Roman" panose="02020603050405020304" pitchFamily="18" charset="0"/>
                    <a:cs typeface="Times New Roman" panose="02020603050405020304" pitchFamily="18" charset="0"/>
                  </a:rPr>
                  <a:t>is derived by Encoder</a:t>
                </a:r>
                <a:r>
                  <a:rPr lang="en-US" altLang="zh-CN" dirty="0" smtClean="0"/>
                  <a:t>:</a:t>
                </a:r>
              </a:p>
              <a:p>
                <a:endParaRPr lang="en-US" altLang="zh-CN" dirty="0" smtClean="0"/>
              </a:p>
              <a:p>
                <a:pPr lvl="1"/>
                <a14:m>
                  <m:oMath xmlns:m="http://schemas.openxmlformats.org/officeDocument/2006/math">
                    <m:r>
                      <a:rPr lang="en-CA" altLang="zh-CN" sz="1800" i="1">
                        <a:latin typeface="Cambria Math" panose="02040503050406030204" pitchFamily="18" charset="0"/>
                      </a:rPr>
                      <m:t>𝐴𝑑𝑎𝑝𝑡𝑏𝑖𝑡𝑠h𝑖𝑓𝑡</m:t>
                    </m:r>
                    <m:r>
                      <a:rPr lang="en-CA" altLang="zh-CN" sz="1800" i="1">
                        <a:latin typeface="Cambria Math" panose="02040503050406030204" pitchFamily="18" charset="0"/>
                      </a:rPr>
                      <m:t>=</m:t>
                    </m:r>
                    <m:r>
                      <a:rPr lang="en-CA" altLang="zh-CN" sz="1800" i="1">
                        <a:latin typeface="Cambria Math" panose="02040503050406030204" pitchFamily="18" charset="0"/>
                      </a:rPr>
                      <m:t>𝐶𝑙𝑖𝑝</m:t>
                    </m:r>
                    <m:r>
                      <a:rPr lang="en-CA" altLang="zh-CN" sz="1800" i="1">
                        <a:latin typeface="Cambria Math" panose="02040503050406030204" pitchFamily="18" charset="0"/>
                      </a:rPr>
                      <m:t>3</m:t>
                    </m:r>
                    <m:d>
                      <m:dPr>
                        <m:ctrlPr>
                          <a:rPr lang="zh-CN" altLang="zh-CN" sz="1800" i="1">
                            <a:latin typeface="Cambria Math" panose="02040503050406030204" pitchFamily="18" charset="0"/>
                          </a:rPr>
                        </m:ctrlPr>
                      </m:dPr>
                      <m:e>
                        <m:r>
                          <a:rPr lang="en-CA" altLang="zh-CN" sz="1800" i="1">
                            <a:latin typeface="Cambria Math" panose="02040503050406030204" pitchFamily="18" charset="0"/>
                          </a:rPr>
                          <m:t>0,  7,  </m:t>
                        </m:r>
                        <m:r>
                          <a:rPr lang="en-CA" altLang="zh-CN" sz="1800" i="1">
                            <a:latin typeface="Cambria Math" panose="02040503050406030204" pitchFamily="18" charset="0"/>
                          </a:rPr>
                          <m:t>𝑓𝑙𝑜𝑜𝑟𝐿𝑜𝑔</m:t>
                        </m:r>
                        <m:r>
                          <a:rPr lang="en-CA" altLang="zh-CN" sz="1800" i="1">
                            <a:latin typeface="Cambria Math" panose="02040503050406030204" pitchFamily="18" charset="0"/>
                          </a:rPr>
                          <m:t>2</m:t>
                        </m:r>
                        <m:d>
                          <m:dPr>
                            <m:ctrlPr>
                              <a:rPr lang="zh-CN" altLang="zh-CN" sz="1800" i="1">
                                <a:latin typeface="Cambria Math" panose="02040503050406030204" pitchFamily="18" charset="0"/>
                              </a:rPr>
                            </m:ctrlPr>
                          </m:dPr>
                          <m:e>
                            <m:r>
                              <a:rPr lang="en-CA" altLang="zh-CN" sz="1800" i="1">
                                <a:latin typeface="Cambria Math" panose="02040503050406030204" pitchFamily="18" charset="0"/>
                              </a:rPr>
                              <m:t>𝑟𝑜𝑢𝑛𝑑</m:t>
                            </m:r>
                            <m:d>
                              <m:dPr>
                                <m:ctrlPr>
                                  <a:rPr lang="zh-CN" altLang="zh-CN" sz="1800" i="1">
                                    <a:latin typeface="Cambria Math" panose="02040503050406030204" pitchFamily="18" charset="0"/>
                                  </a:rPr>
                                </m:ctrlPr>
                              </m:dPr>
                              <m:e>
                                <m:r>
                                  <a:rPr lang="en-CA" altLang="zh-CN" sz="1800" i="1">
                                    <a:latin typeface="Cambria Math" panose="02040503050406030204" pitchFamily="18" charset="0"/>
                                  </a:rPr>
                                  <m:t>1÷</m:t>
                                </m:r>
                                <m:r>
                                  <a:rPr lang="en-CA" altLang="zh-CN" sz="1800" i="1">
                                    <a:latin typeface="Cambria Math" panose="02040503050406030204" pitchFamily="18" charset="0"/>
                                  </a:rPr>
                                  <m:t>𝑀𝑎𝑥𝐴𝑏𝑠𝑉𝑎𝑙𝑢𝑒</m:t>
                                </m:r>
                              </m:e>
                            </m:d>
                          </m:e>
                        </m:d>
                      </m:e>
                    </m:d>
                    <m:r>
                      <a:rPr lang="en-CA" altLang="zh-CN" sz="1800" i="1">
                        <a:latin typeface="Cambria Math" panose="02040503050406030204" pitchFamily="18" charset="0"/>
                      </a:rPr>
                      <m:t>+</m:t>
                    </m:r>
                    <m:r>
                      <a:rPr lang="en-US" altLang="zh-CN" sz="1800" b="0" i="1" smtClean="0">
                        <a:latin typeface="Cambria Math" panose="02040503050406030204" pitchFamily="18" charset="0"/>
                      </a:rPr>
                      <m:t>5</m:t>
                    </m:r>
                    <m:r>
                      <a:rPr lang="en-CA" altLang="zh-CN" sz="1800">
                        <a:latin typeface="Cambria Math" panose="02040503050406030204" pitchFamily="18" charset="0"/>
                      </a:rPr>
                      <m:t>,</m:t>
                    </m:r>
                  </m:oMath>
                </a14:m>
                <a:endParaRPr lang="en-US" altLang="zh-CN" dirty="0" smtClean="0"/>
              </a:p>
              <a:p>
                <a:pPr lvl="1"/>
                <a:endParaRPr lang="en-US" altLang="zh-CN" dirty="0" smtClean="0"/>
              </a:p>
              <a:p>
                <a:pPr marL="338137" lvl="1" indent="0">
                  <a:buNone/>
                </a:pPr>
                <a14:m>
                  <m:oMath xmlns:m="http://schemas.openxmlformats.org/officeDocument/2006/math">
                    <m:r>
                      <a:rPr lang="en-CA" altLang="zh-CN" i="1">
                        <a:latin typeface="Cambria Math" panose="02040503050406030204" pitchFamily="18" charset="0"/>
                      </a:rPr>
                      <m:t>𝑀𝑎𝑥𝐴𝑏𝑠𝑉𝑎𝑙𝑢𝑒</m:t>
                    </m:r>
                  </m:oMath>
                </a14:m>
                <a:r>
                  <a:rPr lang="en-US" altLang="zh-CN" dirty="0" smtClean="0"/>
                  <a:t> </a:t>
                </a:r>
                <a:r>
                  <a:rPr lang="en-US" altLang="zh-CN" sz="2400" dirty="0">
                    <a:latin typeface="Times New Roman" panose="02020603050405020304" pitchFamily="18" charset="0"/>
                    <a:cs typeface="Times New Roman" panose="02020603050405020304" pitchFamily="18" charset="0"/>
                  </a:rPr>
                  <a:t>is the coefficient with maximum absolute value in each CCALF filter before fixed point process.</a:t>
                </a:r>
              </a:p>
              <a:p>
                <a:pPr marL="338137" lvl="1" indent="0">
                  <a:buNone/>
                </a:pPr>
                <a:endParaRPr lang="en-US" altLang="zh-CN" dirty="0"/>
              </a:p>
              <a:p>
                <a:pPr marL="338137" lvl="1" indent="0">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3"/>
                <a:stretch>
                  <a:fillRect l="-2012" t="-2072" r="-1943"/>
                </a:stretch>
              </a:blipFill>
            </p:spPr>
            <p:txBody>
              <a:bodyPr/>
              <a:lstStyle/>
              <a:p>
                <a:r>
                  <a:rPr lang="zh-CN" altLang="en-US">
                    <a:noFill/>
                  </a:rPr>
                  <a:t> </a:t>
                </a:r>
              </a:p>
            </p:txBody>
          </p:sp>
        </mc:Fallback>
      </mc:AlternateContent>
      <p:sp>
        <p:nvSpPr>
          <p:cNvPr id="4" name="灯片编号占位符 3"/>
          <p:cNvSpPr>
            <a:spLocks noGrp="1"/>
          </p:cNvSpPr>
          <p:nvPr>
            <p:ph type="sldNum" sz="quarter" idx="10"/>
          </p:nvPr>
        </p:nvSpPr>
        <p:spPr/>
        <p:txBody>
          <a:bodyPr/>
          <a:lstStyle/>
          <a:p>
            <a:fld id="{8935279A-1409-49A6-804A-D33611C65A7F}" type="slidenum">
              <a:rPr lang="de-DE" altLang="ja-JP" smtClean="0"/>
              <a:pPr/>
              <a:t>2</a:t>
            </a:fld>
            <a:endParaRPr lang="de-DE" altLang="ja-JP"/>
          </a:p>
        </p:txBody>
      </p:sp>
      <p:sp>
        <p:nvSpPr>
          <p:cNvPr id="5" name="页脚占位符 4"/>
          <p:cNvSpPr>
            <a:spLocks noGrp="1"/>
          </p:cNvSpPr>
          <p:nvPr>
            <p:ph type="ftr" sz="quarter" idx="11"/>
          </p:nvPr>
        </p:nvSpPr>
        <p:spPr/>
        <p:txBody>
          <a:bodyPr/>
          <a:lstStyle/>
          <a:p>
            <a:r>
              <a:rPr lang="de-DE" altLang="ja-JP" dirty="0" smtClean="0"/>
              <a:t>Copyright </a:t>
            </a:r>
            <a:r>
              <a:rPr lang="de-DE" altLang="ja-JP" dirty="0" smtClean="0"/>
              <a:t>2020 </a:t>
            </a:r>
            <a:r>
              <a:rPr lang="de-DE" altLang="ja-JP" dirty="0" smtClean="0"/>
              <a:t>FUJITSU LIMITED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972083841"/>
              </p:ext>
            </p:extLst>
          </p:nvPr>
        </p:nvGraphicFramePr>
        <p:xfrm>
          <a:off x="1305441" y="3789040"/>
          <a:ext cx="6735092" cy="2485130"/>
        </p:xfrm>
        <a:graphic>
          <a:graphicData uri="http://schemas.openxmlformats.org/drawingml/2006/table">
            <a:tbl>
              <a:tblPr firstRow="1" firstCol="1" bandRow="1">
                <a:tableStyleId>{5940675A-B579-460E-94D1-54222C63F5DA}</a:tableStyleId>
              </a:tblPr>
              <a:tblGrid>
                <a:gridCol w="5824778"/>
                <a:gridCol w="910314"/>
              </a:tblGrid>
              <a:tr h="283707">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	if ( </a:t>
                      </a:r>
                      <a:r>
                        <a:rPr lang="en-CA" sz="1200" dirty="0" err="1">
                          <a:effectLst/>
                        </a:rPr>
                        <a:t>alf_cross_component_cb_filter_signal_flag</a:t>
                      </a:r>
                      <a:r>
                        <a:rPr lang="en-CA" sz="1200" dirty="0">
                          <a:effectLst/>
                        </a:rPr>
                        <a:t> ) {</a:t>
                      </a:r>
                      <a:endParaRPr lang="zh-CN" sz="1800" dirty="0">
                        <a:solidFill>
                          <a:schemeClr val="tx1"/>
                        </a:solidFill>
                        <a:effectLst/>
                        <a:latin typeface="Times New Roman" panose="02020603050405020304" pitchFamily="18" charset="0"/>
                        <a:ea typeface="等线" panose="02010600030101010101" pitchFamily="2" charset="-122"/>
                      </a:endParaRPr>
                    </a:p>
                  </a:txBody>
                  <a:tcPr marL="68580" marR="68580" marT="635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 </a:t>
                      </a:r>
                      <a:endParaRPr lang="zh-CN" sz="1800">
                        <a:solidFill>
                          <a:schemeClr val="tx1"/>
                        </a:solidFill>
                        <a:effectLst/>
                        <a:latin typeface="Times New Roman" panose="02020603050405020304" pitchFamily="18" charset="0"/>
                        <a:ea typeface="等线" panose="02010600030101010101" pitchFamily="2" charset="-122"/>
                      </a:endParaRPr>
                    </a:p>
                  </a:txBody>
                  <a:tcPr marL="68580" marR="68580" marT="6350" marB="0"/>
                </a:tc>
              </a:tr>
              <a:tr h="283707">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sz="1200" dirty="0">
                          <a:effectLst/>
                        </a:rPr>
                        <a:t>		alf_cross_component_cb_filters_signalled_minus1</a:t>
                      </a:r>
                      <a:endParaRPr lang="zh-CN" sz="1800" dirty="0">
                        <a:solidFill>
                          <a:schemeClr val="tx1"/>
                        </a:solidFill>
                        <a:effectLst/>
                        <a:latin typeface="Times New Roman" panose="02020603050405020304" pitchFamily="18" charset="0"/>
                        <a:ea typeface="等线" panose="02010600030101010101" pitchFamily="2" charset="-122"/>
                      </a:endParaRPr>
                    </a:p>
                  </a:txBody>
                  <a:tcPr marL="68580" marR="68580" marT="635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sz="1200">
                          <a:effectLst/>
                        </a:rPr>
                        <a:t>ue(v)</a:t>
                      </a:r>
                      <a:endParaRPr lang="zh-CN" sz="1800">
                        <a:solidFill>
                          <a:schemeClr val="tx1"/>
                        </a:solidFill>
                        <a:effectLst/>
                        <a:latin typeface="Times New Roman" panose="02020603050405020304" pitchFamily="18" charset="0"/>
                        <a:ea typeface="等线" panose="02010600030101010101" pitchFamily="2" charset="-122"/>
                      </a:endParaRPr>
                    </a:p>
                  </a:txBody>
                  <a:tcPr marL="68580" marR="68580" marT="6350" marB="0"/>
                </a:tc>
              </a:tr>
              <a:tr h="499181">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sz="1200" dirty="0">
                          <a:effectLst/>
                        </a:rPr>
                        <a:t>		for( k = 0; k &lt; (alf_cross_component_cb_filters_signalled_minus1+1); k++ ) {</a:t>
                      </a:r>
                      <a:endParaRPr lang="zh-CN" sz="1800" dirty="0">
                        <a:solidFill>
                          <a:schemeClr val="tx1"/>
                        </a:solidFill>
                        <a:effectLst/>
                        <a:latin typeface="Times New Roman" panose="02020603050405020304" pitchFamily="18" charset="0"/>
                        <a:ea typeface="等线" panose="02010600030101010101" pitchFamily="2" charset="-122"/>
                      </a:endParaRPr>
                    </a:p>
                  </a:txBody>
                  <a:tcPr marL="68580" marR="68580" marT="635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 </a:t>
                      </a:r>
                      <a:endParaRPr lang="zh-CN" sz="1800">
                        <a:solidFill>
                          <a:schemeClr val="tx1"/>
                        </a:solidFill>
                        <a:effectLst/>
                        <a:latin typeface="Times New Roman" panose="02020603050405020304" pitchFamily="18" charset="0"/>
                        <a:ea typeface="等线" panose="02010600030101010101" pitchFamily="2" charset="-122"/>
                      </a:endParaRPr>
                    </a:p>
                  </a:txBody>
                  <a:tcPr marL="68580" marR="68580" marT="6350" marB="0"/>
                </a:tc>
              </a:tr>
              <a:tr h="283707">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			for ( j = 0; j &lt; 8; j++ )</a:t>
                      </a:r>
                      <a:endParaRPr lang="zh-CN" sz="1800" dirty="0">
                        <a:solidFill>
                          <a:schemeClr val="tx1"/>
                        </a:solidFill>
                        <a:effectLst/>
                        <a:latin typeface="Times New Roman" panose="02020603050405020304" pitchFamily="18" charset="0"/>
                        <a:ea typeface="等线" panose="02010600030101010101" pitchFamily="2" charset="-122"/>
                      </a:endParaRPr>
                    </a:p>
                  </a:txBody>
                  <a:tcPr marL="68580" marR="68580" marT="635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 </a:t>
                      </a:r>
                      <a:endParaRPr lang="zh-CN" sz="1800">
                        <a:solidFill>
                          <a:schemeClr val="tx1"/>
                        </a:solidFill>
                        <a:effectLst/>
                        <a:latin typeface="Times New Roman" panose="02020603050405020304" pitchFamily="18" charset="0"/>
                        <a:ea typeface="等线" panose="02010600030101010101" pitchFamily="2" charset="-122"/>
                      </a:endParaRPr>
                    </a:p>
                  </a:txBody>
                  <a:tcPr marL="68580" marR="68580" marT="6350" marB="0"/>
                </a:tc>
              </a:tr>
              <a:tr h="283707">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				alf_cross_component_cb_coeff_plus32[ k ][ j ]</a:t>
                      </a:r>
                      <a:endParaRPr lang="zh-CN" sz="1800" dirty="0">
                        <a:solidFill>
                          <a:schemeClr val="tx1"/>
                        </a:solidFill>
                        <a:effectLst/>
                        <a:latin typeface="Times New Roman" panose="02020603050405020304" pitchFamily="18" charset="0"/>
                        <a:ea typeface="等线" panose="02010600030101010101" pitchFamily="2" charset="-122"/>
                      </a:endParaRPr>
                    </a:p>
                  </a:txBody>
                  <a:tcPr marL="68580" marR="68580" marT="635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u(6)</a:t>
                      </a:r>
                      <a:endParaRPr lang="zh-CN" sz="1800">
                        <a:solidFill>
                          <a:schemeClr val="tx1"/>
                        </a:solidFill>
                        <a:effectLst/>
                        <a:latin typeface="Times New Roman" panose="02020603050405020304" pitchFamily="18" charset="0"/>
                        <a:ea typeface="等线" panose="02010600030101010101" pitchFamily="2" charset="-122"/>
                      </a:endParaRPr>
                    </a:p>
                  </a:txBody>
                  <a:tcPr marL="68580" marR="68580" marT="6350" marB="0"/>
                </a:tc>
              </a:tr>
              <a:tr h="283707">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		</a:t>
                      </a:r>
                      <a:r>
                        <a:rPr lang="en-CA" sz="1200" dirty="0">
                          <a:solidFill>
                            <a:srgbClr val="FF0000"/>
                          </a:solidFill>
                          <a:effectLst/>
                        </a:rPr>
                        <a:t>    </a:t>
                      </a:r>
                      <a:r>
                        <a:rPr lang="en-US" sz="1200" dirty="0">
                          <a:solidFill>
                            <a:srgbClr val="FF0000"/>
                          </a:solidFill>
                          <a:effectLst/>
                        </a:rPr>
                        <a:t>alf_cross_component_cb_coeff_shift_minus5[k]</a:t>
                      </a:r>
                      <a:endParaRPr lang="zh-CN" sz="1800" dirty="0">
                        <a:solidFill>
                          <a:srgbClr val="FF0000"/>
                        </a:solidFill>
                        <a:effectLst/>
                        <a:latin typeface="Times New Roman" panose="02020603050405020304" pitchFamily="18" charset="0"/>
                        <a:ea typeface="等线" panose="02010600030101010101" pitchFamily="2" charset="-122"/>
                      </a:endParaRPr>
                    </a:p>
                  </a:txBody>
                  <a:tcPr marL="68580" marR="68580" marT="635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FF0000"/>
                          </a:solidFill>
                          <a:effectLst/>
                        </a:rPr>
                        <a:t>u(3)</a:t>
                      </a:r>
                      <a:r>
                        <a:rPr lang="en-CA" sz="1200" dirty="0">
                          <a:solidFill>
                            <a:srgbClr val="FF0000"/>
                          </a:solidFill>
                          <a:effectLst/>
                        </a:rPr>
                        <a:t> </a:t>
                      </a:r>
                      <a:endParaRPr lang="zh-CN" sz="1800" dirty="0">
                        <a:solidFill>
                          <a:srgbClr val="FF0000"/>
                        </a:solidFill>
                        <a:effectLst/>
                        <a:latin typeface="Times New Roman" panose="02020603050405020304" pitchFamily="18" charset="0"/>
                        <a:ea typeface="等线" panose="02010600030101010101" pitchFamily="2" charset="-122"/>
                      </a:endParaRPr>
                    </a:p>
                  </a:txBody>
                  <a:tcPr marL="68580" marR="68580" marT="6350" marB="0"/>
                </a:tc>
              </a:tr>
              <a:tr h="283707">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       </a:t>
                      </a:r>
                      <a:r>
                        <a:rPr lang="en-US" sz="1200" dirty="0" smtClean="0">
                          <a:effectLst/>
                        </a:rPr>
                        <a:t>       </a:t>
                      </a:r>
                      <a:r>
                        <a:rPr lang="en-CA" sz="1200" dirty="0">
                          <a:effectLst/>
                        </a:rPr>
                        <a:t>} </a:t>
                      </a:r>
                      <a:endParaRPr lang="zh-CN" sz="1800" dirty="0">
                        <a:solidFill>
                          <a:schemeClr val="tx1"/>
                        </a:solidFill>
                        <a:effectLst/>
                        <a:latin typeface="Times New Roman" panose="02020603050405020304" pitchFamily="18" charset="0"/>
                        <a:ea typeface="等线" panose="02010600030101010101" pitchFamily="2" charset="-122"/>
                      </a:endParaRPr>
                    </a:p>
                  </a:txBody>
                  <a:tcPr marL="68580" marR="68580" marT="6350" marB="0"/>
                </a:tc>
                <a:tc>
                  <a:txBody>
                    <a:bodyPr/>
                    <a:lstStyle/>
                    <a:p>
                      <a:endParaRPr lang="zh-CN" sz="1400">
                        <a:solidFill>
                          <a:schemeClr val="tx1"/>
                        </a:solidFill>
                        <a:effectLst/>
                        <a:latin typeface="Times New Roman" panose="02020603050405020304" pitchFamily="18" charset="0"/>
                      </a:endParaRPr>
                    </a:p>
                  </a:txBody>
                  <a:tcPr marL="68580" marR="68580" marT="6350" marB="0"/>
                </a:tc>
              </a:tr>
              <a:tr h="283707">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	}</a:t>
                      </a:r>
                      <a:endParaRPr lang="zh-CN" sz="1800" dirty="0">
                        <a:solidFill>
                          <a:schemeClr val="tx1"/>
                        </a:solidFill>
                        <a:effectLst/>
                        <a:latin typeface="Times New Roman" panose="02020603050405020304" pitchFamily="18" charset="0"/>
                        <a:ea typeface="等线" panose="02010600030101010101" pitchFamily="2" charset="-122"/>
                      </a:endParaRPr>
                    </a:p>
                  </a:txBody>
                  <a:tcPr marL="68580" marR="68580" marT="6350" marB="0"/>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 </a:t>
                      </a:r>
                      <a:endParaRPr lang="zh-CN" sz="1800" dirty="0">
                        <a:solidFill>
                          <a:schemeClr val="tx1"/>
                        </a:solidFill>
                        <a:effectLst/>
                        <a:latin typeface="Times New Roman" panose="02020603050405020304" pitchFamily="18" charset="0"/>
                        <a:ea typeface="等线" panose="02010600030101010101" pitchFamily="2" charset="-122"/>
                      </a:endParaRPr>
                    </a:p>
                  </a:txBody>
                  <a:tcPr marL="68580" marR="68580" marT="6350" marB="0"/>
                </a:tc>
              </a:tr>
            </a:tbl>
          </a:graphicData>
        </a:graphic>
      </p:graphicFrame>
    </p:spTree>
    <p:extLst>
      <p:ext uri="{BB962C8B-B14F-4D97-AF65-F5344CB8AC3E}">
        <p14:creationId xmlns:p14="http://schemas.microsoft.com/office/powerpoint/2010/main" val="342547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Experiment results</a:t>
            </a:r>
            <a:endParaRPr lang="zh-CN" altLang="en-US" dirty="0">
              <a:latin typeface="Times New Roman" panose="02020603050405020304" pitchFamily="18" charset="0"/>
              <a:cs typeface="Times New Roman" panose="02020603050405020304" pitchFamily="18" charset="0"/>
            </a:endParaRPr>
          </a:p>
        </p:txBody>
      </p:sp>
      <p:graphicFrame>
        <p:nvGraphicFramePr>
          <p:cNvPr id="6" name="内容占位符 5"/>
          <p:cNvGraphicFramePr>
            <a:graphicFrameLocks noGrp="1"/>
          </p:cNvGraphicFramePr>
          <p:nvPr>
            <p:ph idx="1"/>
            <p:extLst>
              <p:ext uri="{D42A27DB-BD31-4B8C-83A1-F6EECF244321}">
                <p14:modId xmlns:p14="http://schemas.microsoft.com/office/powerpoint/2010/main" val="2298390392"/>
              </p:ext>
            </p:extLst>
          </p:nvPr>
        </p:nvGraphicFramePr>
        <p:xfrm>
          <a:off x="1763688" y="1196752"/>
          <a:ext cx="5472607" cy="2376262"/>
        </p:xfrm>
        <a:graphic>
          <a:graphicData uri="http://schemas.openxmlformats.org/drawingml/2006/table">
            <a:tbl>
              <a:tblPr firstRow="1" firstCol="1" bandRow="1">
                <a:tableStyleId>{5940675A-B579-460E-94D1-54222C63F5DA}</a:tableStyleId>
              </a:tblPr>
              <a:tblGrid>
                <a:gridCol w="1213668"/>
                <a:gridCol w="784444"/>
                <a:gridCol w="784444"/>
                <a:gridCol w="1121163"/>
                <a:gridCol w="784444"/>
                <a:gridCol w="784444"/>
              </a:tblGrid>
              <a:tr h="361605">
                <a:tc>
                  <a:txBody>
                    <a:bodyPr/>
                    <a:lstStyle/>
                    <a:p>
                      <a:endParaRPr lang="zh-CN" sz="1100" dirty="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60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All Intra Main10 </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60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60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361605">
                <a:tc>
                  <a:txBody>
                    <a:bodyPr/>
                    <a:lstStyle/>
                    <a:p>
                      <a:endParaRPr lang="zh-CN" sz="1100" dirty="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Over CE5 anchor</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189412">
                <a:tc>
                  <a:txBody>
                    <a:bodyPr/>
                    <a:lstStyle/>
                    <a:p>
                      <a:endParaRPr lang="zh-CN" sz="11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Y</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U</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V</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EncT</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DecT</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18295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A1</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-0.51%</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-0.14%</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98%</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100%</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18295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A2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0.01%</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-0.75%</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-0.44%</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93%</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100%</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18295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B</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0.01%</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-0.12%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-0.19%</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105%</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100%</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18295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C</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0.01%</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-0.10%</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-0.16%</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108%</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100%</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18295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E</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-0.14%</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-0.31%</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r>
              <a:tr h="18295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Overall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solidFill>
                            <a:srgbClr val="FF0000"/>
                          </a:solidFill>
                          <a:effectLst/>
                        </a:rPr>
                        <a:t>0.01%</a:t>
                      </a:r>
                      <a:endParaRPr lang="zh-CN" sz="1400" dirty="0">
                        <a:solidFill>
                          <a:srgbClr val="FF0000"/>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solidFill>
                            <a:srgbClr val="FF0000"/>
                          </a:solidFill>
                          <a:effectLst/>
                        </a:rPr>
                        <a:t>-0.29%</a:t>
                      </a:r>
                      <a:endParaRPr lang="zh-CN" sz="1400" dirty="0">
                        <a:solidFill>
                          <a:srgbClr val="FF0000"/>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solidFill>
                            <a:srgbClr val="FF0000"/>
                          </a:solidFill>
                          <a:effectLst/>
                        </a:rPr>
                        <a:t>-0.24%</a:t>
                      </a:r>
                      <a:endParaRPr lang="zh-CN" sz="1400" dirty="0">
                        <a:solidFill>
                          <a:srgbClr val="FF0000"/>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102%</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r>
              <a:tr h="18295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D</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0.01%</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-0.10%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-0.15%</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88%</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#NUM!</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r>
              <a:tr h="18295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F</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0.03%</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-0.29%</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-0.34%</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105%</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#NUM!</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r>
            </a:tbl>
          </a:graphicData>
        </a:graphic>
      </p:graphicFrame>
      <p:sp>
        <p:nvSpPr>
          <p:cNvPr id="4" name="灯片编号占位符 3"/>
          <p:cNvSpPr>
            <a:spLocks noGrp="1"/>
          </p:cNvSpPr>
          <p:nvPr>
            <p:ph type="sldNum" sz="quarter" idx="10"/>
          </p:nvPr>
        </p:nvSpPr>
        <p:spPr/>
        <p:txBody>
          <a:bodyPr/>
          <a:lstStyle/>
          <a:p>
            <a:fld id="{8935279A-1409-49A6-804A-D33611C65A7F}" type="slidenum">
              <a:rPr lang="de-DE" altLang="ja-JP" smtClean="0"/>
              <a:pPr/>
              <a:t>3</a:t>
            </a:fld>
            <a:endParaRPr lang="de-DE" altLang="ja-JP"/>
          </a:p>
        </p:txBody>
      </p:sp>
      <p:sp>
        <p:nvSpPr>
          <p:cNvPr id="5" name="页脚占位符 4"/>
          <p:cNvSpPr>
            <a:spLocks noGrp="1"/>
          </p:cNvSpPr>
          <p:nvPr>
            <p:ph type="ftr" sz="quarter" idx="11"/>
          </p:nvPr>
        </p:nvSpPr>
        <p:spPr/>
        <p:txBody>
          <a:bodyPr/>
          <a:lstStyle/>
          <a:p>
            <a:r>
              <a:rPr lang="de-DE" altLang="ja-JP" dirty="0" smtClean="0"/>
              <a:t>Copyright </a:t>
            </a:r>
            <a:r>
              <a:rPr lang="de-DE" altLang="ja-JP" dirty="0" smtClean="0"/>
              <a:t>2020 </a:t>
            </a:r>
            <a:r>
              <a:rPr lang="de-DE" altLang="ja-JP" dirty="0" smtClean="0"/>
              <a:t>FUJITSU LIMITED</a:t>
            </a:r>
            <a:endParaRPr lang="de-DE" altLang="ja-JP" dirty="0"/>
          </a:p>
        </p:txBody>
      </p:sp>
      <p:graphicFrame>
        <p:nvGraphicFramePr>
          <p:cNvPr id="7" name="表格 6"/>
          <p:cNvGraphicFramePr>
            <a:graphicFrameLocks noGrp="1"/>
          </p:cNvGraphicFramePr>
          <p:nvPr>
            <p:extLst>
              <p:ext uri="{D42A27DB-BD31-4B8C-83A1-F6EECF244321}">
                <p14:modId xmlns:p14="http://schemas.microsoft.com/office/powerpoint/2010/main" val="893710730"/>
              </p:ext>
            </p:extLst>
          </p:nvPr>
        </p:nvGraphicFramePr>
        <p:xfrm>
          <a:off x="1763688" y="3645024"/>
          <a:ext cx="5472607" cy="2520281"/>
        </p:xfrm>
        <a:graphic>
          <a:graphicData uri="http://schemas.openxmlformats.org/drawingml/2006/table">
            <a:tbl>
              <a:tblPr firstRow="1" firstCol="1" bandRow="1">
                <a:tableStyleId>{5940675A-B579-460E-94D1-54222C63F5DA}</a:tableStyleId>
              </a:tblPr>
              <a:tblGrid>
                <a:gridCol w="1213668"/>
                <a:gridCol w="784444"/>
                <a:gridCol w="784444"/>
                <a:gridCol w="1121163"/>
                <a:gridCol w="784444"/>
                <a:gridCol w="784444"/>
              </a:tblGrid>
              <a:tr h="533257">
                <a:tc>
                  <a:txBody>
                    <a:bodyPr/>
                    <a:lstStyle/>
                    <a:p>
                      <a:endParaRPr lang="zh-CN" sz="1100" dirty="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60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Random access Main10 </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60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60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355505">
                <a:tc>
                  <a:txBody>
                    <a:bodyPr/>
                    <a:lstStyle/>
                    <a:p>
                      <a:endParaRPr lang="zh-CN" sz="11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Over CE5 anchor</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186218">
                <a:tc>
                  <a:txBody>
                    <a:bodyPr/>
                    <a:lstStyle/>
                    <a:p>
                      <a:endParaRPr lang="zh-CN" sz="11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Y</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U</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V</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EncT</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DecT</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17986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A1</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0.03%</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-0.50%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100%</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17986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A2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-0.40%</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-0.24%</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102%</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r>
              <a:tr h="17986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B</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0.01%</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-0.22%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-0.65%</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101%</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r>
              <a:tr h="17986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C</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-0.15%</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-0.16%</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103%</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100%</a:t>
                      </a:r>
                      <a:endParaRPr lang="zh-CN" sz="1400">
                        <a:effectLst/>
                        <a:latin typeface="Times New Roman" panose="02020603050405020304" pitchFamily="18" charset="0"/>
                        <a:ea typeface="等线" panose="02010600030101010101" pitchFamily="2" charset="-122"/>
                      </a:endParaRPr>
                    </a:p>
                  </a:txBody>
                  <a:tcPr marL="68580" marR="68580" marT="0" marB="0" anchor="ctr"/>
                </a:tc>
              </a:tr>
              <a:tr h="18621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E</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endParaRPr lang="zh-CN" sz="11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05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r>
              <a:tr h="17986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Overall</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solidFill>
                            <a:srgbClr val="FF0000"/>
                          </a:solidFill>
                          <a:effectLst/>
                        </a:rPr>
                        <a:t>0.01%</a:t>
                      </a:r>
                      <a:endParaRPr lang="zh-CN" sz="1400" dirty="0">
                        <a:solidFill>
                          <a:srgbClr val="FF0000"/>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solidFill>
                            <a:srgbClr val="FF0000"/>
                          </a:solidFill>
                          <a:effectLst/>
                        </a:rPr>
                        <a:t>-0.40%</a:t>
                      </a:r>
                      <a:endParaRPr lang="zh-CN" sz="1400" dirty="0">
                        <a:solidFill>
                          <a:srgbClr val="FF0000"/>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solidFill>
                            <a:srgbClr val="FF0000"/>
                          </a:solidFill>
                          <a:effectLst/>
                        </a:rPr>
                        <a:t>-0.41%</a:t>
                      </a:r>
                      <a:endParaRPr lang="zh-CN" sz="1400" dirty="0">
                        <a:solidFill>
                          <a:srgbClr val="FF0000"/>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r>
              <a:tr h="17986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D</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-0.02%</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-0.02%</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-0.05%</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101%</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r>
              <a:tr h="17986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Class F</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0.00%</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-0.48%</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-0.48%</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a:effectLst/>
                        </a:rPr>
                        <a:t>99%</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050" dirty="0">
                          <a:effectLst/>
                        </a:rPr>
                        <a:t>100%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r>
            </a:tbl>
          </a:graphicData>
        </a:graphic>
      </p:graphicFrame>
    </p:spTree>
    <p:extLst>
      <p:ext uri="{BB962C8B-B14F-4D97-AF65-F5344CB8AC3E}">
        <p14:creationId xmlns:p14="http://schemas.microsoft.com/office/powerpoint/2010/main" val="2721083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Times New Roman" panose="02020603050405020304" pitchFamily="18" charset="0"/>
                <a:cs typeface="Times New Roman" panose="02020603050405020304" pitchFamily="18" charset="0"/>
              </a:rPr>
              <a:t>Conclusions</a:t>
            </a:r>
            <a:endParaRPr lang="zh-CN" altLang="en-US"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p:txBody>
          <a:bodyPr/>
          <a:lstStyle/>
          <a:p>
            <a:r>
              <a:rPr lang="en-US" altLang="zh-CN" dirty="0" smtClean="0">
                <a:latin typeface="Times New Roman" panose="02020603050405020304" pitchFamily="18" charset="0"/>
                <a:cs typeface="Times New Roman" panose="02020603050405020304" pitchFamily="18" charset="0"/>
              </a:rPr>
              <a:t>With proposed method</a:t>
            </a:r>
          </a:p>
          <a:p>
            <a:pPr lvl="1"/>
            <a:r>
              <a:rPr lang="en-US" altLang="zh-CN" dirty="0">
                <a:latin typeface="Times New Roman" panose="02020603050405020304" pitchFamily="18" charset="0"/>
                <a:cs typeface="Times New Roman" panose="02020603050405020304" pitchFamily="18" charset="0"/>
              </a:rPr>
              <a:t>The 6 bits for each CCALF coefficient will be fully utilized to improve the precision.</a:t>
            </a:r>
          </a:p>
          <a:p>
            <a:pPr lvl="1"/>
            <a:endParaRPr lang="en-US" altLang="zh-CN" dirty="0">
              <a:latin typeface="Times New Roman" panose="02020603050405020304" pitchFamily="18" charset="0"/>
              <a:cs typeface="Times New Roman" panose="02020603050405020304" pitchFamily="18" charset="0"/>
            </a:endParaRPr>
          </a:p>
          <a:p>
            <a:pPr lvl="1"/>
            <a:r>
              <a:rPr lang="en-US" altLang="zh-CN" dirty="0">
                <a:latin typeface="Times New Roman" panose="02020603050405020304" pitchFamily="18" charset="0"/>
                <a:cs typeface="Times New Roman" panose="02020603050405020304" pitchFamily="18" charset="0"/>
              </a:rPr>
              <a:t>It could cooperate with many contributions of CCALF to improve coding gain with no computational complexity increment. </a:t>
            </a:r>
            <a:endParaRPr lang="zh-CN" altLang="en-US" dirty="0">
              <a:latin typeface="Times New Roman" panose="02020603050405020304" pitchFamily="18" charset="0"/>
              <a:cs typeface="Times New Roman" panose="02020603050405020304" pitchFamily="18" charset="0"/>
            </a:endParaRPr>
          </a:p>
          <a:p>
            <a:pPr lvl="1"/>
            <a:endParaRPr lang="en-US" altLang="zh-CN" dirty="0">
              <a:latin typeface="Times New Roman" panose="02020603050405020304" pitchFamily="18" charset="0"/>
              <a:cs typeface="Times New Roman" panose="02020603050405020304" pitchFamily="18" charset="0"/>
            </a:endParaRPr>
          </a:p>
          <a:p>
            <a:r>
              <a:rPr lang="en-US" altLang="zh-CN" dirty="0" smtClean="0">
                <a:latin typeface="Times New Roman" panose="02020603050405020304" pitchFamily="18" charset="0"/>
                <a:cs typeface="Times New Roman" panose="02020603050405020304" pitchFamily="18" charset="0"/>
              </a:rPr>
              <a:t>It is proposed to adopt this method if adopt CCALF.</a:t>
            </a:r>
          </a:p>
          <a:p>
            <a:endParaRPr lang="en-US" altLang="zh-CN" dirty="0">
              <a:latin typeface="Times New Roman" panose="02020603050405020304" pitchFamily="18" charset="0"/>
              <a:cs typeface="Times New Roman" panose="02020603050405020304" pitchFamily="18" charset="0"/>
            </a:endParaRPr>
          </a:p>
          <a:p>
            <a:r>
              <a:rPr lang="en-US" altLang="zh-CN" dirty="0" smtClean="0">
                <a:latin typeface="Times New Roman" panose="02020603050405020304" pitchFamily="18" charset="0"/>
                <a:cs typeface="Times New Roman" panose="02020603050405020304" pitchFamily="18" charset="0"/>
              </a:rPr>
              <a:t>Thank Sharp </a:t>
            </a:r>
            <a:r>
              <a:rPr lang="en-US" altLang="zh-CN" smtClean="0">
                <a:latin typeface="Times New Roman" panose="02020603050405020304" pitchFamily="18" charset="0"/>
                <a:cs typeface="Times New Roman" panose="02020603050405020304" pitchFamily="18" charset="0"/>
              </a:rPr>
              <a:t>for cross-checking</a:t>
            </a:r>
            <a:endParaRPr lang="en-US" altLang="zh-CN" dirty="0" smtClean="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4</a:t>
            </a:fld>
            <a:endParaRPr lang="de-DE" altLang="ja-JP"/>
          </a:p>
        </p:txBody>
      </p:sp>
      <p:sp>
        <p:nvSpPr>
          <p:cNvPr id="5" name="页脚占位符 4"/>
          <p:cNvSpPr>
            <a:spLocks noGrp="1"/>
          </p:cNvSpPr>
          <p:nvPr>
            <p:ph type="ftr" sz="quarter" idx="11"/>
          </p:nvPr>
        </p:nvSpPr>
        <p:spPr/>
        <p:txBody>
          <a:bodyPr/>
          <a:lstStyle/>
          <a:p>
            <a:r>
              <a:rPr lang="de-DE" altLang="ja-JP" dirty="0" smtClean="0"/>
              <a:t>Copyright </a:t>
            </a:r>
            <a:r>
              <a:rPr lang="de-DE" altLang="ja-JP" dirty="0" smtClean="0"/>
              <a:t>2020 </a:t>
            </a:r>
            <a:r>
              <a:rPr lang="de-DE" altLang="ja-JP" dirty="0" smtClean="0"/>
              <a:t>FUJITSU LIMITED</a:t>
            </a:r>
            <a:endParaRPr lang="de-DE" altLang="ja-JP" dirty="0"/>
          </a:p>
        </p:txBody>
      </p:sp>
    </p:spTree>
    <p:extLst>
      <p:ext uri="{BB962C8B-B14F-4D97-AF65-F5344CB8AC3E}">
        <p14:creationId xmlns:p14="http://schemas.microsoft.com/office/powerpoint/2010/main" val="3102641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9220" name="Group 4" descr="Message Lockup"/>
          <p:cNvGrpSpPr>
            <a:grpSpLocks/>
          </p:cNvGrpSpPr>
          <p:nvPr/>
        </p:nvGrpSpPr>
        <p:grpSpPr bwMode="auto">
          <a:xfrm>
            <a:off x="0" y="0"/>
            <a:ext cx="9144000" cy="6858000"/>
            <a:chOff x="0" y="0"/>
            <a:chExt cx="5760" cy="4320"/>
          </a:xfrm>
        </p:grpSpPr>
        <p:sp>
          <p:nvSpPr>
            <p:cNvPr id="649221" name="Rectangle 5"/>
            <p:cNvSpPr>
              <a:spLocks noChangeArrowheads="1"/>
            </p:cNvSpPr>
            <p:nvPr/>
          </p:nvSpPr>
          <p:spPr bwMode="gray">
            <a:xfrm>
              <a:off x="0" y="0"/>
              <a:ext cx="5760" cy="4320"/>
            </a:xfrm>
            <a:prstGeom prst="rect">
              <a:avLst/>
            </a:prstGeom>
            <a:solidFill>
              <a:srgbClr val="FFFFFF"/>
            </a:solidFill>
            <a:ln w="9525" algn="ctr">
              <a:noFill/>
              <a:miter lim="800000"/>
              <a:headEnd/>
              <a:tailEnd/>
            </a:ln>
            <a:effectLst/>
          </p:spPr>
          <p:txBody>
            <a:bodyPr wrap="none" anchor="ctr"/>
            <a:lstStyle/>
            <a:p>
              <a:endParaRPr lang="zh-CN" altLang="en-US"/>
            </a:p>
          </p:txBody>
        </p:sp>
        <p:grpSp>
          <p:nvGrpSpPr>
            <p:cNvPr id="649222" name="Group 6"/>
            <p:cNvGrpSpPr>
              <a:grpSpLocks noChangeAspect="1"/>
            </p:cNvGrpSpPr>
            <p:nvPr/>
          </p:nvGrpSpPr>
          <p:grpSpPr bwMode="auto">
            <a:xfrm>
              <a:off x="0" y="0"/>
              <a:ext cx="5760" cy="4320"/>
              <a:chOff x="0" y="0"/>
              <a:chExt cx="5760" cy="4320"/>
            </a:xfrm>
          </p:grpSpPr>
          <p:sp>
            <p:nvSpPr>
              <p:cNvPr id="649223" name="AutoShape 7"/>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zh-CN" altLang="en-US"/>
              </a:p>
            </p:txBody>
          </p:sp>
          <p:sp>
            <p:nvSpPr>
              <p:cNvPr id="649224" name="Freeform 8"/>
              <p:cNvSpPr>
                <a:spLocks/>
              </p:cNvSpPr>
              <p:nvPr/>
            </p:nvSpPr>
            <p:spPr bwMode="gray">
              <a:xfrm>
                <a:off x="1217" y="2598"/>
                <a:ext cx="97" cy="159"/>
              </a:xfrm>
              <a:custGeom>
                <a:avLst/>
                <a:gdLst/>
                <a:ahLst/>
                <a:cxnLst>
                  <a:cxn ang="0">
                    <a:pos x="0" y="764"/>
                  </a:cxn>
                  <a:cxn ang="0">
                    <a:pos x="0" y="672"/>
                  </a:cxn>
                  <a:cxn ang="0">
                    <a:pos x="186" y="715"/>
                  </a:cxn>
                  <a:cxn ang="0">
                    <a:pos x="371" y="593"/>
                  </a:cxn>
                  <a:cxn ang="0">
                    <a:pos x="339" y="515"/>
                  </a:cxn>
                  <a:cxn ang="0">
                    <a:pos x="284" y="472"/>
                  </a:cxn>
                  <a:cxn ang="0">
                    <a:pos x="212" y="436"/>
                  </a:cxn>
                  <a:cxn ang="0">
                    <a:pos x="65" y="337"/>
                  </a:cxn>
                  <a:cxn ang="0">
                    <a:pos x="13" y="199"/>
                  </a:cxn>
                  <a:cxn ang="0">
                    <a:pos x="94" y="43"/>
                  </a:cxn>
                  <a:cxn ang="0">
                    <a:pos x="269" y="0"/>
                  </a:cxn>
                  <a:cxn ang="0">
                    <a:pos x="430" y="26"/>
                  </a:cxn>
                  <a:cxn ang="0">
                    <a:pos x="430" y="111"/>
                  </a:cxn>
                  <a:cxn ang="0">
                    <a:pos x="274" y="78"/>
                  </a:cxn>
                  <a:cxn ang="0">
                    <a:pos x="169" y="103"/>
                  </a:cxn>
                  <a:cxn ang="0">
                    <a:pos x="126" y="186"/>
                  </a:cxn>
                  <a:cxn ang="0">
                    <a:pos x="156" y="264"/>
                  </a:cxn>
                  <a:cxn ang="0">
                    <a:pos x="286" y="345"/>
                  </a:cxn>
                  <a:cxn ang="0">
                    <a:pos x="391" y="406"/>
                  </a:cxn>
                  <a:cxn ang="0">
                    <a:pos x="464" y="486"/>
                  </a:cxn>
                  <a:cxn ang="0">
                    <a:pos x="484" y="581"/>
                  </a:cxn>
                  <a:cxn ang="0">
                    <a:pos x="193" y="795"/>
                  </a:cxn>
                  <a:cxn ang="0">
                    <a:pos x="0" y="764"/>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zh-CN" altLang="en-US"/>
              </a:p>
            </p:txBody>
          </p:sp>
          <p:sp>
            <p:nvSpPr>
              <p:cNvPr id="649225" name="Freeform 9"/>
              <p:cNvSpPr>
                <a:spLocks/>
              </p:cNvSpPr>
              <p:nvPr/>
            </p:nvSpPr>
            <p:spPr bwMode="gray">
              <a:xfrm>
                <a:off x="1349" y="2526"/>
                <a:ext cx="115"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7"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26" name="Freeform 10"/>
              <p:cNvSpPr>
                <a:spLocks noEditPoints="1"/>
              </p:cNvSpPr>
              <p:nvPr/>
            </p:nvSpPr>
            <p:spPr bwMode="gray">
              <a:xfrm>
                <a:off x="1499" y="2598"/>
                <a:ext cx="117" cy="159"/>
              </a:xfrm>
              <a:custGeom>
                <a:avLst/>
                <a:gdLst/>
                <a:ahLst/>
                <a:cxnLst>
                  <a:cxn ang="0">
                    <a:pos x="456" y="298"/>
                  </a:cxn>
                  <a:cxn ang="0">
                    <a:pos x="456" y="259"/>
                  </a:cxn>
                  <a:cxn ang="0">
                    <a:pos x="432" y="144"/>
                  </a:cxn>
                  <a:cxn ang="0">
                    <a:pos x="283" y="81"/>
                  </a:cxn>
                  <a:cxn ang="0">
                    <a:pos x="73" y="123"/>
                  </a:cxn>
                  <a:cxn ang="0">
                    <a:pos x="73" y="33"/>
                  </a:cxn>
                  <a:cxn ang="0">
                    <a:pos x="296" y="0"/>
                  </a:cxn>
                  <a:cxn ang="0">
                    <a:pos x="539" y="80"/>
                  </a:cxn>
                  <a:cxn ang="0">
                    <a:pos x="582" y="209"/>
                  </a:cxn>
                  <a:cxn ang="0">
                    <a:pos x="585" y="303"/>
                  </a:cxn>
                  <a:cxn ang="0">
                    <a:pos x="585" y="760"/>
                  </a:cxn>
                  <a:cxn ang="0">
                    <a:pos x="305" y="795"/>
                  </a:cxn>
                  <a:cxn ang="0">
                    <a:pos x="86" y="752"/>
                  </a:cxn>
                  <a:cxn ang="0">
                    <a:pos x="0" y="583"/>
                  </a:cxn>
                  <a:cxn ang="0">
                    <a:pos x="99" y="380"/>
                  </a:cxn>
                  <a:cxn ang="0">
                    <a:pos x="350" y="310"/>
                  </a:cxn>
                  <a:cxn ang="0">
                    <a:pos x="456" y="298"/>
                  </a:cxn>
                  <a:cxn ang="0">
                    <a:pos x="456" y="372"/>
                  </a:cxn>
                  <a:cxn ang="0">
                    <a:pos x="278" y="399"/>
                  </a:cxn>
                  <a:cxn ang="0">
                    <a:pos x="132" y="570"/>
                  </a:cxn>
                  <a:cxn ang="0">
                    <a:pos x="175" y="679"/>
                  </a:cxn>
                  <a:cxn ang="0">
                    <a:pos x="325" y="718"/>
                  </a:cxn>
                  <a:cxn ang="0">
                    <a:pos x="456" y="700"/>
                  </a:cxn>
                  <a:cxn ang="0">
                    <a:pos x="456" y="372"/>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zh-CN" altLang="en-US"/>
              </a:p>
            </p:txBody>
          </p:sp>
          <p:sp>
            <p:nvSpPr>
              <p:cNvPr id="649227" name="Freeform 11"/>
              <p:cNvSpPr>
                <a:spLocks noEditPoints="1"/>
              </p:cNvSpPr>
              <p:nvPr/>
            </p:nvSpPr>
            <p:spPr bwMode="gray">
              <a:xfrm>
                <a:off x="1662" y="2598"/>
                <a:ext cx="119" cy="227"/>
              </a:xfrm>
              <a:custGeom>
                <a:avLst/>
                <a:gdLst/>
                <a:ahLst/>
                <a:cxnLst>
                  <a:cxn ang="0">
                    <a:pos x="129" y="742"/>
                  </a:cxn>
                  <a:cxn ang="0">
                    <a:pos x="129" y="1136"/>
                  </a:cxn>
                  <a:cxn ang="0">
                    <a:pos x="0" y="1136"/>
                  </a:cxn>
                  <a:cxn ang="0">
                    <a:pos x="0" y="30"/>
                  </a:cxn>
                  <a:cxn ang="0">
                    <a:pos x="260" y="0"/>
                  </a:cxn>
                  <a:cxn ang="0">
                    <a:pos x="528" y="118"/>
                  </a:cxn>
                  <a:cxn ang="0">
                    <a:pos x="592" y="396"/>
                  </a:cxn>
                  <a:cxn ang="0">
                    <a:pos x="511" y="691"/>
                  </a:cxn>
                  <a:cxn ang="0">
                    <a:pos x="287" y="795"/>
                  </a:cxn>
                  <a:cxn ang="0">
                    <a:pos x="180" y="775"/>
                  </a:cxn>
                  <a:cxn ang="0">
                    <a:pos x="129" y="742"/>
                  </a:cxn>
                  <a:cxn ang="0">
                    <a:pos x="129" y="653"/>
                  </a:cxn>
                  <a:cxn ang="0">
                    <a:pos x="272" y="718"/>
                  </a:cxn>
                  <a:cxn ang="0">
                    <a:pos x="418" y="618"/>
                  </a:cxn>
                  <a:cxn ang="0">
                    <a:pos x="461" y="395"/>
                  </a:cxn>
                  <a:cxn ang="0">
                    <a:pos x="403" y="147"/>
                  </a:cxn>
                  <a:cxn ang="0">
                    <a:pos x="241" y="78"/>
                  </a:cxn>
                  <a:cxn ang="0">
                    <a:pos x="129" y="87"/>
                  </a:cxn>
                  <a:cxn ang="0">
                    <a:pos x="129" y="653"/>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zh-CN" altLang="en-US"/>
              </a:p>
            </p:txBody>
          </p:sp>
          <p:sp>
            <p:nvSpPr>
              <p:cNvPr id="649228" name="Freeform 12"/>
              <p:cNvSpPr>
                <a:spLocks noEditPoints="1"/>
              </p:cNvSpPr>
              <p:nvPr/>
            </p:nvSpPr>
            <p:spPr bwMode="gray">
              <a:xfrm>
                <a:off x="1816" y="2547"/>
                <a:ext cx="32" cy="206"/>
              </a:xfrm>
              <a:custGeom>
                <a:avLst/>
                <a:gdLst/>
                <a:ahLst/>
                <a:cxnLst>
                  <a:cxn ang="0">
                    <a:pos x="78" y="0"/>
                  </a:cxn>
                  <a:cxn ang="0">
                    <a:pos x="137" y="26"/>
                  </a:cxn>
                  <a:cxn ang="0">
                    <a:pos x="157" y="79"/>
                  </a:cxn>
                  <a:cxn ang="0">
                    <a:pos x="131" y="139"/>
                  </a:cxn>
                  <a:cxn ang="0">
                    <a:pos x="78" y="159"/>
                  </a:cxn>
                  <a:cxn ang="0">
                    <a:pos x="20" y="133"/>
                  </a:cxn>
                  <a:cxn ang="0">
                    <a:pos x="0" y="78"/>
                  </a:cxn>
                  <a:cxn ang="0">
                    <a:pos x="25" y="20"/>
                  </a:cxn>
                  <a:cxn ang="0">
                    <a:pos x="78" y="0"/>
                  </a:cxn>
                  <a:cxn ang="0">
                    <a:pos x="15" y="277"/>
                  </a:cxn>
                  <a:cxn ang="0">
                    <a:pos x="144" y="277"/>
                  </a:cxn>
                  <a:cxn ang="0">
                    <a:pos x="144" y="1031"/>
                  </a:cxn>
                  <a:cxn ang="0">
                    <a:pos x="15" y="1031"/>
                  </a:cxn>
                  <a:cxn ang="0">
                    <a:pos x="15" y="27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zh-CN" altLang="en-US"/>
              </a:p>
            </p:txBody>
          </p:sp>
          <p:sp>
            <p:nvSpPr>
              <p:cNvPr id="649229" name="Freeform 13"/>
              <p:cNvSpPr>
                <a:spLocks/>
              </p:cNvSpPr>
              <p:nvPr/>
            </p:nvSpPr>
            <p:spPr bwMode="gray">
              <a:xfrm>
                <a:off x="1894" y="2598"/>
                <a:ext cx="114" cy="155"/>
              </a:xfrm>
              <a:custGeom>
                <a:avLst/>
                <a:gdLst/>
                <a:ahLst/>
                <a:cxnLst>
                  <a:cxn ang="0">
                    <a:pos x="0" y="775"/>
                  </a:cxn>
                  <a:cxn ang="0">
                    <a:pos x="0" y="30"/>
                  </a:cxn>
                  <a:cxn ang="0">
                    <a:pos x="302" y="0"/>
                  </a:cxn>
                  <a:cxn ang="0">
                    <a:pos x="550" y="119"/>
                  </a:cxn>
                  <a:cxn ang="0">
                    <a:pos x="573" y="312"/>
                  </a:cxn>
                  <a:cxn ang="0">
                    <a:pos x="573" y="775"/>
                  </a:cxn>
                  <a:cxn ang="0">
                    <a:pos x="444" y="775"/>
                  </a:cxn>
                  <a:cxn ang="0">
                    <a:pos x="444" y="320"/>
                  </a:cxn>
                  <a:cxn ang="0">
                    <a:pos x="421" y="140"/>
                  </a:cxn>
                  <a:cxn ang="0">
                    <a:pos x="290" y="78"/>
                  </a:cxn>
                  <a:cxn ang="0">
                    <a:pos x="130" y="94"/>
                  </a:cxn>
                  <a:cxn ang="0">
                    <a:pos x="130" y="775"/>
                  </a:cxn>
                  <a:cxn ang="0">
                    <a:pos x="0" y="77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zh-CN" altLang="en-US"/>
              </a:p>
            </p:txBody>
          </p:sp>
          <p:sp>
            <p:nvSpPr>
              <p:cNvPr id="649230" name="Freeform 14"/>
              <p:cNvSpPr>
                <a:spLocks noEditPoints="1"/>
              </p:cNvSpPr>
              <p:nvPr/>
            </p:nvSpPr>
            <p:spPr bwMode="gray">
              <a:xfrm>
                <a:off x="2044" y="2598"/>
                <a:ext cx="119" cy="229"/>
              </a:xfrm>
              <a:custGeom>
                <a:avLst/>
                <a:gdLst/>
                <a:ahLst/>
                <a:cxnLst>
                  <a:cxn ang="0">
                    <a:pos x="466" y="707"/>
                  </a:cxn>
                  <a:cxn ang="0">
                    <a:pos x="418" y="752"/>
                  </a:cxn>
                  <a:cxn ang="0">
                    <a:pos x="268" y="795"/>
                  </a:cxn>
                  <a:cxn ang="0">
                    <a:pos x="102" y="740"/>
                  </a:cxn>
                  <a:cxn ang="0">
                    <a:pos x="0" y="433"/>
                  </a:cxn>
                  <a:cxn ang="0">
                    <a:pos x="75" y="137"/>
                  </a:cxn>
                  <a:cxn ang="0">
                    <a:pos x="356" y="0"/>
                  </a:cxn>
                  <a:cxn ang="0">
                    <a:pos x="595" y="30"/>
                  </a:cxn>
                  <a:cxn ang="0">
                    <a:pos x="595" y="628"/>
                  </a:cxn>
                  <a:cxn ang="0">
                    <a:pos x="580" y="881"/>
                  </a:cxn>
                  <a:cxn ang="0">
                    <a:pos x="441" y="1099"/>
                  </a:cxn>
                  <a:cxn ang="0">
                    <a:pos x="200" y="1147"/>
                  </a:cxn>
                  <a:cxn ang="0">
                    <a:pos x="103" y="1141"/>
                  </a:cxn>
                  <a:cxn ang="0">
                    <a:pos x="103" y="1064"/>
                  </a:cxn>
                  <a:cxn ang="0">
                    <a:pos x="199" y="1069"/>
                  </a:cxn>
                  <a:cxn ang="0">
                    <a:pos x="357" y="1041"/>
                  </a:cxn>
                  <a:cxn ang="0">
                    <a:pos x="454" y="896"/>
                  </a:cxn>
                  <a:cxn ang="0">
                    <a:pos x="466" y="748"/>
                  </a:cxn>
                  <a:cxn ang="0">
                    <a:pos x="466" y="707"/>
                  </a:cxn>
                  <a:cxn ang="0">
                    <a:pos x="466" y="85"/>
                  </a:cxn>
                  <a:cxn ang="0">
                    <a:pos x="369" y="78"/>
                  </a:cxn>
                  <a:cxn ang="0">
                    <a:pos x="242" y="111"/>
                  </a:cxn>
                  <a:cxn ang="0">
                    <a:pos x="159" y="244"/>
                  </a:cxn>
                  <a:cxn ang="0">
                    <a:pos x="132" y="438"/>
                  </a:cxn>
                  <a:cxn ang="0">
                    <a:pos x="183" y="662"/>
                  </a:cxn>
                  <a:cxn ang="0">
                    <a:pos x="286" y="718"/>
                  </a:cxn>
                  <a:cxn ang="0">
                    <a:pos x="388" y="683"/>
                  </a:cxn>
                  <a:cxn ang="0">
                    <a:pos x="455" y="592"/>
                  </a:cxn>
                  <a:cxn ang="0">
                    <a:pos x="466" y="505"/>
                  </a:cxn>
                  <a:cxn ang="0">
                    <a:pos x="466" y="85"/>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zh-CN" altLang="en-US"/>
              </a:p>
            </p:txBody>
          </p:sp>
          <p:sp>
            <p:nvSpPr>
              <p:cNvPr id="649231" name="Freeform 15"/>
              <p:cNvSpPr>
                <a:spLocks/>
              </p:cNvSpPr>
              <p:nvPr/>
            </p:nvSpPr>
            <p:spPr bwMode="gray">
              <a:xfrm>
                <a:off x="228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5" y="873"/>
                  </a:cxn>
                  <a:cxn ang="0">
                    <a:pos x="290" y="875"/>
                  </a:cxn>
                  <a:cxn ang="0">
                    <a:pos x="332" y="875"/>
                  </a:cxn>
                  <a:cxn ang="0">
                    <a:pos x="332" y="958"/>
                  </a:cxn>
                  <a:cxn ang="0">
                    <a:pos x="263" y="958"/>
                  </a:cxn>
                  <a:cxn ang="0">
                    <a:pos x="132" y="945"/>
                  </a:cxn>
                  <a:cxn ang="0">
                    <a:pos x="12"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32" name="Freeform 16"/>
              <p:cNvSpPr>
                <a:spLocks noEditPoints="1"/>
              </p:cNvSpPr>
              <p:nvPr/>
            </p:nvSpPr>
            <p:spPr bwMode="gray">
              <a:xfrm>
                <a:off x="2374"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6" y="176"/>
                  </a:cxn>
                  <a:cxn ang="0">
                    <a:pos x="132" y="394"/>
                  </a:cxn>
                  <a:cxn ang="0">
                    <a:pos x="166"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3" name="Freeform 17"/>
              <p:cNvSpPr>
                <a:spLocks/>
              </p:cNvSpPr>
              <p:nvPr/>
            </p:nvSpPr>
            <p:spPr bwMode="gray">
              <a:xfrm>
                <a:off x="2538" y="2598"/>
                <a:ext cx="195" cy="155"/>
              </a:xfrm>
              <a:custGeom>
                <a:avLst/>
                <a:gdLst/>
                <a:ahLst/>
                <a:cxnLst>
                  <a:cxn ang="0">
                    <a:pos x="0" y="775"/>
                  </a:cxn>
                  <a:cxn ang="0">
                    <a:pos x="0" y="30"/>
                  </a:cxn>
                  <a:cxn ang="0">
                    <a:pos x="278" y="0"/>
                  </a:cxn>
                  <a:cxn ang="0">
                    <a:pos x="480" y="49"/>
                  </a:cxn>
                  <a:cxn ang="0">
                    <a:pos x="722" y="0"/>
                  </a:cxn>
                  <a:cxn ang="0">
                    <a:pos x="952" y="119"/>
                  </a:cxn>
                  <a:cxn ang="0">
                    <a:pos x="974" y="312"/>
                  </a:cxn>
                  <a:cxn ang="0">
                    <a:pos x="974" y="775"/>
                  </a:cxn>
                  <a:cxn ang="0">
                    <a:pos x="845" y="775"/>
                  </a:cxn>
                  <a:cxn ang="0">
                    <a:pos x="845" y="320"/>
                  </a:cxn>
                  <a:cxn ang="0">
                    <a:pos x="824" y="141"/>
                  </a:cxn>
                  <a:cxn ang="0">
                    <a:pos x="705" y="78"/>
                  </a:cxn>
                  <a:cxn ang="0">
                    <a:pos x="551" y="113"/>
                  </a:cxn>
                  <a:cxn ang="0">
                    <a:pos x="551" y="775"/>
                  </a:cxn>
                  <a:cxn ang="0">
                    <a:pos x="422" y="775"/>
                  </a:cxn>
                  <a:cxn ang="0">
                    <a:pos x="422" y="314"/>
                  </a:cxn>
                  <a:cxn ang="0">
                    <a:pos x="401" y="141"/>
                  </a:cxn>
                  <a:cxn ang="0">
                    <a:pos x="278" y="78"/>
                  </a:cxn>
                  <a:cxn ang="0">
                    <a:pos x="128" y="94"/>
                  </a:cxn>
                  <a:cxn ang="0">
                    <a:pos x="128" y="775"/>
                  </a:cxn>
                  <a:cxn ang="0">
                    <a:pos x="0" y="775"/>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zh-CN" altLang="en-US"/>
              </a:p>
            </p:txBody>
          </p:sp>
          <p:sp>
            <p:nvSpPr>
              <p:cNvPr id="649234" name="Freeform 18"/>
              <p:cNvSpPr>
                <a:spLocks noEditPoints="1"/>
              </p:cNvSpPr>
              <p:nvPr/>
            </p:nvSpPr>
            <p:spPr bwMode="gray">
              <a:xfrm>
                <a:off x="2768" y="2598"/>
                <a:ext cx="127" cy="159"/>
              </a:xfrm>
              <a:custGeom>
                <a:avLst/>
                <a:gdLst/>
                <a:ahLst/>
                <a:cxnLst>
                  <a:cxn ang="0">
                    <a:pos x="318" y="0"/>
                  </a:cxn>
                  <a:cxn ang="0">
                    <a:pos x="559" y="107"/>
                  </a:cxn>
                  <a:cxn ang="0">
                    <a:pos x="635" y="398"/>
                  </a:cxn>
                  <a:cxn ang="0">
                    <a:pos x="559" y="688"/>
                  </a:cxn>
                  <a:cxn ang="0">
                    <a:pos x="319" y="795"/>
                  </a:cxn>
                  <a:cxn ang="0">
                    <a:pos x="0" y="393"/>
                  </a:cxn>
                  <a:cxn ang="0">
                    <a:pos x="77"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5" name="Freeform 19"/>
              <p:cNvSpPr>
                <a:spLocks/>
              </p:cNvSpPr>
              <p:nvPr/>
            </p:nvSpPr>
            <p:spPr bwMode="gray">
              <a:xfrm>
                <a:off x="2934"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6" name="Freeform 20"/>
              <p:cNvSpPr>
                <a:spLocks/>
              </p:cNvSpPr>
              <p:nvPr/>
            </p:nvSpPr>
            <p:spPr bwMode="gray">
              <a:xfrm>
                <a:off x="3028"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7" name="Freeform 21"/>
              <p:cNvSpPr>
                <a:spLocks noEditPoints="1"/>
              </p:cNvSpPr>
              <p:nvPr/>
            </p:nvSpPr>
            <p:spPr bwMode="gray">
              <a:xfrm>
                <a:off x="3110" y="2598"/>
                <a:ext cx="127" cy="159"/>
              </a:xfrm>
              <a:custGeom>
                <a:avLst/>
                <a:gdLst/>
                <a:ahLst/>
                <a:cxnLst>
                  <a:cxn ang="0">
                    <a:pos x="317" y="0"/>
                  </a:cxn>
                  <a:cxn ang="0">
                    <a:pos x="558" y="107"/>
                  </a:cxn>
                  <a:cxn ang="0">
                    <a:pos x="634" y="398"/>
                  </a:cxn>
                  <a:cxn ang="0">
                    <a:pos x="558" y="688"/>
                  </a:cxn>
                  <a:cxn ang="0">
                    <a:pos x="318" y="795"/>
                  </a:cxn>
                  <a:cxn ang="0">
                    <a:pos x="0" y="393"/>
                  </a:cxn>
                  <a:cxn ang="0">
                    <a:pos x="76" y="107"/>
                  </a:cxn>
                  <a:cxn ang="0">
                    <a:pos x="317" y="0"/>
                  </a:cxn>
                  <a:cxn ang="0">
                    <a:pos x="317" y="78"/>
                  </a:cxn>
                  <a:cxn ang="0">
                    <a:pos x="166" y="176"/>
                  </a:cxn>
                  <a:cxn ang="0">
                    <a:pos x="132" y="394"/>
                  </a:cxn>
                  <a:cxn ang="0">
                    <a:pos x="166" y="619"/>
                  </a:cxn>
                  <a:cxn ang="0">
                    <a:pos x="317" y="718"/>
                  </a:cxn>
                  <a:cxn ang="0">
                    <a:pos x="468" y="619"/>
                  </a:cxn>
                  <a:cxn ang="0">
                    <a:pos x="502" y="398"/>
                  </a:cxn>
                  <a:cxn ang="0">
                    <a:pos x="468" y="176"/>
                  </a:cxn>
                  <a:cxn ang="0">
                    <a:pos x="317" y="78"/>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zh-CN" altLang="en-US"/>
              </a:p>
            </p:txBody>
          </p:sp>
          <p:sp>
            <p:nvSpPr>
              <p:cNvPr id="649238" name="Freeform 22"/>
              <p:cNvSpPr>
                <a:spLocks/>
              </p:cNvSpPr>
              <p:nvPr/>
            </p:nvSpPr>
            <p:spPr bwMode="gray">
              <a:xfrm>
                <a:off x="3253" y="2602"/>
                <a:ext cx="195" cy="151"/>
              </a:xfrm>
              <a:custGeom>
                <a:avLst/>
                <a:gdLst/>
                <a:ahLst/>
                <a:cxnLst>
                  <a:cxn ang="0">
                    <a:pos x="213" y="754"/>
                  </a:cxn>
                  <a:cxn ang="0">
                    <a:pos x="0" y="0"/>
                  </a:cxn>
                  <a:cxn ang="0">
                    <a:pos x="130" y="0"/>
                  </a:cxn>
                  <a:cxn ang="0">
                    <a:pos x="290" y="614"/>
                  </a:cxn>
                  <a:cxn ang="0">
                    <a:pos x="431" y="0"/>
                  </a:cxn>
                  <a:cxn ang="0">
                    <a:pos x="558" y="0"/>
                  </a:cxn>
                  <a:cxn ang="0">
                    <a:pos x="706" y="614"/>
                  </a:cxn>
                  <a:cxn ang="0">
                    <a:pos x="866" y="0"/>
                  </a:cxn>
                  <a:cxn ang="0">
                    <a:pos x="971" y="0"/>
                  </a:cxn>
                  <a:cxn ang="0">
                    <a:pos x="758" y="754"/>
                  </a:cxn>
                  <a:cxn ang="0">
                    <a:pos x="631" y="754"/>
                  </a:cxn>
                  <a:cxn ang="0">
                    <a:pos x="517"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39" name="Freeform 23"/>
              <p:cNvSpPr>
                <a:spLocks/>
              </p:cNvSpPr>
              <p:nvPr/>
            </p:nvSpPr>
            <p:spPr bwMode="gray">
              <a:xfrm>
                <a:off x="3525" y="2602"/>
                <a:ext cx="194" cy="151"/>
              </a:xfrm>
              <a:custGeom>
                <a:avLst/>
                <a:gdLst/>
                <a:ahLst/>
                <a:cxnLst>
                  <a:cxn ang="0">
                    <a:pos x="213" y="754"/>
                  </a:cxn>
                  <a:cxn ang="0">
                    <a:pos x="0" y="0"/>
                  </a:cxn>
                  <a:cxn ang="0">
                    <a:pos x="130" y="0"/>
                  </a:cxn>
                  <a:cxn ang="0">
                    <a:pos x="290" y="614"/>
                  </a:cxn>
                  <a:cxn ang="0">
                    <a:pos x="431" y="0"/>
                  </a:cxn>
                  <a:cxn ang="0">
                    <a:pos x="559" y="0"/>
                  </a:cxn>
                  <a:cxn ang="0">
                    <a:pos x="706" y="614"/>
                  </a:cxn>
                  <a:cxn ang="0">
                    <a:pos x="866" y="0"/>
                  </a:cxn>
                  <a:cxn ang="0">
                    <a:pos x="971" y="0"/>
                  </a:cxn>
                  <a:cxn ang="0">
                    <a:pos x="758" y="754"/>
                  </a:cxn>
                  <a:cxn ang="0">
                    <a:pos x="631" y="754"/>
                  </a:cxn>
                  <a:cxn ang="0">
                    <a:pos x="518"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40" name="Freeform 24"/>
              <p:cNvSpPr>
                <a:spLocks noEditPoints="1"/>
              </p:cNvSpPr>
              <p:nvPr/>
            </p:nvSpPr>
            <p:spPr bwMode="gray">
              <a:xfrm>
                <a:off x="3745" y="2547"/>
                <a:ext cx="31" cy="206"/>
              </a:xfrm>
              <a:custGeom>
                <a:avLst/>
                <a:gdLst/>
                <a:ahLst/>
                <a:cxnLst>
                  <a:cxn ang="0">
                    <a:pos x="79" y="0"/>
                  </a:cxn>
                  <a:cxn ang="0">
                    <a:pos x="137" y="26"/>
                  </a:cxn>
                  <a:cxn ang="0">
                    <a:pos x="157" y="79"/>
                  </a:cxn>
                  <a:cxn ang="0">
                    <a:pos x="132" y="139"/>
                  </a:cxn>
                  <a:cxn ang="0">
                    <a:pos x="78" y="159"/>
                  </a:cxn>
                  <a:cxn ang="0">
                    <a:pos x="20" y="133"/>
                  </a:cxn>
                  <a:cxn ang="0">
                    <a:pos x="0" y="78"/>
                  </a:cxn>
                  <a:cxn ang="0">
                    <a:pos x="26" y="20"/>
                  </a:cxn>
                  <a:cxn ang="0">
                    <a:pos x="79" y="0"/>
                  </a:cxn>
                  <a:cxn ang="0">
                    <a:pos x="16" y="277"/>
                  </a:cxn>
                  <a:cxn ang="0">
                    <a:pos x="144" y="277"/>
                  </a:cxn>
                  <a:cxn ang="0">
                    <a:pos x="144" y="1031"/>
                  </a:cxn>
                  <a:cxn ang="0">
                    <a:pos x="16" y="1031"/>
                  </a:cxn>
                  <a:cxn ang="0">
                    <a:pos x="16" y="27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zh-CN" altLang="en-US"/>
              </a:p>
            </p:txBody>
          </p:sp>
          <p:sp>
            <p:nvSpPr>
              <p:cNvPr id="649241" name="Freeform 25"/>
              <p:cNvSpPr>
                <a:spLocks/>
              </p:cNvSpPr>
              <p:nvPr/>
            </p:nvSpPr>
            <p:spPr bwMode="gray">
              <a:xfrm>
                <a:off x="382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4" y="873"/>
                  </a:cxn>
                  <a:cxn ang="0">
                    <a:pos x="289" y="875"/>
                  </a:cxn>
                  <a:cxn ang="0">
                    <a:pos x="332" y="875"/>
                  </a:cxn>
                  <a:cxn ang="0">
                    <a:pos x="332" y="958"/>
                  </a:cxn>
                  <a:cxn ang="0">
                    <a:pos x="262" y="958"/>
                  </a:cxn>
                  <a:cxn ang="0">
                    <a:pos x="132" y="945"/>
                  </a:cxn>
                  <a:cxn ang="0">
                    <a:pos x="11"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42" name="Freeform 26"/>
              <p:cNvSpPr>
                <a:spLocks/>
              </p:cNvSpPr>
              <p:nvPr/>
            </p:nvSpPr>
            <p:spPr bwMode="gray">
              <a:xfrm>
                <a:off x="3918" y="2526"/>
                <a:ext cx="114"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6"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43" name="Freeform 27"/>
              <p:cNvSpPr>
                <a:spLocks/>
              </p:cNvSpPr>
              <p:nvPr/>
            </p:nvSpPr>
            <p:spPr bwMode="gray">
              <a:xfrm>
                <a:off x="4128" y="2602"/>
                <a:ext cx="126" cy="223"/>
              </a:xfrm>
              <a:custGeom>
                <a:avLst/>
                <a:gdLst/>
                <a:ahLst/>
                <a:cxnLst>
                  <a:cxn ang="0">
                    <a:pos x="56" y="153"/>
                  </a:cxn>
                  <a:cxn ang="0">
                    <a:pos x="0" y="0"/>
                  </a:cxn>
                  <a:cxn ang="0">
                    <a:pos x="27" y="0"/>
                  </a:cxn>
                  <a:cxn ang="0">
                    <a:pos x="67" y="120"/>
                  </a:cxn>
                  <a:cxn ang="0">
                    <a:pos x="104" y="0"/>
                  </a:cxn>
                  <a:cxn ang="0">
                    <a:pos x="126" y="0"/>
                  </a:cxn>
                  <a:cxn ang="0">
                    <a:pos x="51" y="223"/>
                  </a:cxn>
                  <a:cxn ang="0">
                    <a:pos x="29" y="223"/>
                  </a:cxn>
                  <a:cxn ang="0">
                    <a:pos x="56" y="153"/>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zh-CN" altLang="en-US"/>
              </a:p>
            </p:txBody>
          </p:sp>
          <p:sp>
            <p:nvSpPr>
              <p:cNvPr id="649244" name="Freeform 28"/>
              <p:cNvSpPr>
                <a:spLocks noEditPoints="1"/>
              </p:cNvSpPr>
              <p:nvPr/>
            </p:nvSpPr>
            <p:spPr bwMode="gray">
              <a:xfrm>
                <a:off x="4270"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45" name="Freeform 29"/>
              <p:cNvSpPr>
                <a:spLocks/>
              </p:cNvSpPr>
              <p:nvPr/>
            </p:nvSpPr>
            <p:spPr bwMode="gray">
              <a:xfrm>
                <a:off x="4433" y="2602"/>
                <a:ext cx="110" cy="155"/>
              </a:xfrm>
              <a:custGeom>
                <a:avLst/>
                <a:gdLst/>
                <a:ahLst/>
                <a:cxnLst>
                  <a:cxn ang="0">
                    <a:pos x="0" y="0"/>
                  </a:cxn>
                  <a:cxn ang="0">
                    <a:pos x="129" y="0"/>
                  </a:cxn>
                  <a:cxn ang="0">
                    <a:pos x="129" y="465"/>
                  </a:cxn>
                  <a:cxn ang="0">
                    <a:pos x="152" y="636"/>
                  </a:cxn>
                  <a:cxn ang="0">
                    <a:pos x="206" y="685"/>
                  </a:cxn>
                  <a:cxn ang="0">
                    <a:pos x="289" y="697"/>
                  </a:cxn>
                  <a:cxn ang="0">
                    <a:pos x="422" y="677"/>
                  </a:cxn>
                  <a:cxn ang="0">
                    <a:pos x="422" y="0"/>
                  </a:cxn>
                  <a:cxn ang="0">
                    <a:pos x="550" y="0"/>
                  </a:cxn>
                  <a:cxn ang="0">
                    <a:pos x="550" y="742"/>
                  </a:cxn>
                  <a:cxn ang="0">
                    <a:pos x="281" y="774"/>
                  </a:cxn>
                  <a:cxn ang="0">
                    <a:pos x="90" y="734"/>
                  </a:cxn>
                  <a:cxn ang="0">
                    <a:pos x="7" y="593"/>
                  </a:cxn>
                  <a:cxn ang="0">
                    <a:pos x="0" y="475"/>
                  </a:cxn>
                  <a:cxn ang="0">
                    <a:pos x="0" y="0"/>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zh-CN" altLang="en-US"/>
              </a:p>
            </p:txBody>
          </p:sp>
          <p:sp>
            <p:nvSpPr>
              <p:cNvPr id="649246" name="Freeform 30"/>
              <p:cNvSpPr>
                <a:spLocks/>
              </p:cNvSpPr>
              <p:nvPr/>
            </p:nvSpPr>
            <p:spPr bwMode="gray">
              <a:xfrm>
                <a:off x="2479" y="1143"/>
                <a:ext cx="496" cy="383"/>
              </a:xfrm>
              <a:custGeom>
                <a:avLst/>
                <a:gdLst/>
                <a:ahLst/>
                <a:cxnLst>
                  <a:cxn ang="0">
                    <a:pos x="1006" y="801"/>
                  </a:cxn>
                  <a:cxn ang="0">
                    <a:pos x="627" y="673"/>
                  </a:cxn>
                  <a:cxn ang="0">
                    <a:pos x="1" y="1294"/>
                  </a:cxn>
                  <a:cxn ang="0">
                    <a:pos x="627" y="1912"/>
                  </a:cxn>
                  <a:cxn ang="0">
                    <a:pos x="1103" y="1696"/>
                  </a:cxn>
                  <a:cxn ang="0">
                    <a:pos x="1103" y="1355"/>
                  </a:cxn>
                  <a:cxn ang="0">
                    <a:pos x="807" y="1643"/>
                  </a:cxn>
                  <a:cxn ang="0">
                    <a:pos x="627" y="1681"/>
                  </a:cxn>
                  <a:cxn ang="0">
                    <a:pos x="235" y="1294"/>
                  </a:cxn>
                  <a:cxn ang="0">
                    <a:pos x="627" y="905"/>
                  </a:cxn>
                  <a:cxn ang="0">
                    <a:pos x="902" y="1019"/>
                  </a:cxn>
                  <a:cxn ang="0">
                    <a:pos x="1145" y="1298"/>
                  </a:cxn>
                  <a:cxn ang="0">
                    <a:pos x="1708" y="1544"/>
                  </a:cxn>
                  <a:cxn ang="0">
                    <a:pos x="2477" y="777"/>
                  </a:cxn>
                  <a:cxn ang="0">
                    <a:pos x="1708" y="0"/>
                  </a:cxn>
                  <a:cxn ang="0">
                    <a:pos x="1103" y="309"/>
                  </a:cxn>
                  <a:cxn ang="0">
                    <a:pos x="1103" y="771"/>
                  </a:cxn>
                  <a:cxn ang="0">
                    <a:pos x="1708" y="244"/>
                  </a:cxn>
                  <a:cxn ang="0">
                    <a:pos x="2236" y="777"/>
                  </a:cxn>
                  <a:cxn ang="0">
                    <a:pos x="1708" y="1305"/>
                  </a:cxn>
                  <a:cxn ang="0">
                    <a:pos x="1365" y="1179"/>
                  </a:cxn>
                  <a:cxn ang="0">
                    <a:pos x="1006" y="801"/>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zh-CN" altLang="en-US"/>
              </a:p>
            </p:txBody>
          </p:sp>
          <p:sp>
            <p:nvSpPr>
              <p:cNvPr id="649247" name="Freeform 31"/>
              <p:cNvSpPr>
                <a:spLocks/>
              </p:cNvSpPr>
              <p:nvPr/>
            </p:nvSpPr>
            <p:spPr bwMode="gray">
              <a:xfrm>
                <a:off x="1671" y="1560"/>
                <a:ext cx="340" cy="556"/>
              </a:xfrm>
              <a:custGeom>
                <a:avLst/>
                <a:gdLst/>
                <a:ahLst/>
                <a:cxnLst>
                  <a:cxn ang="0">
                    <a:pos x="0" y="0"/>
                  </a:cxn>
                  <a:cxn ang="0">
                    <a:pos x="1700" y="0"/>
                  </a:cxn>
                  <a:cxn ang="0">
                    <a:pos x="1700" y="473"/>
                  </a:cxn>
                  <a:cxn ang="0">
                    <a:pos x="1429" y="286"/>
                  </a:cxn>
                  <a:cxn ang="0">
                    <a:pos x="642" y="286"/>
                  </a:cxn>
                  <a:cxn ang="0">
                    <a:pos x="642" y="1104"/>
                  </a:cxn>
                  <a:cxn ang="0">
                    <a:pos x="1495" y="1104"/>
                  </a:cxn>
                  <a:cxn ang="0">
                    <a:pos x="1495" y="1537"/>
                  </a:cxn>
                  <a:cxn ang="0">
                    <a:pos x="1262" y="1398"/>
                  </a:cxn>
                  <a:cxn ang="0">
                    <a:pos x="642" y="1398"/>
                  </a:cxn>
                  <a:cxn ang="0">
                    <a:pos x="642" y="2515"/>
                  </a:cxn>
                  <a:cxn ang="0">
                    <a:pos x="820" y="2777"/>
                  </a:cxn>
                  <a:cxn ang="0">
                    <a:pos x="11" y="2777"/>
                  </a:cxn>
                  <a:cxn ang="0">
                    <a:pos x="181" y="2515"/>
                  </a:cxn>
                  <a:cxn ang="0">
                    <a:pos x="181" y="291"/>
                  </a:cxn>
                  <a:cxn ang="0">
                    <a:pos x="0" y="0"/>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zh-CN" altLang="en-US"/>
              </a:p>
            </p:txBody>
          </p:sp>
          <p:sp>
            <p:nvSpPr>
              <p:cNvPr id="649248" name="Freeform 32"/>
              <p:cNvSpPr>
                <a:spLocks/>
              </p:cNvSpPr>
              <p:nvPr/>
            </p:nvSpPr>
            <p:spPr bwMode="gray">
              <a:xfrm>
                <a:off x="2475" y="1560"/>
                <a:ext cx="224" cy="775"/>
              </a:xfrm>
              <a:custGeom>
                <a:avLst/>
                <a:gdLst/>
                <a:ahLst/>
                <a:cxnLst>
                  <a:cxn ang="0">
                    <a:pos x="257" y="0"/>
                  </a:cxn>
                  <a:cxn ang="0">
                    <a:pos x="1123" y="0"/>
                  </a:cxn>
                  <a:cxn ang="0">
                    <a:pos x="929" y="242"/>
                  </a:cxn>
                  <a:cxn ang="0">
                    <a:pos x="929" y="2847"/>
                  </a:cxn>
                  <a:cxn ang="0">
                    <a:pos x="0" y="3869"/>
                  </a:cxn>
                  <a:cxn ang="0">
                    <a:pos x="443" y="2847"/>
                  </a:cxn>
                  <a:cxn ang="0">
                    <a:pos x="443" y="242"/>
                  </a:cxn>
                  <a:cxn ang="0">
                    <a:pos x="257" y="0"/>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zh-CN" altLang="en-US"/>
              </a:p>
            </p:txBody>
          </p:sp>
          <p:sp>
            <p:nvSpPr>
              <p:cNvPr id="649249" name="Freeform 33"/>
              <p:cNvSpPr>
                <a:spLocks/>
              </p:cNvSpPr>
              <p:nvPr/>
            </p:nvSpPr>
            <p:spPr bwMode="gray">
              <a:xfrm>
                <a:off x="2723" y="1560"/>
                <a:ext cx="174" cy="556"/>
              </a:xfrm>
              <a:custGeom>
                <a:avLst/>
                <a:gdLst/>
                <a:ahLst/>
                <a:cxnLst>
                  <a:cxn ang="0">
                    <a:pos x="0" y="0"/>
                  </a:cxn>
                  <a:cxn ang="0">
                    <a:pos x="868" y="0"/>
                  </a:cxn>
                  <a:cxn ang="0">
                    <a:pos x="675" y="245"/>
                  </a:cxn>
                  <a:cxn ang="0">
                    <a:pos x="675" y="2514"/>
                  </a:cxn>
                  <a:cxn ang="0">
                    <a:pos x="868" y="2778"/>
                  </a:cxn>
                  <a:cxn ang="0">
                    <a:pos x="0" y="2778"/>
                  </a:cxn>
                  <a:cxn ang="0">
                    <a:pos x="193" y="2514"/>
                  </a:cxn>
                  <a:cxn ang="0">
                    <a:pos x="193" y="245"/>
                  </a:cxn>
                  <a:cxn ang="0">
                    <a:pos x="0" y="0"/>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zh-CN" altLang="en-US"/>
              </a:p>
            </p:txBody>
          </p:sp>
          <p:sp>
            <p:nvSpPr>
              <p:cNvPr id="649250" name="Freeform 34"/>
              <p:cNvSpPr>
                <a:spLocks/>
              </p:cNvSpPr>
              <p:nvPr/>
            </p:nvSpPr>
            <p:spPr bwMode="gray">
              <a:xfrm>
                <a:off x="2898" y="1560"/>
                <a:ext cx="416" cy="556"/>
              </a:xfrm>
              <a:custGeom>
                <a:avLst/>
                <a:gdLst/>
                <a:ahLst/>
                <a:cxnLst>
                  <a:cxn ang="0">
                    <a:pos x="170" y="0"/>
                  </a:cxn>
                  <a:cxn ang="0">
                    <a:pos x="2079" y="0"/>
                  </a:cxn>
                  <a:cxn ang="0">
                    <a:pos x="1917" y="505"/>
                  </a:cxn>
                  <a:cxn ang="0">
                    <a:pos x="1684" y="293"/>
                  </a:cxn>
                  <a:cxn ang="0">
                    <a:pos x="1288" y="293"/>
                  </a:cxn>
                  <a:cxn ang="0">
                    <a:pos x="1288" y="2515"/>
                  </a:cxn>
                  <a:cxn ang="0">
                    <a:pos x="1474" y="2777"/>
                  </a:cxn>
                  <a:cxn ang="0">
                    <a:pos x="624" y="2777"/>
                  </a:cxn>
                  <a:cxn ang="0">
                    <a:pos x="808" y="2515"/>
                  </a:cxn>
                  <a:cxn ang="0">
                    <a:pos x="808" y="293"/>
                  </a:cxn>
                  <a:cxn ang="0">
                    <a:pos x="330" y="293"/>
                  </a:cxn>
                  <a:cxn ang="0">
                    <a:pos x="0" y="547"/>
                  </a:cxn>
                  <a:cxn ang="0">
                    <a:pos x="170" y="0"/>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zh-CN" altLang="en-US"/>
              </a:p>
            </p:txBody>
          </p:sp>
          <p:sp>
            <p:nvSpPr>
              <p:cNvPr id="649251" name="Freeform 35"/>
              <p:cNvSpPr>
                <a:spLocks/>
              </p:cNvSpPr>
              <p:nvPr/>
            </p:nvSpPr>
            <p:spPr bwMode="gray">
              <a:xfrm>
                <a:off x="3654" y="1560"/>
                <a:ext cx="465" cy="564"/>
              </a:xfrm>
              <a:custGeom>
                <a:avLst/>
                <a:gdLst/>
                <a:ahLst/>
                <a:cxnLst>
                  <a:cxn ang="0">
                    <a:pos x="1488" y="0"/>
                  </a:cxn>
                  <a:cxn ang="0">
                    <a:pos x="2324" y="0"/>
                  </a:cxn>
                  <a:cxn ang="0">
                    <a:pos x="2145" y="244"/>
                  </a:cxn>
                  <a:cxn ang="0">
                    <a:pos x="2145" y="1926"/>
                  </a:cxn>
                  <a:cxn ang="0">
                    <a:pos x="1185" y="2820"/>
                  </a:cxn>
                  <a:cxn ang="0">
                    <a:pos x="185" y="1926"/>
                  </a:cxn>
                  <a:cxn ang="0">
                    <a:pos x="185" y="244"/>
                  </a:cxn>
                  <a:cxn ang="0">
                    <a:pos x="0" y="0"/>
                  </a:cxn>
                  <a:cxn ang="0">
                    <a:pos x="861" y="0"/>
                  </a:cxn>
                  <a:cxn ang="0">
                    <a:pos x="669" y="244"/>
                  </a:cxn>
                  <a:cxn ang="0">
                    <a:pos x="669" y="1926"/>
                  </a:cxn>
                  <a:cxn ang="0">
                    <a:pos x="1185" y="2519"/>
                  </a:cxn>
                  <a:cxn ang="0">
                    <a:pos x="1677" y="1926"/>
                  </a:cxn>
                  <a:cxn ang="0">
                    <a:pos x="1677" y="244"/>
                  </a:cxn>
                  <a:cxn ang="0">
                    <a:pos x="1488" y="0"/>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zh-CN" altLang="en-US"/>
              </a:p>
            </p:txBody>
          </p:sp>
          <p:sp>
            <p:nvSpPr>
              <p:cNvPr id="649252" name="Freeform 36"/>
              <p:cNvSpPr>
                <a:spLocks/>
              </p:cNvSpPr>
              <p:nvPr/>
            </p:nvSpPr>
            <p:spPr bwMode="gray">
              <a:xfrm>
                <a:off x="2027" y="1560"/>
                <a:ext cx="469" cy="566"/>
              </a:xfrm>
              <a:custGeom>
                <a:avLst/>
                <a:gdLst/>
                <a:ahLst/>
                <a:cxnLst>
                  <a:cxn ang="0">
                    <a:pos x="1495" y="0"/>
                  </a:cxn>
                  <a:cxn ang="0">
                    <a:pos x="2347" y="0"/>
                  </a:cxn>
                  <a:cxn ang="0">
                    <a:pos x="2166" y="247"/>
                  </a:cxn>
                  <a:cxn ang="0">
                    <a:pos x="2166" y="1925"/>
                  </a:cxn>
                  <a:cxn ang="0">
                    <a:pos x="1176" y="2827"/>
                  </a:cxn>
                  <a:cxn ang="0">
                    <a:pos x="175" y="1925"/>
                  </a:cxn>
                  <a:cxn ang="0">
                    <a:pos x="174" y="247"/>
                  </a:cxn>
                  <a:cxn ang="0">
                    <a:pos x="0" y="0"/>
                  </a:cxn>
                  <a:cxn ang="0">
                    <a:pos x="860" y="0"/>
                  </a:cxn>
                  <a:cxn ang="0">
                    <a:pos x="661" y="247"/>
                  </a:cxn>
                  <a:cxn ang="0">
                    <a:pos x="660" y="1925"/>
                  </a:cxn>
                  <a:cxn ang="0">
                    <a:pos x="1176" y="2527"/>
                  </a:cxn>
                  <a:cxn ang="0">
                    <a:pos x="1678" y="1925"/>
                  </a:cxn>
                  <a:cxn ang="0">
                    <a:pos x="1679" y="247"/>
                  </a:cxn>
                  <a:cxn ang="0">
                    <a:pos x="1495" y="0"/>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zh-CN" altLang="en-US"/>
              </a:p>
            </p:txBody>
          </p:sp>
          <p:sp>
            <p:nvSpPr>
              <p:cNvPr id="649253" name="Freeform 37"/>
              <p:cNvSpPr>
                <a:spLocks/>
              </p:cNvSpPr>
              <p:nvPr/>
            </p:nvSpPr>
            <p:spPr bwMode="gray">
              <a:xfrm>
                <a:off x="3295" y="1549"/>
                <a:ext cx="358" cy="577"/>
              </a:xfrm>
              <a:custGeom>
                <a:avLst/>
                <a:gdLst/>
                <a:ahLst/>
                <a:cxnLst>
                  <a:cxn ang="0">
                    <a:pos x="1537" y="501"/>
                  </a:cxn>
                  <a:cxn ang="0">
                    <a:pos x="1067" y="289"/>
                  </a:cxn>
                  <a:cxn ang="0">
                    <a:pos x="528" y="709"/>
                  </a:cxn>
                  <a:cxn ang="0">
                    <a:pos x="1042" y="1230"/>
                  </a:cxn>
                  <a:cxn ang="0">
                    <a:pos x="1786" y="2067"/>
                  </a:cxn>
                  <a:cxn ang="0">
                    <a:pos x="681" y="2885"/>
                  </a:cxn>
                  <a:cxn ang="0">
                    <a:pos x="162" y="2813"/>
                  </a:cxn>
                  <a:cxn ang="0">
                    <a:pos x="0" y="2280"/>
                  </a:cxn>
                  <a:cxn ang="0">
                    <a:pos x="689" y="2582"/>
                  </a:cxn>
                  <a:cxn ang="0">
                    <a:pos x="1311" y="2126"/>
                  </a:cxn>
                  <a:cxn ang="0">
                    <a:pos x="48" y="765"/>
                  </a:cxn>
                  <a:cxn ang="0">
                    <a:pos x="1019" y="0"/>
                  </a:cxn>
                  <a:cxn ang="0">
                    <a:pos x="1537" y="72"/>
                  </a:cxn>
                  <a:cxn ang="0">
                    <a:pos x="1537" y="501"/>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zh-CN" altLang="en-US"/>
              </a:p>
            </p:txBody>
          </p:sp>
        </p:grpSp>
      </p:grpSp>
      <p:sp>
        <p:nvSpPr>
          <p:cNvPr id="2" name="页脚占位符 1"/>
          <p:cNvSpPr>
            <a:spLocks noGrp="1"/>
          </p:cNvSpPr>
          <p:nvPr>
            <p:ph type="ftr" sz="quarter" idx="11"/>
          </p:nvPr>
        </p:nvSpPr>
        <p:spPr/>
        <p:txBody>
          <a:bodyPr/>
          <a:lstStyle/>
          <a:p>
            <a:r>
              <a:rPr lang="de-DE" altLang="ja-JP" smtClean="0"/>
              <a:t>Copyright 2020 FUJITSU LIMITED</a:t>
            </a:r>
            <a:endParaRPr lang="de-DE" altLang="ja-JP" dirty="0"/>
          </a:p>
        </p:txBody>
      </p:sp>
      <p:sp>
        <p:nvSpPr>
          <p:cNvPr id="3" name="灯片编号占位符 2"/>
          <p:cNvSpPr>
            <a:spLocks noGrp="1"/>
          </p:cNvSpPr>
          <p:nvPr>
            <p:ph type="sldNum" sz="quarter" idx="10"/>
          </p:nvPr>
        </p:nvSpPr>
        <p:spPr/>
        <p:txBody>
          <a:bodyPr/>
          <a:lstStyle/>
          <a:p>
            <a:fld id="{8935279A-1409-49A6-804A-D33611C65A7F}" type="slidenum">
              <a:rPr lang="de-DE" altLang="ja-JP" smtClean="0"/>
              <a:pPr/>
              <a:t>5</a:t>
            </a:fld>
            <a:endParaRPr lang="de-DE" altLang="ja-JP"/>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presentation_e_r">
  <a:themeElements>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F_Tool_2_EN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406</Words>
  <Application>Microsoft Office PowerPoint</Application>
  <PresentationFormat>全屏显示(4:3)</PresentationFormat>
  <Paragraphs>189</Paragraphs>
  <Slides>6</Slides>
  <Notes>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MS PGothic</vt:lpstr>
      <vt:lpstr>等线</vt:lpstr>
      <vt:lpstr>Arial</vt:lpstr>
      <vt:lpstr>Cambria Math</vt:lpstr>
      <vt:lpstr>Times New Roman</vt:lpstr>
      <vt:lpstr>Wingdings</vt:lpstr>
      <vt:lpstr>presentation_e_r</vt:lpstr>
      <vt:lpstr>Non-CE5: Adaptive precision for CCALF coefficients </vt:lpstr>
      <vt:lpstr>Proposed method (1/2)</vt:lpstr>
      <vt:lpstr>Proposed method (2/2)</vt:lpstr>
      <vt:lpstr>Experiment results</vt:lpstr>
      <vt:lpstr>Conclusions</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2015-03-05T09:00:23Z</dcterms:created>
  <dcterms:modified xsi:type="dcterms:W3CDTF">2020-01-08T15:52:29Z</dcterms:modified>
</cp:coreProperties>
</file>