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</p:sldMasterIdLst>
  <p:notesMasterIdLst>
    <p:notesMasterId r:id="rId13"/>
  </p:notesMasterIdLst>
  <p:sldIdLst>
    <p:sldId id="256" r:id="rId2"/>
    <p:sldId id="261" r:id="rId3"/>
    <p:sldId id="307" r:id="rId4"/>
    <p:sldId id="309" r:id="rId5"/>
    <p:sldId id="308" r:id="rId6"/>
    <p:sldId id="310" r:id="rId7"/>
    <p:sldId id="312" r:id="rId8"/>
    <p:sldId id="311" r:id="rId9"/>
    <p:sldId id="314" r:id="rId10"/>
    <p:sldId id="313" r:id="rId11"/>
    <p:sldId id="30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1001" autoAdjust="0"/>
  </p:normalViewPr>
  <p:slideViewPr>
    <p:cSldViewPr>
      <p:cViewPr varScale="1">
        <p:scale>
          <a:sx n="106" d="100"/>
          <a:sy n="106" d="100"/>
        </p:scale>
        <p:origin x="173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1/11/2020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JVET-Q0209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1/11/2020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en-US" dirty="0" smtClean="0"/>
              <a:t>JVET-Q0209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fr-FR" sz="3200" dirty="0" smtClean="0">
                <a:effectLst/>
              </a:rPr>
              <a:t>JVET-Q0209: </a:t>
            </a:r>
            <a:r>
              <a:rPr lang="en-US" sz="3200" dirty="0">
                <a:effectLst/>
              </a:rPr>
              <a:t>[AHG9][AHG15]: On </a:t>
            </a:r>
            <a:r>
              <a:rPr lang="en-US" sz="3200" dirty="0" smtClean="0">
                <a:effectLst/>
              </a:rPr>
              <a:t>Chroma </a:t>
            </a:r>
            <a:r>
              <a:rPr lang="en-US" sz="3200" dirty="0" err="1">
                <a:effectLst/>
              </a:rPr>
              <a:t>Qp</a:t>
            </a:r>
            <a:r>
              <a:rPr lang="en-US" sz="3200" dirty="0">
                <a:effectLst/>
              </a:rPr>
              <a:t> offsets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219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Hendry, J. Zhao, S. Kim </a:t>
            </a:r>
          </a:p>
          <a:p>
            <a:r>
              <a:rPr lang="en-US" sz="2800" dirty="0" smtClean="0"/>
              <a:t>LG ELECTRONICS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Aspect #2 Syntax Table (</a:t>
            </a:r>
            <a:r>
              <a:rPr lang="en-US" sz="3600" dirty="0" err="1" smtClean="0"/>
              <a:t>cond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5367551"/>
              </p:ext>
            </p:extLst>
          </p:nvPr>
        </p:nvGraphicFramePr>
        <p:xfrm>
          <a:off x="873568" y="4068762"/>
          <a:ext cx="7435850" cy="2120454"/>
        </p:xfrm>
        <a:graphic>
          <a:graphicData uri="http://schemas.openxmlformats.org/drawingml/2006/table">
            <a:tbl>
              <a:tblPr firstRow="1" firstCol="1" bandRow="1"/>
              <a:tblGrid>
                <a:gridCol w="6487307"/>
                <a:gridCol w="948543"/>
              </a:tblGrid>
              <a:tr h="23560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palette_coding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0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0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treeType  !=  DUAL_TREE_LUMA  &amp;&amp;  palette_escape_val_present_flag 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0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cu_chroma_qp_offset_enabled_flag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!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IsCuChromaQpOffsetCoded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0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0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</a:t>
                      </a:r>
                      <a:r>
                        <a:rPr lang="en-CA" sz="1200" dirty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&amp;&amp;  pps_chroma_qp_offset_list_len_minus1 &gt; </a:t>
                      </a:r>
                      <a:r>
                        <a:rPr lang="en-CA" sz="1200" dirty="0" smtClean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sz="1200" strike="sngStrike" baseline="0" dirty="0" smtClean="0">
                          <a:solidFill>
                            <a:schemeClr val="accent2"/>
                          </a:solidFill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en-CA" sz="1200" dirty="0" smtClean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sz="12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r>
                        <a:rPr lang="en-CA" sz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0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0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06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402756"/>
              </p:ext>
            </p:extLst>
          </p:nvPr>
        </p:nvGraphicFramePr>
        <p:xfrm>
          <a:off x="873568" y="1524000"/>
          <a:ext cx="7416357" cy="2438400"/>
        </p:xfrm>
        <a:graphic>
          <a:graphicData uri="http://schemas.openxmlformats.org/drawingml/2006/table">
            <a:tbl>
              <a:tblPr/>
              <a:tblGrid>
                <a:gridCol w="6493120"/>
                <a:gridCol w="923237"/>
              </a:tblGrid>
              <a:tr h="2032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transform_unit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( x0, y0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tbWidth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tbHeight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subTuIndex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)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(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  &gt;  64  | | 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&gt;  64  | |</a:t>
                      </a:r>
                      <a:b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(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chromaAvailable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(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xC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yC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  | | 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xC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yC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 ) ) )  &amp;&amp;</a:t>
                      </a:r>
                      <a:b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!=  DUAL_TREE_LUMA 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cu_chroma_qp_offset_enabled_flag  &amp;&amp;  !IsCuChromaQpOffsetCoded) {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cu_chroma_qp_offset_flag  &amp;&amp;  </a:t>
                      </a:r>
                      <a:r>
                        <a:rPr lang="en-CA" sz="120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pps_chroma_qp_offset_list_len_minus1 &gt; 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00992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two aspects regarding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offsets.</a:t>
            </a:r>
          </a:p>
          <a:p>
            <a:pPr marL="713232" lvl="1" indent="-457200">
              <a:buFont typeface="+mj-lt"/>
              <a:buAutoNum type="arabicParenR"/>
            </a:pP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remove 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unnecessary signaling of </a:t>
            </a:r>
            <a:r>
              <a:rPr lang="en-C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offsets in transform unit and </a:t>
            </a: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 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consistent with the signalling in palette coding syntax table, </a:t>
            </a:r>
          </a:p>
          <a:p>
            <a:pPr marL="713232" lvl="1" indent="-457200">
              <a:buFont typeface="+mj-lt"/>
              <a:buAutoNum type="arabicParenR"/>
            </a:pP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clean 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of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picture and CU level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QP signaling in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PPS by merging them into one list.</a:t>
            </a:r>
          </a:p>
          <a:p>
            <a:pPr marL="457200" indent="-457200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adopt these cleanups to VVC draft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063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lnSpcReduction="10000"/>
          </a:bodyPr>
          <a:lstStyle/>
          <a:p>
            <a:pPr marL="285750" indent="-28575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VVC7, Chroma QP offsets at picture and CU level are allowed. 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CU level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offset values are signaled in PPS, and index is signaled in transform unit and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pallette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coding.</a:t>
            </a:r>
          </a:p>
          <a:p>
            <a:pPr marL="285750" indent="-28575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proposal is regarding </a:t>
            </a:r>
          </a:p>
          <a:p>
            <a:pPr marL="285750" indent="-28575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1Make the condition for signaling the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index c</a:t>
            </a:r>
            <a:r>
              <a:rPr lang="en-CA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onsistent</a:t>
            </a: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palette 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coding syntax </a:t>
            </a: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 and transform unit syntax table, </a:t>
            </a:r>
            <a:endParaRPr lang="en-C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 clean up of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picture-level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CU-level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 signaling in PPS by merging them into one list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38467" y="1393570"/>
            <a:ext cx="8229600" cy="499872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en-US" sz="1800" dirty="0" smtClean="0"/>
              <a:t>CU Chroma QP offsets are referred in </a:t>
            </a:r>
            <a:r>
              <a:rPr lang="en-US" sz="1800" dirty="0" err="1" smtClean="0"/>
              <a:t>transform_unit</a:t>
            </a:r>
            <a:r>
              <a:rPr lang="en-US" sz="1800" dirty="0" smtClean="0"/>
              <a:t> and palette coding</a:t>
            </a:r>
            <a:endParaRPr lang="en-US" sz="18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158388"/>
              </p:ext>
            </p:extLst>
          </p:nvPr>
        </p:nvGraphicFramePr>
        <p:xfrm>
          <a:off x="744855" y="2044892"/>
          <a:ext cx="7654290" cy="2377440"/>
        </p:xfrm>
        <a:graphic>
          <a:graphicData uri="http://schemas.openxmlformats.org/drawingml/2006/table">
            <a:tbl>
              <a:tblPr/>
              <a:tblGrid>
                <a:gridCol w="6726497"/>
                <a:gridCol w="927793"/>
              </a:tblGrid>
              <a:tr h="15826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transform_unit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tbWidth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tbHeight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subTuIndex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6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785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(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  &gt;  64  | | 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  &gt;  64  | |  </a:t>
                      </a:r>
                      <a:b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   (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chromaAvailable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(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xC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yC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  | | 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xC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yC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 ) ) )  &amp;&amp;  </a:t>
                      </a:r>
                      <a:b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!=  DUAL_TREE_LUMA 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6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cu_chroma_qp_offset_enabled_flag  &amp;&amp;  !IsCuChromaQpOffsetCoded) {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6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6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</a:t>
                      </a:r>
                      <a:r>
                        <a:rPr lang="en-CA" sz="12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r>
                        <a:rPr lang="en-CA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en-CA" sz="12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 chroma_qp_offset_list_len_minus1 &gt; 0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6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6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6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6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62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}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296364"/>
              </p:ext>
            </p:extLst>
          </p:nvPr>
        </p:nvGraphicFramePr>
        <p:xfrm>
          <a:off x="744855" y="4648200"/>
          <a:ext cx="7616825" cy="2057400"/>
        </p:xfrm>
        <a:graphic>
          <a:graphicData uri="http://schemas.openxmlformats.org/drawingml/2006/table">
            <a:tbl>
              <a:tblPr firstRow="1" firstCol="1" bandRow="1"/>
              <a:tblGrid>
                <a:gridCol w="6698360"/>
                <a:gridCol w="918465"/>
              </a:tblGrid>
              <a:tr h="2057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palette_coding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treeType  !=  DUAL_TREE_LUMA  &amp;&amp;  palette_escape_val_present_flag 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cu_chroma_qp_offset_enabled_flag  &amp;&amp;  !IsCuChromaQpOffsetCoded ) {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</a:t>
                      </a:r>
                      <a:r>
                        <a:rPr lang="en-CA" sz="12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u_chroma_qp_offset_flag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}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1866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1795271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palette coding, no need to signal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cu_chroma_qp_offset_idx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if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cu_chroma_qp_offset_flag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true and there is only 1 entry in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chroma_qp_offset_list</a:t>
            </a:r>
            <a:endParaRPr lang="en-C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condition is consistent with the condition in </a:t>
            </a:r>
            <a:r>
              <a:rPr lang="en-C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transform_unit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(The red text is addition)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Aspect #1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425683"/>
              </p:ext>
            </p:extLst>
          </p:nvPr>
        </p:nvGraphicFramePr>
        <p:xfrm>
          <a:off x="838201" y="3505200"/>
          <a:ext cx="7086600" cy="2514600"/>
        </p:xfrm>
        <a:graphic>
          <a:graphicData uri="http://schemas.openxmlformats.org/drawingml/2006/table">
            <a:tbl>
              <a:tblPr firstRow="1" firstCol="1" bandRow="1"/>
              <a:tblGrid>
                <a:gridCol w="6197206"/>
                <a:gridCol w="889394"/>
              </a:tblGrid>
              <a:tr h="25146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palette_coding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!=  DUAL_TREE_LUMA  &amp;&amp;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palette_escape_val_present_flag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cu_chroma_qp_offset_enabled_flag  &amp;&amp;  !IsCuChromaQpOffsetCoded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400" dirty="0" smtClean="0">
                          <a:solidFill>
                            <a:srgbClr val="FF0000"/>
                          </a:solidFill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chroma_qp_offset_list_len_minus1 &gt; 0</a:t>
                      </a:r>
                      <a:r>
                        <a:rPr lang="en-CA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4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cu_chroma_qp_offset_idx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056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652272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In PPS, a set of </a:t>
            </a:r>
            <a:r>
              <a:rPr lang="en-US" dirty="0" err="1" smtClean="0"/>
              <a:t>chroma</a:t>
            </a:r>
            <a:r>
              <a:rPr lang="en-US" dirty="0" smtClean="0"/>
              <a:t> QP offsets are signaled for picture level; then a loop to signal a list of CU level </a:t>
            </a:r>
            <a:r>
              <a:rPr lang="en-US" dirty="0" err="1" smtClean="0"/>
              <a:t>chroma</a:t>
            </a:r>
            <a:r>
              <a:rPr lang="en-US" dirty="0" smtClean="0"/>
              <a:t> QP offsets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209151"/>
              </p:ext>
            </p:extLst>
          </p:nvPr>
        </p:nvGraphicFramePr>
        <p:xfrm>
          <a:off x="685800" y="2286000"/>
          <a:ext cx="7364095" cy="4267200"/>
        </p:xfrm>
        <a:graphic>
          <a:graphicData uri="http://schemas.openxmlformats.org/drawingml/2006/table">
            <a:tbl>
              <a:tblPr/>
              <a:tblGrid>
                <a:gridCol w="6019800"/>
                <a:gridCol w="1344295"/>
              </a:tblGrid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pic_parameter_set_rbsp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) {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pps_cb_qp_offset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4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pps_cr_qp_offset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4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pps_joint_cbcr_qp_offset_present_flag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en-US" sz="14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4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if( </a:t>
                      </a:r>
                      <a:r>
                        <a:rPr lang="en-CA" sz="1400" b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pps_joint_cbcr_qp_offset_present_flag</a:t>
                      </a:r>
                      <a:r>
                        <a:rPr lang="en-CA" sz="14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</a:t>
                      </a:r>
                      <a:endParaRPr lang="en-US" sz="14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4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pps_joint_cbcr_qp_offset_value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pps_slice_chroma_qp_offsets_present_flag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400" b="1" dirty="0" err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pps_cu_chroma_qp_offset_list_enabled_flag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en-US" sz="1400" b="1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400" b="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if( </a:t>
                      </a:r>
                      <a:r>
                        <a:rPr lang="en-CA" sz="1400" b="0" dirty="0" err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pps_cu_chroma_qp_offset_list_enabled_flag</a:t>
                      </a:r>
                      <a:r>
                        <a:rPr lang="en-CA" sz="1400" b="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{</a:t>
                      </a:r>
                      <a:endParaRPr lang="en-US" sz="1400" b="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chroma_qp_offset_list_len_minus1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ue(v)</a:t>
                      </a:r>
                      <a:endParaRPr lang="en-US" sz="1400" b="1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400" b="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for( </a:t>
                      </a:r>
                      <a:r>
                        <a:rPr lang="en-CA" sz="1400" b="0" dirty="0" err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</a:t>
                      </a:r>
                      <a:r>
                        <a:rPr lang="en-CA" sz="1400" b="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0; </a:t>
                      </a:r>
                      <a:r>
                        <a:rPr lang="en-CA" sz="1400" b="0" dirty="0" err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</a:t>
                      </a:r>
                      <a:r>
                        <a:rPr lang="en-CA" sz="1400" b="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&lt;= chroma_qp_offset_list_len_minus1; </a:t>
                      </a:r>
                      <a:r>
                        <a:rPr lang="en-CA" sz="1400" b="0" dirty="0" err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</a:t>
                      </a:r>
                      <a:r>
                        <a:rPr lang="en-CA" sz="1400" b="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++ ) {</a:t>
                      </a:r>
                      <a:endParaRPr lang="en-US" sz="1400" b="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 dirty="0" err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cb_qp_offset_list</a:t>
                      </a: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b="1" dirty="0" err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</a:t>
                      </a: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400" b="1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1" dirty="0" err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cr_qp_offset_list</a:t>
                      </a: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400" b="1" dirty="0" err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</a:t>
                      </a: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400" b="1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400" b="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if( </a:t>
                      </a:r>
                      <a:r>
                        <a:rPr lang="en-CA" sz="1400" b="0" dirty="0" err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pps_joint_cbcr_qp_offset_present_flag</a:t>
                      </a:r>
                      <a:r>
                        <a:rPr lang="en-CA" sz="1400" b="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</a:t>
                      </a:r>
                      <a:endParaRPr lang="en-US" sz="1400" b="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joint_cbcr_qp_offset_list[ i ]</a:t>
                      </a:r>
                      <a:endParaRPr lang="en-US" sz="1400" b="1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400" b="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 b="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b="1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40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dirty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60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767072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This aspect is text cleanup by combining syntax elements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Picture-level </a:t>
            </a:r>
            <a:r>
              <a:rPr lang="en-US" dirty="0" err="1" smtClean="0"/>
              <a:t>chroma</a:t>
            </a:r>
            <a:r>
              <a:rPr lang="en-US" dirty="0" smtClean="0"/>
              <a:t> </a:t>
            </a:r>
            <a:r>
              <a:rPr lang="en-US" dirty="0" err="1"/>
              <a:t>Qp</a:t>
            </a:r>
            <a:r>
              <a:rPr lang="en-US" dirty="0"/>
              <a:t> offsets and </a:t>
            </a:r>
            <a:r>
              <a:rPr lang="en-US" dirty="0" smtClean="0"/>
              <a:t>CU-level </a:t>
            </a:r>
            <a:r>
              <a:rPr lang="en-US" dirty="0" err="1" smtClean="0"/>
              <a:t>chroma</a:t>
            </a:r>
            <a:r>
              <a:rPr lang="en-US" dirty="0" smtClean="0"/>
              <a:t> </a:t>
            </a:r>
            <a:r>
              <a:rPr lang="en-US" dirty="0" err="1"/>
              <a:t>Qp</a:t>
            </a:r>
            <a:r>
              <a:rPr lang="en-US" dirty="0"/>
              <a:t> offset list are </a:t>
            </a:r>
            <a:r>
              <a:rPr lang="en-US" dirty="0" err="1"/>
              <a:t>signalled</a:t>
            </a:r>
            <a:r>
              <a:rPr lang="en-US" dirty="0"/>
              <a:t> separately in the </a:t>
            </a:r>
            <a:r>
              <a:rPr lang="en-US" dirty="0" smtClean="0"/>
              <a:t>PPS. At </a:t>
            </a:r>
            <a:r>
              <a:rPr lang="en-US" dirty="0"/>
              <a:t>the block level when they are used, they are always used </a:t>
            </a:r>
            <a:r>
              <a:rPr lang="en-US" dirty="0" smtClean="0"/>
              <a:t>together.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Thus</a:t>
            </a:r>
            <a:r>
              <a:rPr lang="en-US" dirty="0"/>
              <a:t>, it makes more sense if these </a:t>
            </a:r>
            <a:r>
              <a:rPr lang="en-US" dirty="0" err="1"/>
              <a:t>signalling</a:t>
            </a:r>
            <a:r>
              <a:rPr lang="en-US" dirty="0"/>
              <a:t> be simplified by merging them.</a:t>
            </a:r>
            <a:endParaRPr lang="en-US" dirty="0" smtClean="0"/>
          </a:p>
          <a:p>
            <a:pPr marL="180340" indent="-180340" algn="just" hangingPunct="0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CA" sz="28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chroma</a:t>
            </a:r>
            <a:r>
              <a:rPr lang="en-CA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 quantization parameters for the </a:t>
            </a:r>
            <a:r>
              <a:rPr lang="en-CA" sz="28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</a:t>
            </a:r>
            <a:r>
              <a:rPr lang="en-CA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 and Cr components, </a:t>
            </a:r>
            <a:r>
              <a:rPr lang="en-CA" sz="28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Qp′</a:t>
            </a:r>
            <a:r>
              <a:rPr lang="en-CA" sz="28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</a:t>
            </a:r>
            <a:r>
              <a:rPr lang="en-CA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 and </a:t>
            </a:r>
            <a:r>
              <a:rPr lang="en-CA" sz="28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Qp′</a:t>
            </a:r>
            <a:r>
              <a:rPr lang="en-CA" sz="28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Cr</a:t>
            </a:r>
            <a:r>
              <a:rPr lang="en-CA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, and joint </a:t>
            </a:r>
            <a:r>
              <a:rPr lang="en-CA" sz="28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</a:t>
            </a:r>
            <a:r>
              <a:rPr lang="en-CA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-Cr coding </a:t>
            </a:r>
            <a:r>
              <a:rPr lang="en-CA" sz="28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Qp′</a:t>
            </a:r>
            <a:r>
              <a:rPr lang="en-CA" sz="28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CbCr</a:t>
            </a:r>
            <a:r>
              <a:rPr lang="en-CA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 are derived as follows:</a:t>
            </a:r>
            <a:endParaRPr lang="en-US" sz="2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5687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800100" algn="l"/>
                <a:tab pos="3079115" algn="ctr"/>
                <a:tab pos="6156960" algn="r"/>
              </a:tabLst>
            </a:pP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Qp′</a:t>
            </a:r>
            <a:r>
              <a:rPr lang="en-CA" sz="26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=  Clip3( −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QpBdOffset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, 63, 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sz="26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pps_cb_qp_offset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slice_cb_qp_offset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2600" b="1" dirty="0" err="1">
                <a:solidFill>
                  <a:srgbClr val="00B0F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CuQpOffset</a:t>
            </a:r>
            <a:r>
              <a:rPr lang="en-CA" sz="2600" b="1" baseline="-25000" dirty="0" err="1">
                <a:solidFill>
                  <a:srgbClr val="00B0F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Cb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r>
              <a:rPr lang="en-CA" sz="26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QpBdOffset</a:t>
            </a:r>
            <a:r>
              <a:rPr lang="en-CA" sz="2600" dirty="0">
                <a:latin typeface="Times New Roman" panose="02020603050405020304" pitchFamily="18" charset="0"/>
                <a:ea typeface="MS Mincho" panose="02020609040205080304" pitchFamily="49" charset="-128"/>
              </a:rPr>
              <a:t>	</a:t>
            </a:r>
            <a:r>
              <a:rPr lang="en-CA" sz="2600" dirty="0" smtClean="0">
                <a:latin typeface="Times New Roman" panose="02020603050405020304" pitchFamily="18" charset="0"/>
                <a:ea typeface="MS Mincho" panose="02020609040205080304" pitchFamily="49" charset="-128"/>
              </a:rPr>
              <a:t>				</a:t>
            </a:r>
            <a:r>
              <a:rPr lang="en-CA" sz="2600" dirty="0">
                <a:latin typeface="Times New Roman" panose="02020603050405020304" pitchFamily="18" charset="0"/>
                <a:ea typeface="MS Mincho" panose="02020609040205080304" pitchFamily="49" charset="-128"/>
              </a:rPr>
              <a:t>	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(1122)</a:t>
            </a:r>
            <a:endParaRPr lang="en-US" sz="2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5687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800100" algn="l"/>
                <a:tab pos="3079115" algn="ctr"/>
                <a:tab pos="6156960" algn="r"/>
              </a:tabLst>
            </a:pP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Qp′</a:t>
            </a:r>
            <a:r>
              <a:rPr lang="en-CA" sz="26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CA" sz="2600" baseline="-250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r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= Clip3( −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QpBdOffset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, 63, 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sz="26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Cr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pps_cr_qp_offset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slice_cr_qp_offset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2600" b="1" dirty="0" err="1">
                <a:solidFill>
                  <a:srgbClr val="00B0F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CuQpOffset</a:t>
            </a:r>
            <a:r>
              <a:rPr lang="en-CA" sz="2600" b="1" baseline="-25000" dirty="0" err="1">
                <a:solidFill>
                  <a:srgbClr val="00B0F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Cr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r>
              <a:rPr lang="en-CA" sz="26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QpBdOffset</a:t>
            </a:r>
            <a:r>
              <a:rPr lang="en-CA" sz="2600" dirty="0">
                <a:latin typeface="Times New Roman" panose="02020603050405020304" pitchFamily="18" charset="0"/>
                <a:ea typeface="MS Mincho" panose="02020609040205080304" pitchFamily="49" charset="-128"/>
              </a:rPr>
              <a:t>		</a:t>
            </a:r>
            <a:r>
              <a:rPr lang="en-CA" sz="2600" dirty="0" smtClean="0">
                <a:latin typeface="Times New Roman" panose="02020603050405020304" pitchFamily="18" charset="0"/>
                <a:ea typeface="MS Mincho" panose="02020609040205080304" pitchFamily="49" charset="-128"/>
              </a:rPr>
              <a:t>                  	</a:t>
            </a:r>
            <a:r>
              <a:rPr lang="en-CA" sz="26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(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1123)</a:t>
            </a:r>
            <a:endParaRPr lang="en-US" sz="2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5687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2571750" algn="l"/>
                <a:tab pos="3079115" algn="ctr"/>
                <a:tab pos="6156960" algn="r"/>
              </a:tabLst>
            </a:pP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Qp′</a:t>
            </a:r>
            <a:r>
              <a:rPr lang="en-CA" sz="26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CbC</a:t>
            </a:r>
            <a:r>
              <a:rPr lang="en-CA" sz="2600" baseline="-250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r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= Clip3( −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QpBdOffset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, 63, 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qP</a:t>
            </a:r>
            <a:r>
              <a:rPr lang="en-CA" sz="26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CbCr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r>
              <a:rPr lang="en-CA" sz="2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pps_joint_cbcr_qp_offset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 </a:t>
            </a:r>
            <a:b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r>
              <a:rPr lang="en-CA" sz="2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slice_joint_cbcr_qp_offset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+</a:t>
            </a:r>
            <a:r>
              <a:rPr lang="en-CA" sz="2600" b="1" dirty="0" err="1">
                <a:solidFill>
                  <a:srgbClr val="00B0F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CuQpOffset</a:t>
            </a:r>
            <a:r>
              <a:rPr lang="en-CA" sz="2600" b="1" baseline="-25000" dirty="0" err="1">
                <a:solidFill>
                  <a:srgbClr val="00B0F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CbCr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 ) + </a:t>
            </a:r>
            <a:r>
              <a:rPr lang="en-CA" sz="26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QpBdOffset</a:t>
            </a:r>
            <a:r>
              <a:rPr lang="en-CA" sz="26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      </a:t>
            </a:r>
            <a:r>
              <a:rPr lang="en-CA" sz="2600" dirty="0">
                <a:latin typeface="Times New Roman" panose="02020603050405020304" pitchFamily="18" charset="0"/>
                <a:ea typeface="MS Mincho" panose="02020609040205080304" pitchFamily="49" charset="-128"/>
              </a:rPr>
              <a:t>	</a:t>
            </a:r>
            <a:r>
              <a:rPr lang="en-CA" sz="2600" dirty="0">
                <a:latin typeface="Times New Roman" panose="02020603050405020304" pitchFamily="18" charset="0"/>
                <a:ea typeface="SimSun" panose="02010600030101010101" pitchFamily="2" charset="-122"/>
              </a:rPr>
              <a:t>(1124</a:t>
            </a:r>
            <a:r>
              <a:rPr lang="en-CA" sz="26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 Aspect #2 : 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7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combine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signalling of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picture level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 </a:t>
            </a:r>
            <a:r>
              <a:rPr lang="en-CA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CA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pps_cb_qp_offset</a:t>
            </a:r>
            <a:r>
              <a:rPr lang="en-CA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CA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pps_cr_qp_offset</a:t>
            </a:r>
            <a:r>
              <a:rPr lang="en-CA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r>
              <a:rPr lang="en-CA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pps_joint_cbcr_qp_offset</a:t>
            </a:r>
            <a:r>
              <a:rPr lang="en-CA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the list of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 level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offsets (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cb_qp_offset_list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],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cr_qp_offset_list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], and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joint_cbcr_qp_offset_list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Increase the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list size by 1, the first entry of the list is the picture level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offsets, the rest entries are the sum of CU level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 with the picture level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need to signal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pps_cu_chroma_qp_offset_list_enabled_flag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any more, pps_chroma_qp_offset_list_len_minus1 &gt;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means there is CU level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 is present.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cleaner and #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syntax elements are reduced.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case of CU level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offsets are in use, no need to add the CU level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 with picture level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QP offset any more.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Aspect# 2: Proposed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47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Aspect #2: Syntax </a:t>
            </a:r>
            <a:r>
              <a:rPr lang="en-US" sz="3600" dirty="0"/>
              <a:t>T</a:t>
            </a:r>
            <a:r>
              <a:rPr lang="en-US" sz="3600" dirty="0" smtClean="0"/>
              <a:t>able</a:t>
            </a:r>
            <a:endParaRPr lang="en-US" sz="3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113707"/>
              </p:ext>
            </p:extLst>
          </p:nvPr>
        </p:nvGraphicFramePr>
        <p:xfrm>
          <a:off x="1295400" y="1219200"/>
          <a:ext cx="7287895" cy="5334000"/>
        </p:xfrm>
        <a:graphic>
          <a:graphicData uri="http://schemas.openxmlformats.org/drawingml/2006/table">
            <a:tbl>
              <a:tblPr/>
              <a:tblGrid>
                <a:gridCol w="6358944"/>
                <a:gridCol w="928951"/>
              </a:tblGrid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pic_parameter_set_rbsp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pps_joint_cbcr_qp_offset_present_flag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dirty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pps_chroma_qp_offset_list_len_minus1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dirty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</a:t>
                      </a:r>
                      <a:r>
                        <a:rPr lang="en-CA" sz="1200" dirty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for( </a:t>
                      </a:r>
                      <a:r>
                        <a:rPr lang="en-CA" sz="1200" dirty="0" err="1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CA" sz="1200" dirty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= 0; </a:t>
                      </a:r>
                      <a:r>
                        <a:rPr lang="en-CA" sz="1200" dirty="0" err="1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CA" sz="1200" dirty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 &lt;=  pps_chroma_qp_offset_list_len_minus1; </a:t>
                      </a:r>
                      <a:r>
                        <a:rPr lang="en-CA" sz="1200" dirty="0" err="1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</a:t>
                      </a:r>
                      <a:r>
                        <a:rPr lang="en-CA" sz="1200" dirty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++ ) {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pps_cb_qp_offset_list</a:t>
                      </a:r>
                      <a:r>
                        <a:rPr lang="en-CA" sz="120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i 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pps_cr_qp_offset_list</a:t>
                      </a:r>
                      <a:r>
                        <a:rPr lang="en-CA" sz="120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i 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	if( pps_joint_cbcr_qp_offset_present_flag 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dirty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200" b="1" dirty="0" err="1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pps_joint_cbcr_qp_offset_list</a:t>
                      </a:r>
                      <a:r>
                        <a:rPr lang="en-CA" sz="1200" dirty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200" dirty="0" err="1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</a:t>
                      </a:r>
                      <a:r>
                        <a:rPr lang="en-CA" sz="1200" dirty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D3D3D3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pps_cb_qp_offset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200" b="1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pps_cr_qp_offset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200" b="1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pps_joint_cbcr_qp_offset_present_flag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pps_joint_cbcr_qp_offset_present_flag 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pps_joint_cbcr_qp_offset_value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pps_slice_chroma_qp_offsets_present_flag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200" b="1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pps_cu_chroma_qp_offset_list_enabled_flag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pps_cu_chroma_qp_offset_list_enabled_flag ) {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chroma_qp_offset_list_len_minus1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for( i = 0; i &lt;= chroma_qp_offset_list_len_minus1; i++ ) {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cb_qp_offset_list</a:t>
                      </a:r>
                      <a:r>
                        <a:rPr lang="en-CA" sz="12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i 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cr_qp_offset_list</a:t>
                      </a:r>
                      <a:r>
                        <a:rPr lang="en-CA" sz="12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i 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2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if( pps_joint_cbcr_qp_offset_present_flag 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joint_cbcr_qp_offset_list</a:t>
                      </a:r>
                      <a:r>
                        <a:rPr lang="en-CA" sz="12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i 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strike="sng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}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74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Aspect #2: Syntax Table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855984"/>
              </p:ext>
            </p:extLst>
          </p:nvPr>
        </p:nvGraphicFramePr>
        <p:xfrm>
          <a:off x="990600" y="2286000"/>
          <a:ext cx="7086600" cy="35813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83306"/>
                <a:gridCol w="903294"/>
              </a:tblGrid>
              <a:tr h="55485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pic_parameter_set_rbsp( 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514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...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514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...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514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	pps_chroma_qp_offset_list_len_minus1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514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	for( i = 0; i  &lt;=  pps_chroma_qp_offset_list_len_minus1; i++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514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		pps_cb_qp_offset_list[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se(v)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514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		pps_cr_qp_offset_list[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se(v)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514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		if( pps_joint_cbcr_qp_offset_present_flag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514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			pps_joint_cbcr_qp_offset_list[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se(v)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514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514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...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514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84821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6694</TotalTime>
  <Words>506</Words>
  <Application>Microsoft Office PowerPoint</Application>
  <PresentationFormat>On-screen Show (4:3)</PresentationFormat>
  <Paragraphs>259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DengXian</vt:lpstr>
      <vt:lpstr>Malgun Gothic</vt:lpstr>
      <vt:lpstr>Malgun Gothic</vt:lpstr>
      <vt:lpstr>MS Mincho</vt:lpstr>
      <vt:lpstr>SimSun</vt:lpstr>
      <vt:lpstr>Calibri</vt:lpstr>
      <vt:lpstr>Lucida Sans Unicode</vt:lpstr>
      <vt:lpstr>Times New Roman</vt:lpstr>
      <vt:lpstr>Verdana</vt:lpstr>
      <vt:lpstr>Wingdings 2</vt:lpstr>
      <vt:lpstr>Wingdings 3</vt:lpstr>
      <vt:lpstr>Concourse</vt:lpstr>
      <vt:lpstr>JVET-Q0209: [AHG9][AHG15]: On Chroma Qp offsets</vt:lpstr>
      <vt:lpstr>Introduction</vt:lpstr>
      <vt:lpstr>Background</vt:lpstr>
      <vt:lpstr>Proposal Aspect #1</vt:lpstr>
      <vt:lpstr>Background</vt:lpstr>
      <vt:lpstr>Proposal Aspect #2 : Introduction</vt:lpstr>
      <vt:lpstr>Aspect# 2: Proposed Changes</vt:lpstr>
      <vt:lpstr>Aspect #2: Syntax Table</vt:lpstr>
      <vt:lpstr>Aspect #2: Syntax Table</vt:lpstr>
      <vt:lpstr>Aspect #2 Syntax Table (cond)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Hendry_d3</cp:lastModifiedBy>
  <cp:revision>481</cp:revision>
  <dcterms:created xsi:type="dcterms:W3CDTF">2006-08-16T00:00:00Z</dcterms:created>
  <dcterms:modified xsi:type="dcterms:W3CDTF">2020-01-11T19:07:24Z</dcterms:modified>
</cp:coreProperties>
</file>