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2" r:id="rId1"/>
    <p:sldMasterId id="2147483658" r:id="rId2"/>
  </p:sldMasterIdLst>
  <p:notesMasterIdLst>
    <p:notesMasterId r:id="rId17"/>
  </p:notesMasterIdLst>
  <p:sldIdLst>
    <p:sldId id="261" r:id="rId3"/>
    <p:sldId id="337" r:id="rId4"/>
    <p:sldId id="343" r:id="rId5"/>
    <p:sldId id="351" r:id="rId6"/>
    <p:sldId id="344" r:id="rId7"/>
    <p:sldId id="286" r:id="rId8"/>
    <p:sldId id="345" r:id="rId9"/>
    <p:sldId id="346" r:id="rId10"/>
    <p:sldId id="350" r:id="rId11"/>
    <p:sldId id="347" r:id="rId12"/>
    <p:sldId id="348" r:id="rId13"/>
    <p:sldId id="349" r:id="rId14"/>
    <p:sldId id="318" r:id="rId15"/>
    <p:sldId id="340" r:id="rId16"/>
  </p:sldIdLst>
  <p:sldSz cx="9144000" cy="5143500" type="screen16x9"/>
  <p:notesSz cx="6858000" cy="9144000"/>
  <p:defaultTex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1pPr>
    <a:lvl2pPr marL="342900" indent="1143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2pPr>
    <a:lvl3pPr marL="685800" indent="228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3pPr>
    <a:lvl4pPr marL="1028700" indent="3429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4pPr>
    <a:lvl5pPr marL="1371600" indent="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00E6"/>
    <a:srgbClr val="C82A2A"/>
    <a:srgbClr val="33952B"/>
    <a:srgbClr val="29933B"/>
    <a:srgbClr val="DEF8DC"/>
    <a:srgbClr val="B6F0B2"/>
    <a:srgbClr val="D5F6D2"/>
    <a:srgbClr val="154B1E"/>
    <a:srgbClr val="2360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55" autoAdjust="0"/>
    <p:restoredTop sz="94660"/>
  </p:normalViewPr>
  <p:slideViewPr>
    <p:cSldViewPr>
      <p:cViewPr varScale="1">
        <p:scale>
          <a:sx n="213" d="100"/>
          <a:sy n="213" d="100"/>
        </p:scale>
        <p:origin x="192" y="450"/>
      </p:cViewPr>
      <p:guideLst>
        <p:guide orient="horz" pos="1620"/>
        <p:guide pos="28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SG"/>
              <a:t>mode</a:t>
            </a:r>
            <a:r>
              <a:rPr lang="en-SG" baseline="0"/>
              <a:t> number - coding impact curve (LDB)</a:t>
            </a:r>
            <a:endParaRPr lang="en-SG"/>
          </a:p>
        </c:rich>
      </c:tx>
      <c:overlay val="0"/>
      <c:spPr>
        <a:noFill/>
        <a:ln>
          <a:noFill/>
        </a:ln>
        <a:effectLst/>
      </c:spPr>
    </c:title>
    <c:autoTitleDeleted val="0"/>
    <c:plotArea>
      <c:layout/>
      <c:scatterChart>
        <c:scatterStyle val="lineMarker"/>
        <c:varyColors val="0"/>
        <c:ser>
          <c:idx val="1"/>
          <c:order val="0"/>
          <c:xVal>
            <c:numRef>
              <c:f>Sheet1!$B$3:$B$7</c:f>
              <c:numCache>
                <c:formatCode>General</c:formatCode>
                <c:ptCount val="5"/>
                <c:pt idx="0">
                  <c:v>8</c:v>
                </c:pt>
                <c:pt idx="1">
                  <c:v>16</c:v>
                </c:pt>
                <c:pt idx="2">
                  <c:v>32</c:v>
                </c:pt>
                <c:pt idx="3">
                  <c:v>48</c:v>
                </c:pt>
                <c:pt idx="4">
                  <c:v>64</c:v>
                </c:pt>
              </c:numCache>
            </c:numRef>
          </c:xVal>
          <c:yVal>
            <c:numRef>
              <c:f>Sheet1!$C$3:$C$7</c:f>
              <c:numCache>
                <c:formatCode>0.00%</c:formatCode>
                <c:ptCount val="5"/>
                <c:pt idx="0">
                  <c:v>5.9999999999999995E-4</c:v>
                </c:pt>
                <c:pt idx="1">
                  <c:v>-2.8E-3</c:v>
                </c:pt>
                <c:pt idx="2">
                  <c:v>-5.3E-3</c:v>
                </c:pt>
                <c:pt idx="4">
                  <c:v>-7.0000000000000001E-3</c:v>
                </c:pt>
              </c:numCache>
            </c:numRef>
          </c:yVal>
          <c:smooth val="0"/>
          <c:extLst>
            <c:ext xmlns:c16="http://schemas.microsoft.com/office/drawing/2014/chart" uri="{C3380CC4-5D6E-409C-BE32-E72D297353CC}">
              <c16:uniqueId val="{00000000-FC3F-4FC6-85D2-045465D2D96B}"/>
            </c:ext>
          </c:extLst>
        </c:ser>
        <c:ser>
          <c:idx val="0"/>
          <c:order val="1"/>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Sheet1!$B$3:$B$7</c:f>
              <c:numCache>
                <c:formatCode>General</c:formatCode>
                <c:ptCount val="5"/>
                <c:pt idx="0">
                  <c:v>8</c:v>
                </c:pt>
                <c:pt idx="1">
                  <c:v>16</c:v>
                </c:pt>
                <c:pt idx="2">
                  <c:v>32</c:v>
                </c:pt>
                <c:pt idx="3">
                  <c:v>48</c:v>
                </c:pt>
                <c:pt idx="4">
                  <c:v>64</c:v>
                </c:pt>
              </c:numCache>
            </c:numRef>
          </c:xVal>
          <c:yVal>
            <c:numRef>
              <c:f>Sheet1!$C$3:$C$7</c:f>
              <c:numCache>
                <c:formatCode>0.00%</c:formatCode>
                <c:ptCount val="5"/>
                <c:pt idx="0">
                  <c:v>5.9999999999999995E-4</c:v>
                </c:pt>
                <c:pt idx="1">
                  <c:v>-2.8E-3</c:v>
                </c:pt>
                <c:pt idx="2">
                  <c:v>-5.3E-3</c:v>
                </c:pt>
                <c:pt idx="4">
                  <c:v>-7.0000000000000001E-3</c:v>
                </c:pt>
              </c:numCache>
            </c:numRef>
          </c:yVal>
          <c:smooth val="0"/>
          <c:extLst>
            <c:ext xmlns:c16="http://schemas.microsoft.com/office/drawing/2014/chart" uri="{C3380CC4-5D6E-409C-BE32-E72D297353CC}">
              <c16:uniqueId val="{00000001-FC3F-4FC6-85D2-045465D2D96B}"/>
            </c:ext>
          </c:extLst>
        </c:ser>
        <c:dLbls>
          <c:showLegendKey val="0"/>
          <c:showVal val="0"/>
          <c:showCatName val="0"/>
          <c:showSerName val="0"/>
          <c:showPercent val="0"/>
          <c:showBubbleSize val="0"/>
        </c:dLbls>
        <c:axId val="448255040"/>
        <c:axId val="448256024"/>
      </c:scatterChart>
      <c:valAx>
        <c:axId val="4482550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8256024"/>
        <c:crosses val="autoZero"/>
        <c:crossBetween val="midCat"/>
      </c:valAx>
      <c:valAx>
        <c:axId val="44825602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48255040"/>
        <c:crosses val="autoZero"/>
        <c:crossBetween val="midCat"/>
      </c:valAx>
    </c:plotArea>
    <c:plotVisOnly val="1"/>
    <c:dispBlanksAs val="gap"/>
    <c:showDLblsOverMax val="0"/>
    <c:extLst/>
  </c:chart>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0A2DB-8815-4C0F-9CDB-6A365D583735}" type="datetimeFigureOut">
              <a:rPr lang="de-DE" smtClean="0"/>
              <a:t>31.12.2019</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2D9821-EFF2-4BEE-8438-C07128C77503}" type="slidenum">
              <a:rPr lang="de-DE" smtClean="0"/>
              <a:t>‹#›</a:t>
            </a:fld>
            <a:endParaRPr lang="de-DE"/>
          </a:p>
        </p:txBody>
      </p:sp>
    </p:spTree>
    <p:extLst>
      <p:ext uri="{BB962C8B-B14F-4D97-AF65-F5344CB8AC3E}">
        <p14:creationId xmlns:p14="http://schemas.microsoft.com/office/powerpoint/2010/main" val="33376957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a:t>
            </a:fld>
            <a:endParaRPr lang="de-DE"/>
          </a:p>
        </p:txBody>
      </p:sp>
    </p:spTree>
    <p:extLst>
      <p:ext uri="{BB962C8B-B14F-4D97-AF65-F5344CB8AC3E}">
        <p14:creationId xmlns:p14="http://schemas.microsoft.com/office/powerpoint/2010/main" val="424416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2</a:t>
            </a:fld>
            <a:endParaRPr lang="de-DE"/>
          </a:p>
        </p:txBody>
      </p:sp>
    </p:spTree>
    <p:extLst>
      <p:ext uri="{BB962C8B-B14F-4D97-AF65-F5344CB8AC3E}">
        <p14:creationId xmlns:p14="http://schemas.microsoft.com/office/powerpoint/2010/main" val="170716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3</a:t>
            </a:fld>
            <a:endParaRPr lang="de-DE"/>
          </a:p>
        </p:txBody>
      </p:sp>
    </p:spTree>
    <p:extLst>
      <p:ext uri="{BB962C8B-B14F-4D97-AF65-F5344CB8AC3E}">
        <p14:creationId xmlns:p14="http://schemas.microsoft.com/office/powerpoint/2010/main" val="1094971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5</a:t>
            </a:fld>
            <a:endParaRPr lang="de-DE"/>
          </a:p>
        </p:txBody>
      </p:sp>
    </p:spTree>
    <p:extLst>
      <p:ext uri="{BB962C8B-B14F-4D97-AF65-F5344CB8AC3E}">
        <p14:creationId xmlns:p14="http://schemas.microsoft.com/office/powerpoint/2010/main" val="1889521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10</a:t>
            </a:fld>
            <a:endParaRPr lang="de-DE"/>
          </a:p>
        </p:txBody>
      </p:sp>
    </p:spTree>
    <p:extLst>
      <p:ext uri="{BB962C8B-B14F-4D97-AF65-F5344CB8AC3E}">
        <p14:creationId xmlns:p14="http://schemas.microsoft.com/office/powerpoint/2010/main" val="2641652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11</a:t>
            </a:fld>
            <a:endParaRPr lang="de-DE"/>
          </a:p>
        </p:txBody>
      </p:sp>
    </p:spTree>
    <p:extLst>
      <p:ext uri="{BB962C8B-B14F-4D97-AF65-F5344CB8AC3E}">
        <p14:creationId xmlns:p14="http://schemas.microsoft.com/office/powerpoint/2010/main" val="2930959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12</a:t>
            </a:fld>
            <a:endParaRPr lang="de-DE"/>
          </a:p>
        </p:txBody>
      </p:sp>
    </p:spTree>
    <p:extLst>
      <p:ext uri="{BB962C8B-B14F-4D97-AF65-F5344CB8AC3E}">
        <p14:creationId xmlns:p14="http://schemas.microsoft.com/office/powerpoint/2010/main" val="924545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13</a:t>
            </a:fld>
            <a:endParaRPr lang="de-DE"/>
          </a:p>
        </p:txBody>
      </p:sp>
    </p:spTree>
    <p:extLst>
      <p:ext uri="{BB962C8B-B14F-4D97-AF65-F5344CB8AC3E}">
        <p14:creationId xmlns:p14="http://schemas.microsoft.com/office/powerpoint/2010/main" val="533283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CE2D9821-EFF2-4BEE-8438-C07128C77503}" type="slidenum">
              <a:rPr lang="de-DE" smtClean="0"/>
              <a:t>14</a:t>
            </a:fld>
            <a:endParaRPr lang="de-DE"/>
          </a:p>
        </p:txBody>
      </p:sp>
    </p:spTree>
    <p:extLst>
      <p:ext uri="{BB962C8B-B14F-4D97-AF65-F5344CB8AC3E}">
        <p14:creationId xmlns:p14="http://schemas.microsoft.com/office/powerpoint/2010/main" val="3393784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p:spPr>
        <p:txBody>
          <a:bodyPr/>
          <a:lstStyle/>
          <a:p>
            <a:r>
              <a:rPr lang="ja-JP" altLang="en-US" dirty="0"/>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2402803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9060264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1200151"/>
            <a:ext cx="2057310" cy="339447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6058630"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390155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771" y="1597819"/>
            <a:ext cx="7772459" cy="1102519"/>
          </a:xfrm>
          <a:prstGeom prst="rect">
            <a:avLst/>
          </a:prstGeom>
        </p:spPr>
        <p:txBody>
          <a:bodyPr lIns="68653" tIns="34327" rIns="68653" bIns="34327"/>
          <a:lstStyle/>
          <a:p>
            <a:r>
              <a:rPr lang="ja-JP" altLang="en-US"/>
              <a:t>マスタ タイトルの書式設定</a:t>
            </a:r>
          </a:p>
        </p:txBody>
      </p:sp>
      <p:sp>
        <p:nvSpPr>
          <p:cNvPr id="3" name="サブタイトル 2"/>
          <p:cNvSpPr>
            <a:spLocks noGrp="1"/>
          </p:cNvSpPr>
          <p:nvPr>
            <p:ph type="subTitle" idx="1"/>
          </p:nvPr>
        </p:nvSpPr>
        <p:spPr>
          <a:xfrm>
            <a:off x="1371541" y="2914650"/>
            <a:ext cx="6400919" cy="1314450"/>
          </a:xfrm>
          <a:prstGeom prst="rect">
            <a:avLst/>
          </a:prstGeom>
        </p:spPr>
        <p:txBody>
          <a:bodyPr lIns="68653" tIns="34327" rIns="68653" bIns="34327"/>
          <a:lstStyle>
            <a:lvl1pPr marL="0" indent="0" algn="ctr">
              <a:buNone/>
              <a:defRPr/>
            </a:lvl1pPr>
            <a:lvl2pPr marL="343266" indent="0" algn="ctr">
              <a:buNone/>
              <a:defRPr/>
            </a:lvl2pPr>
            <a:lvl3pPr marL="686532" indent="0" algn="ctr">
              <a:buNone/>
              <a:defRPr/>
            </a:lvl3pPr>
            <a:lvl4pPr marL="1029797" indent="0" algn="ctr">
              <a:buNone/>
              <a:defRPr/>
            </a:lvl4pPr>
            <a:lvl5pPr marL="1373063" indent="0" algn="ctr">
              <a:buNone/>
              <a:defRPr/>
            </a:lvl5pPr>
            <a:lvl6pPr marL="1716329" indent="0" algn="ctr">
              <a:buNone/>
              <a:defRPr/>
            </a:lvl6pPr>
            <a:lvl7pPr marL="2059595" indent="0" algn="ctr">
              <a:buNone/>
              <a:defRPr/>
            </a:lvl7pPr>
            <a:lvl8pPr marL="2402860" indent="0" algn="ctr">
              <a:buNone/>
              <a:defRPr/>
            </a:lvl8pPr>
            <a:lvl9pPr marL="2746126"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127314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12">
            <a:extLst>
              <a:ext uri="{FF2B5EF4-FFF2-40B4-BE49-F238E27FC236}">
                <a16:creationId xmlns:a16="http://schemas.microsoft.com/office/drawing/2014/main" id="{95896DF9-1CB0-4CCB-BD03-EBD9A103B388}"/>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5" name="Line 14">
            <a:extLst>
              <a:ext uri="{FF2B5EF4-FFF2-40B4-BE49-F238E27FC236}">
                <a16:creationId xmlns:a16="http://schemas.microsoft.com/office/drawing/2014/main" id="{0BA0575C-D46E-4A26-AB6B-C598CA4C0545}"/>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1686347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a:prstGeom prst="rect">
            <a:avLst/>
          </a:prstGeom>
        </p:spPr>
        <p:txBody>
          <a:bodyPr lIns="68653" tIns="34327" rIns="68653" bIns="34327"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23339355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12">
            <a:extLst>
              <a:ext uri="{FF2B5EF4-FFF2-40B4-BE49-F238E27FC236}">
                <a16:creationId xmlns:a16="http://schemas.microsoft.com/office/drawing/2014/main" id="{3E46BC1F-CBE0-4F14-8D79-9931FFDF5896}"/>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6" name="Line 14">
            <a:extLst>
              <a:ext uri="{FF2B5EF4-FFF2-40B4-BE49-F238E27FC236}">
                <a16:creationId xmlns:a16="http://schemas.microsoft.com/office/drawing/2014/main" id="{07E5772D-EFDA-47FD-A268-B876465C2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615968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144832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Tree>
    <p:extLst>
      <p:ext uri="{BB962C8B-B14F-4D97-AF65-F5344CB8AC3E}">
        <p14:creationId xmlns:p14="http://schemas.microsoft.com/office/powerpoint/2010/main" val="4293422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EA8D52-326C-436E-89C0-01A9DB67C4DF}"/>
              </a:ext>
            </a:extLst>
          </p:cNvPr>
          <p:cNvSpPr>
            <a:spLocks noChangeArrowheads="1"/>
          </p:cNvSpPr>
          <p:nvPr userDrawn="1"/>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a:t>
            </a:fld>
            <a:endParaRPr lang="en-US" altLang="ja-JP" sz="800"/>
          </a:p>
        </p:txBody>
      </p:sp>
      <p:sp>
        <p:nvSpPr>
          <p:cNvPr id="3" name="Line 14">
            <a:extLst>
              <a:ext uri="{FF2B5EF4-FFF2-40B4-BE49-F238E27FC236}">
                <a16:creationId xmlns:a16="http://schemas.microsoft.com/office/drawing/2014/main" id="{65DC51FE-1568-4E0E-80A6-4F8C9A157206}"/>
              </a:ext>
            </a:extLst>
          </p:cNvPr>
          <p:cNvSpPr>
            <a:spLocks noChangeShapeType="1"/>
          </p:cNvSpPr>
          <p:nvPr userDrawn="1"/>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Tree>
    <p:extLst>
      <p:ext uri="{BB962C8B-B14F-4D97-AF65-F5344CB8AC3E}">
        <p14:creationId xmlns:p14="http://schemas.microsoft.com/office/powerpoint/2010/main" val="3464214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991444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a:xfrm>
            <a:off x="456783" y="1200151"/>
            <a:ext cx="8230434" cy="3394472"/>
          </a:xfrm>
          <a:prstGeom prst="rect">
            <a:avLst/>
          </a:prstGeom>
        </p:spPr>
        <p:txBody>
          <a:bodyPr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7707168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a:prstGeom prst="rect">
            <a:avLst/>
          </a:prstGeom>
        </p:spPr>
        <p:txBody>
          <a:bodyPr lIns="68653" tIns="34327" rIns="68653" bIns="34327"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2858903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a:prstGeom prst="rect">
            <a:avLst/>
          </a:prstGeom>
        </p:spPr>
        <p:txBody>
          <a:bodyPr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1200151"/>
            <a:ext cx="8230434" cy="3394472"/>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633621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907" y="205979"/>
            <a:ext cx="2057310" cy="4388644"/>
          </a:xfrm>
          <a:prstGeom prst="rect">
            <a:avLst/>
          </a:prstGeom>
        </p:spPr>
        <p:txBody>
          <a:bodyPr vert="eaVert" lIns="68653" tIns="34327" rIns="68653" bIns="34327"/>
          <a:lstStyle/>
          <a:p>
            <a:r>
              <a:rPr lang="ja-JP" altLang="en-US"/>
              <a:t>マスタ タイトルの書式設定</a:t>
            </a:r>
          </a:p>
        </p:txBody>
      </p:sp>
      <p:sp>
        <p:nvSpPr>
          <p:cNvPr id="3" name="縦書きテキスト プレースホルダ 2"/>
          <p:cNvSpPr>
            <a:spLocks noGrp="1"/>
          </p:cNvSpPr>
          <p:nvPr>
            <p:ph type="body" orient="vert" idx="1"/>
          </p:nvPr>
        </p:nvSpPr>
        <p:spPr>
          <a:xfrm>
            <a:off x="456783" y="205979"/>
            <a:ext cx="6058630" cy="4388644"/>
          </a:xfrm>
          <a:prstGeom prst="rect">
            <a:avLst/>
          </a:prstGeom>
        </p:spPr>
        <p:txBody>
          <a:bodyPr vert="eaVert" lIns="68653" tIns="34327" rIns="68653" bIns="34327"/>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922758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742" y="3305176"/>
            <a:ext cx="7772460" cy="1021556"/>
          </a:xfrm>
        </p:spPr>
        <p:txBody>
          <a:bodyPr anchor="t"/>
          <a:lstStyle>
            <a:lvl1pPr algn="l">
              <a:defRPr sz="3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742" y="2180035"/>
            <a:ext cx="7772460" cy="1125140"/>
          </a:xfrm>
          <a:prstGeom prst="rect">
            <a:avLst/>
          </a:prstGeom>
        </p:spPr>
        <p:txBody>
          <a:bodyPr lIns="68653" tIns="34327" rIns="68653" bIns="34327" anchor="b"/>
          <a:lstStyle>
            <a:lvl1pPr marL="0" indent="0">
              <a:buNone/>
              <a:defRPr sz="1500"/>
            </a:lvl1pPr>
            <a:lvl2pPr marL="343266" indent="0">
              <a:buNone/>
              <a:defRPr sz="1400"/>
            </a:lvl2pPr>
            <a:lvl3pPr marL="686532" indent="0">
              <a:buNone/>
              <a:defRPr sz="1200"/>
            </a:lvl3pPr>
            <a:lvl4pPr marL="1029797" indent="0">
              <a:buNone/>
              <a:defRPr sz="1100"/>
            </a:lvl4pPr>
            <a:lvl5pPr marL="1373063" indent="0">
              <a:buNone/>
              <a:defRPr sz="1100"/>
            </a:lvl5pPr>
            <a:lvl6pPr marL="1716329" indent="0">
              <a:buNone/>
              <a:defRPr sz="1100"/>
            </a:lvl6pPr>
            <a:lvl7pPr marL="2059595" indent="0">
              <a:buNone/>
              <a:defRPr sz="1100"/>
            </a:lvl7pPr>
            <a:lvl8pPr marL="2402860" indent="0">
              <a:buNone/>
              <a:defRPr sz="1100"/>
            </a:lvl8pPr>
            <a:lvl9pPr marL="2746126" indent="0">
              <a:buNone/>
              <a:defRPr sz="1100"/>
            </a:lvl9pPr>
          </a:lstStyle>
          <a:p>
            <a:pPr lvl="0"/>
            <a:r>
              <a:rPr lang="ja-JP" altLang="en-US"/>
              <a:t>マスタ テキストの書式設定</a:t>
            </a:r>
          </a:p>
        </p:txBody>
      </p:sp>
    </p:spTree>
    <p:extLst>
      <p:ext uri="{BB962C8B-B14F-4D97-AF65-F5344CB8AC3E}">
        <p14:creationId xmlns:p14="http://schemas.microsoft.com/office/powerpoint/2010/main" val="1032090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6783" y="1200151"/>
            <a:ext cx="4057374"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28651" y="1200151"/>
            <a:ext cx="4058566" cy="3394472"/>
          </a:xfrm>
          <a:prstGeom prst="rect">
            <a:avLst/>
          </a:prstGeom>
        </p:spPr>
        <p:txBody>
          <a:bodyPr lIns="68653" tIns="34327" rIns="68653" bIns="34327"/>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796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5979"/>
            <a:ext cx="8230434" cy="85725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6783" y="1151335"/>
            <a:ext cx="4040677"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6783" y="1631156"/>
            <a:ext cx="4040677"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348" y="1151335"/>
            <a:ext cx="4041869" cy="479822"/>
          </a:xfrm>
          <a:prstGeom prst="rect">
            <a:avLst/>
          </a:prstGeom>
        </p:spPr>
        <p:txBody>
          <a:bodyPr lIns="68653" tIns="34327" rIns="68653" bIns="34327" anchor="b"/>
          <a:lstStyle>
            <a:lvl1pPr marL="0" indent="0">
              <a:buNone/>
              <a:defRPr sz="1800" b="1"/>
            </a:lvl1pPr>
            <a:lvl2pPr marL="343266" indent="0">
              <a:buNone/>
              <a:defRPr sz="1500" b="1"/>
            </a:lvl2pPr>
            <a:lvl3pPr marL="686532" indent="0">
              <a:buNone/>
              <a:defRPr sz="1400" b="1"/>
            </a:lvl3pPr>
            <a:lvl4pPr marL="1029797" indent="0">
              <a:buNone/>
              <a:defRPr sz="1200" b="1"/>
            </a:lvl4pPr>
            <a:lvl5pPr marL="1373063" indent="0">
              <a:buNone/>
              <a:defRPr sz="1200" b="1"/>
            </a:lvl5pPr>
            <a:lvl6pPr marL="1716329" indent="0">
              <a:buNone/>
              <a:defRPr sz="1200" b="1"/>
            </a:lvl6pPr>
            <a:lvl7pPr marL="2059595" indent="0">
              <a:buNone/>
              <a:defRPr sz="1200" b="1"/>
            </a:lvl7pPr>
            <a:lvl8pPr marL="2402860" indent="0">
              <a:buNone/>
              <a:defRPr sz="1200" b="1"/>
            </a:lvl8pPr>
            <a:lvl9pPr marL="2746126" indent="0">
              <a:buNone/>
              <a:defRPr sz="12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348" y="1631156"/>
            <a:ext cx="4041869" cy="2963466"/>
          </a:xfrm>
          <a:prstGeom prst="rect">
            <a:avLst/>
          </a:prstGeom>
        </p:spPr>
        <p:txBody>
          <a:bodyPr lIns="68653" tIns="34327" rIns="68653" bIns="34327"/>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593983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Tree>
    <p:extLst>
      <p:ext uri="{BB962C8B-B14F-4D97-AF65-F5344CB8AC3E}">
        <p14:creationId xmlns:p14="http://schemas.microsoft.com/office/powerpoint/2010/main" val="300069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719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6783" y="204787"/>
            <a:ext cx="3009040" cy="871538"/>
          </a:xfrm>
        </p:spPr>
        <p:txBody>
          <a:bodyPr anchor="b"/>
          <a:lstStyle>
            <a:lvl1pPr algn="l">
              <a:defRPr sz="1500" b="1"/>
            </a:lvl1pPr>
          </a:lstStyle>
          <a:p>
            <a:r>
              <a:rPr lang="ja-JP" altLang="en-US"/>
              <a:t>マスタ タイトルの書式設定</a:t>
            </a:r>
          </a:p>
        </p:txBody>
      </p:sp>
      <p:sp>
        <p:nvSpPr>
          <p:cNvPr id="3" name="コンテンツ プレースホルダ 2"/>
          <p:cNvSpPr>
            <a:spLocks noGrp="1"/>
          </p:cNvSpPr>
          <p:nvPr>
            <p:ph idx="1"/>
          </p:nvPr>
        </p:nvSpPr>
        <p:spPr>
          <a:xfrm>
            <a:off x="3575546" y="204788"/>
            <a:ext cx="5111671" cy="4389835"/>
          </a:xfrm>
          <a:prstGeom prst="rect">
            <a:avLst/>
          </a:prstGeom>
        </p:spPr>
        <p:txBody>
          <a:bodyPr lIns="68653" tIns="34327" rIns="68653" bIns="34327"/>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6783" y="1076326"/>
            <a:ext cx="3009040" cy="351829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420213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544" y="3600450"/>
            <a:ext cx="5486161" cy="425054"/>
          </a:xfrm>
        </p:spPr>
        <p:txBody>
          <a:bodyPr anchor="b"/>
          <a:lstStyle>
            <a:lvl1pPr algn="l">
              <a:defRPr sz="1500" b="1"/>
            </a:lvl1pPr>
          </a:lstStyle>
          <a:p>
            <a:r>
              <a:rPr lang="ja-JP" altLang="en-US"/>
              <a:t>マスタ タイトルの書式設定</a:t>
            </a:r>
          </a:p>
        </p:txBody>
      </p:sp>
      <p:sp>
        <p:nvSpPr>
          <p:cNvPr id="3" name="図プレースホルダ 2"/>
          <p:cNvSpPr>
            <a:spLocks noGrp="1"/>
          </p:cNvSpPr>
          <p:nvPr>
            <p:ph type="pic" idx="1"/>
          </p:nvPr>
        </p:nvSpPr>
        <p:spPr>
          <a:xfrm>
            <a:off x="1792544" y="459581"/>
            <a:ext cx="5486161" cy="3086100"/>
          </a:xfrm>
          <a:prstGeom prst="rect">
            <a:avLst/>
          </a:prstGeom>
        </p:spPr>
        <p:txBody>
          <a:bodyPr lIns="68653" tIns="34327" rIns="68653" bIns="34327"/>
          <a:lstStyle>
            <a:lvl1pPr marL="0" indent="0">
              <a:buNone/>
              <a:defRPr sz="2400"/>
            </a:lvl1pPr>
            <a:lvl2pPr marL="343266" indent="0">
              <a:buNone/>
              <a:defRPr sz="2100"/>
            </a:lvl2pPr>
            <a:lvl3pPr marL="686532" indent="0">
              <a:buNone/>
              <a:defRPr sz="1800"/>
            </a:lvl3pPr>
            <a:lvl4pPr marL="1029797" indent="0">
              <a:buNone/>
              <a:defRPr sz="1500"/>
            </a:lvl4pPr>
            <a:lvl5pPr marL="1373063" indent="0">
              <a:buNone/>
              <a:defRPr sz="1500"/>
            </a:lvl5pPr>
            <a:lvl6pPr marL="1716329" indent="0">
              <a:buNone/>
              <a:defRPr sz="1500"/>
            </a:lvl6pPr>
            <a:lvl7pPr marL="2059595" indent="0">
              <a:buNone/>
              <a:defRPr sz="1500"/>
            </a:lvl7pPr>
            <a:lvl8pPr marL="2402860" indent="0">
              <a:buNone/>
              <a:defRPr sz="1500"/>
            </a:lvl8pPr>
            <a:lvl9pPr marL="2746126" indent="0">
              <a:buNone/>
              <a:defRPr sz="1500"/>
            </a:lvl9pPr>
          </a:lstStyle>
          <a:p>
            <a:pPr lvl="0"/>
            <a:endParaRPr lang="ja-JP" altLang="en-US" noProof="0"/>
          </a:p>
        </p:txBody>
      </p:sp>
      <p:sp>
        <p:nvSpPr>
          <p:cNvPr id="4" name="テキスト プレースホルダ 3"/>
          <p:cNvSpPr>
            <a:spLocks noGrp="1"/>
          </p:cNvSpPr>
          <p:nvPr>
            <p:ph type="body" sz="half" idx="2"/>
          </p:nvPr>
        </p:nvSpPr>
        <p:spPr>
          <a:xfrm>
            <a:off x="1792544" y="4025503"/>
            <a:ext cx="5486161" cy="603647"/>
          </a:xfrm>
          <a:prstGeom prst="rect">
            <a:avLst/>
          </a:prstGeom>
        </p:spPr>
        <p:txBody>
          <a:bodyPr lIns="68653" tIns="34327" rIns="68653" bIns="34327"/>
          <a:lstStyle>
            <a:lvl1pPr marL="0" indent="0">
              <a:buNone/>
              <a:defRPr sz="1100"/>
            </a:lvl1pPr>
            <a:lvl2pPr marL="343266" indent="0">
              <a:buNone/>
              <a:defRPr sz="900"/>
            </a:lvl2pPr>
            <a:lvl3pPr marL="686532" indent="0">
              <a:buNone/>
              <a:defRPr sz="800"/>
            </a:lvl3pPr>
            <a:lvl4pPr marL="1029797" indent="0">
              <a:buNone/>
              <a:defRPr sz="700"/>
            </a:lvl4pPr>
            <a:lvl5pPr marL="1373063" indent="0">
              <a:buNone/>
              <a:defRPr sz="700"/>
            </a:lvl5pPr>
            <a:lvl6pPr marL="1716329" indent="0">
              <a:buNone/>
              <a:defRPr sz="700"/>
            </a:lvl6pPr>
            <a:lvl7pPr marL="2059595" indent="0">
              <a:buNone/>
              <a:defRPr sz="700"/>
            </a:lvl7pPr>
            <a:lvl8pPr marL="2402860" indent="0">
              <a:buNone/>
              <a:defRPr sz="700"/>
            </a:lvl8pPr>
            <a:lvl9pPr marL="2746126" indent="0">
              <a:buNone/>
              <a:defRPr sz="700"/>
            </a:lvl9pPr>
          </a:lstStyle>
          <a:p>
            <a:pPr lvl="0"/>
            <a:r>
              <a:rPr lang="ja-JP" altLang="en-US"/>
              <a:t>マスタ テキストの書式設定</a:t>
            </a:r>
          </a:p>
        </p:txBody>
      </p:sp>
    </p:spTree>
    <p:extLst>
      <p:ext uri="{BB962C8B-B14F-4D97-AF65-F5344CB8AC3E}">
        <p14:creationId xmlns:p14="http://schemas.microsoft.com/office/powerpoint/2010/main" val="556755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5" descr="C:\Users\kikuchi\Desktop\0930修正\0_65_192_2.png">
            <a:extLst>
              <a:ext uri="{FF2B5EF4-FFF2-40B4-BE49-F238E27FC236}">
                <a16:creationId xmlns:a16="http://schemas.microsoft.com/office/drawing/2014/main" id="{61D7DF8D-2131-4DF3-AB21-C37D593F31A3}"/>
              </a:ext>
            </a:extLst>
          </p:cNvPr>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754813" y="-1588"/>
            <a:ext cx="1922462" cy="1136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B48510A-9CBA-4A11-8724-E8FEC5F919E6}"/>
              </a:ext>
            </a:extLst>
          </p:cNvPr>
          <p:cNvSpPr>
            <a:spLocks noGrp="1" noChangeArrowheads="1"/>
          </p:cNvSpPr>
          <p:nvPr>
            <p:ph type="title"/>
          </p:nvPr>
        </p:nvSpPr>
        <p:spPr bwMode="auto">
          <a:xfrm>
            <a:off x="573088" y="3744913"/>
            <a:ext cx="59436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653" tIns="34327" rIns="68653" bIns="34327" numCol="1" anchor="ctr" anchorCtr="0" compatLnSpc="1">
            <a:prstTxWarp prst="textNoShape">
              <a:avLst/>
            </a:prstTxWarp>
          </a:bodyPr>
          <a:lstStyle/>
          <a:p>
            <a:pPr lvl="0"/>
            <a:r>
              <a:rPr lang="ja-JP" altLang="en-US"/>
              <a:t>マスタ タイトルの書式設定</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rtl="0" eaLnBrk="0" fontAlgn="base" hangingPunct="0">
        <a:spcBef>
          <a:spcPct val="0"/>
        </a:spcBef>
        <a:spcAft>
          <a:spcPct val="0"/>
        </a:spcAft>
        <a:defRPr kumimoji="1" sz="2700">
          <a:solidFill>
            <a:schemeClr val="tx2"/>
          </a:solidFill>
          <a:latin typeface="+mj-lt"/>
          <a:ea typeface="+mj-ea"/>
          <a:cs typeface="ＭＳ Ｐゴシック" charset="0"/>
        </a:defRPr>
      </a:lvl1pPr>
      <a:lvl2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700">
          <a:solidFill>
            <a:schemeClr val="tx2"/>
          </a:solidFill>
          <a:latin typeface="Arial" charset="0"/>
          <a:ea typeface="ＭＳ Ｐゴシック" charset="-128"/>
          <a:cs typeface="ＭＳ Ｐゴシック" charset="0"/>
        </a:defRPr>
      </a:lvl5pPr>
      <a:lvl6pPr marL="343266" algn="l" rtl="0" fontAlgn="base">
        <a:spcBef>
          <a:spcPct val="0"/>
        </a:spcBef>
        <a:spcAft>
          <a:spcPct val="0"/>
        </a:spcAft>
        <a:defRPr kumimoji="1" sz="2700">
          <a:solidFill>
            <a:schemeClr val="tx2"/>
          </a:solidFill>
          <a:latin typeface="Arial" charset="0"/>
          <a:ea typeface="ＭＳ Ｐゴシック" charset="-128"/>
        </a:defRPr>
      </a:lvl6pPr>
      <a:lvl7pPr marL="686532" algn="l" rtl="0" fontAlgn="base">
        <a:spcBef>
          <a:spcPct val="0"/>
        </a:spcBef>
        <a:spcAft>
          <a:spcPct val="0"/>
        </a:spcAft>
        <a:defRPr kumimoji="1" sz="2700">
          <a:solidFill>
            <a:schemeClr val="tx2"/>
          </a:solidFill>
          <a:latin typeface="Arial" charset="0"/>
          <a:ea typeface="ＭＳ Ｐゴシック" charset="-128"/>
        </a:defRPr>
      </a:lvl7pPr>
      <a:lvl8pPr marL="1029797" algn="l" rtl="0" fontAlgn="base">
        <a:spcBef>
          <a:spcPct val="0"/>
        </a:spcBef>
        <a:spcAft>
          <a:spcPct val="0"/>
        </a:spcAft>
        <a:defRPr kumimoji="1" sz="2700">
          <a:solidFill>
            <a:schemeClr val="tx2"/>
          </a:solidFill>
          <a:latin typeface="Arial" charset="0"/>
          <a:ea typeface="ＭＳ Ｐゴシック" charset="-128"/>
        </a:defRPr>
      </a:lvl8pPr>
      <a:lvl9pPr marL="1373063" algn="l" rtl="0" fontAlgn="base">
        <a:spcBef>
          <a:spcPct val="0"/>
        </a:spcBef>
        <a:spcAft>
          <a:spcPct val="0"/>
        </a:spcAft>
        <a:defRPr kumimoji="1" sz="2700">
          <a:solidFill>
            <a:schemeClr val="tx2"/>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Line 3">
            <a:extLst>
              <a:ext uri="{FF2B5EF4-FFF2-40B4-BE49-F238E27FC236}">
                <a16:creationId xmlns:a16="http://schemas.microsoft.com/office/drawing/2014/main" id="{9CA4C696-1F79-49DD-997D-D32F23B783F1}"/>
              </a:ext>
            </a:extLst>
          </p:cNvPr>
          <p:cNvSpPr>
            <a:spLocks noChangeShapeType="1"/>
          </p:cNvSpPr>
          <p:nvPr/>
        </p:nvSpPr>
        <p:spPr bwMode="auto">
          <a:xfrm>
            <a:off x="330200" y="4810125"/>
            <a:ext cx="8462963" cy="0"/>
          </a:xfrm>
          <a:prstGeom prst="line">
            <a:avLst/>
          </a:prstGeom>
          <a:noFill/>
          <a:ln w="9525">
            <a:solidFill>
              <a:srgbClr val="313231"/>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pic>
        <p:nvPicPr>
          <p:cNvPr id="2051" name="図 1" descr="Panasonic_logo_bl_posi_JPEG.jpg">
            <a:extLst>
              <a:ext uri="{FF2B5EF4-FFF2-40B4-BE49-F238E27FC236}">
                <a16:creationId xmlns:a16="http://schemas.microsoft.com/office/drawing/2014/main" id="{54DD2966-CD14-4A56-A47C-A977E5C2F4AD}"/>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699375" y="4822825"/>
            <a:ext cx="1190625"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a:extLst>
              <a:ext uri="{FF2B5EF4-FFF2-40B4-BE49-F238E27FC236}">
                <a16:creationId xmlns:a16="http://schemas.microsoft.com/office/drawing/2014/main" id="{EE8BA871-FC59-4DF1-AE25-322C60ED59CF}"/>
              </a:ext>
            </a:extLst>
          </p:cNvPr>
          <p:cNvSpPr>
            <a:spLocks noChangeArrowheads="1"/>
          </p:cNvSpPr>
          <p:nvPr userDrawn="1"/>
        </p:nvSpPr>
        <p:spPr bwMode="auto">
          <a:xfrm>
            <a:off x="0" y="0"/>
            <a:ext cx="9144000" cy="377825"/>
          </a:xfrm>
          <a:prstGeom prst="rect">
            <a:avLst/>
          </a:prstGeom>
          <a:solidFill>
            <a:srgbClr val="0041C0"/>
          </a:solidFill>
          <a:ln>
            <a:noFill/>
          </a:ln>
          <a:extLst/>
        </p:spPr>
        <p:txBody>
          <a:bodyPr wrap="none" lIns="68653" tIns="34327" rIns="68653" bIns="34327" anchor="ctr"/>
          <a:lstStyle>
            <a:lvl1pPr eaLnBrk="0" hangingPunct="0">
              <a:defRPr kumimoji="1" sz="2400">
                <a:solidFill>
                  <a:schemeClr val="tx1"/>
                </a:solidFill>
                <a:latin typeface="Arial" charset="0"/>
                <a:ea typeface="ＭＳ Ｐゴシック" charset="-128"/>
              </a:defRPr>
            </a:lvl1pPr>
            <a:lvl2pPr marL="742950" indent="-285750" eaLnBrk="0" hangingPunct="0">
              <a:defRPr kumimoji="1" sz="2400">
                <a:solidFill>
                  <a:schemeClr val="tx1"/>
                </a:solidFill>
                <a:latin typeface="Arial" charset="0"/>
                <a:ea typeface="ＭＳ Ｐゴシック" charset="-128"/>
              </a:defRPr>
            </a:lvl2pPr>
            <a:lvl3pPr marL="1143000" indent="-228600" eaLnBrk="0" hangingPunct="0">
              <a:defRPr kumimoji="1" sz="2400">
                <a:solidFill>
                  <a:schemeClr val="tx1"/>
                </a:solidFill>
                <a:latin typeface="Arial" charset="0"/>
                <a:ea typeface="ＭＳ Ｐゴシック" charset="-128"/>
              </a:defRPr>
            </a:lvl3pPr>
            <a:lvl4pPr marL="1600200" indent="-228600" eaLnBrk="0" hangingPunct="0">
              <a:defRPr kumimoji="1" sz="2400">
                <a:solidFill>
                  <a:schemeClr val="tx1"/>
                </a:solidFill>
                <a:latin typeface="Arial" charset="0"/>
                <a:ea typeface="ＭＳ Ｐゴシック" charset="-128"/>
              </a:defRPr>
            </a:lvl4pPr>
            <a:lvl5pPr marL="2057400" indent="-228600" eaLnBrk="0" hangingPunct="0">
              <a:defRPr kumimoji="1" sz="24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4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4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4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400">
                <a:solidFill>
                  <a:schemeClr val="tx1"/>
                </a:solidFill>
                <a:latin typeface="Arial" charset="0"/>
                <a:ea typeface="ＭＳ Ｐゴシック" charset="-128"/>
              </a:defRPr>
            </a:lvl9pPr>
          </a:lstStyle>
          <a:p>
            <a:pPr eaLnBrk="1" hangingPunct="1">
              <a:defRPr/>
            </a:pPr>
            <a:endParaRPr lang="ja-JP" altLang="en-US" dirty="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0" fontAlgn="base" hangingPunct="0">
        <a:spcBef>
          <a:spcPct val="0"/>
        </a:spcBef>
        <a:spcAft>
          <a:spcPct val="0"/>
        </a:spcAft>
        <a:defRPr kumimoji="1" sz="2100">
          <a:solidFill>
            <a:schemeClr val="bg1"/>
          </a:solidFill>
          <a:latin typeface="+mj-lt"/>
          <a:ea typeface="+mj-ea"/>
          <a:cs typeface="ＭＳ Ｐゴシック" charset="0"/>
        </a:defRPr>
      </a:lvl1pPr>
      <a:lvl2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2pPr>
      <a:lvl3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3pPr>
      <a:lvl4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4pPr>
      <a:lvl5pPr algn="l" rtl="0" eaLnBrk="0" fontAlgn="base" hangingPunct="0">
        <a:spcBef>
          <a:spcPct val="0"/>
        </a:spcBef>
        <a:spcAft>
          <a:spcPct val="0"/>
        </a:spcAft>
        <a:defRPr kumimoji="1" sz="2100">
          <a:solidFill>
            <a:schemeClr val="bg1"/>
          </a:solidFill>
          <a:latin typeface="Arial" charset="0"/>
          <a:ea typeface="ＭＳ Ｐゴシック" charset="-128"/>
          <a:cs typeface="ＭＳ Ｐゴシック" charset="0"/>
        </a:defRPr>
      </a:lvl5pPr>
      <a:lvl6pPr marL="343266" algn="l" rtl="0" fontAlgn="base">
        <a:spcBef>
          <a:spcPct val="0"/>
        </a:spcBef>
        <a:spcAft>
          <a:spcPct val="0"/>
        </a:spcAft>
        <a:defRPr kumimoji="1" sz="2100">
          <a:solidFill>
            <a:schemeClr val="bg1"/>
          </a:solidFill>
          <a:latin typeface="Arial" charset="0"/>
          <a:ea typeface="ＭＳ Ｐゴシック" charset="-128"/>
        </a:defRPr>
      </a:lvl6pPr>
      <a:lvl7pPr marL="686532" algn="l" rtl="0" fontAlgn="base">
        <a:spcBef>
          <a:spcPct val="0"/>
        </a:spcBef>
        <a:spcAft>
          <a:spcPct val="0"/>
        </a:spcAft>
        <a:defRPr kumimoji="1" sz="2100">
          <a:solidFill>
            <a:schemeClr val="bg1"/>
          </a:solidFill>
          <a:latin typeface="Arial" charset="0"/>
          <a:ea typeface="ＭＳ Ｐゴシック" charset="-128"/>
        </a:defRPr>
      </a:lvl7pPr>
      <a:lvl8pPr marL="1029797" algn="l" rtl="0" fontAlgn="base">
        <a:spcBef>
          <a:spcPct val="0"/>
        </a:spcBef>
        <a:spcAft>
          <a:spcPct val="0"/>
        </a:spcAft>
        <a:defRPr kumimoji="1" sz="2100">
          <a:solidFill>
            <a:schemeClr val="bg1"/>
          </a:solidFill>
          <a:latin typeface="Arial" charset="0"/>
          <a:ea typeface="ＭＳ Ｐゴシック" charset="-128"/>
        </a:defRPr>
      </a:lvl8pPr>
      <a:lvl9pPr marL="1373063" algn="l" rtl="0" fontAlgn="base">
        <a:spcBef>
          <a:spcPct val="0"/>
        </a:spcBef>
        <a:spcAft>
          <a:spcPct val="0"/>
        </a:spcAft>
        <a:defRPr kumimoji="1" sz="2100">
          <a:solidFill>
            <a:schemeClr val="bg1"/>
          </a:solidFill>
          <a:latin typeface="Arial" charset="0"/>
          <a:ea typeface="ＭＳ Ｐゴシック" charset="-128"/>
        </a:defRPr>
      </a:lvl9pPr>
    </p:titleStyle>
    <p:body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p:bodyStyle>
    <p:otherStyle>
      <a:defPPr>
        <a:defRPr lang="ja-JP"/>
      </a:defPPr>
      <a:lvl1pPr marL="0" algn="l" defTabSz="686532" rtl="0" eaLnBrk="1" latinLnBrk="0" hangingPunct="1">
        <a:defRPr kumimoji="1" sz="1400" kern="1200">
          <a:solidFill>
            <a:schemeClr val="tx1"/>
          </a:solidFill>
          <a:latin typeface="+mn-lt"/>
          <a:ea typeface="+mn-ea"/>
          <a:cs typeface="+mn-cs"/>
        </a:defRPr>
      </a:lvl1pPr>
      <a:lvl2pPr marL="343266" algn="l" defTabSz="686532" rtl="0" eaLnBrk="1" latinLnBrk="0" hangingPunct="1">
        <a:defRPr kumimoji="1" sz="1400" kern="1200">
          <a:solidFill>
            <a:schemeClr val="tx1"/>
          </a:solidFill>
          <a:latin typeface="+mn-lt"/>
          <a:ea typeface="+mn-ea"/>
          <a:cs typeface="+mn-cs"/>
        </a:defRPr>
      </a:lvl2pPr>
      <a:lvl3pPr marL="686532" algn="l" defTabSz="686532" rtl="0" eaLnBrk="1" latinLnBrk="0" hangingPunct="1">
        <a:defRPr kumimoji="1" sz="1400" kern="1200">
          <a:solidFill>
            <a:schemeClr val="tx1"/>
          </a:solidFill>
          <a:latin typeface="+mn-lt"/>
          <a:ea typeface="+mn-ea"/>
          <a:cs typeface="+mn-cs"/>
        </a:defRPr>
      </a:lvl3pPr>
      <a:lvl4pPr marL="1029797" algn="l" defTabSz="686532" rtl="0" eaLnBrk="1" latinLnBrk="0" hangingPunct="1">
        <a:defRPr kumimoji="1" sz="1400" kern="1200">
          <a:solidFill>
            <a:schemeClr val="tx1"/>
          </a:solidFill>
          <a:latin typeface="+mn-lt"/>
          <a:ea typeface="+mn-ea"/>
          <a:cs typeface="+mn-cs"/>
        </a:defRPr>
      </a:lvl4pPr>
      <a:lvl5pPr marL="1373063" algn="l" defTabSz="686532" rtl="0" eaLnBrk="1" latinLnBrk="0" hangingPunct="1">
        <a:defRPr kumimoji="1" sz="1400" kern="1200">
          <a:solidFill>
            <a:schemeClr val="tx1"/>
          </a:solidFill>
          <a:latin typeface="+mn-lt"/>
          <a:ea typeface="+mn-ea"/>
          <a:cs typeface="+mn-cs"/>
        </a:defRPr>
      </a:lvl5pPr>
      <a:lvl6pPr marL="1716329" algn="l" defTabSz="686532" rtl="0" eaLnBrk="1" latinLnBrk="0" hangingPunct="1">
        <a:defRPr kumimoji="1" sz="1400" kern="1200">
          <a:solidFill>
            <a:schemeClr val="tx1"/>
          </a:solidFill>
          <a:latin typeface="+mn-lt"/>
          <a:ea typeface="+mn-ea"/>
          <a:cs typeface="+mn-cs"/>
        </a:defRPr>
      </a:lvl6pPr>
      <a:lvl7pPr marL="2059595" algn="l" defTabSz="686532" rtl="0" eaLnBrk="1" latinLnBrk="0" hangingPunct="1">
        <a:defRPr kumimoji="1" sz="1400" kern="1200">
          <a:solidFill>
            <a:schemeClr val="tx1"/>
          </a:solidFill>
          <a:latin typeface="+mn-lt"/>
          <a:ea typeface="+mn-ea"/>
          <a:cs typeface="+mn-cs"/>
        </a:defRPr>
      </a:lvl7pPr>
      <a:lvl8pPr marL="2402860" algn="l" defTabSz="686532" rtl="0" eaLnBrk="1" latinLnBrk="0" hangingPunct="1">
        <a:defRPr kumimoji="1" sz="1400" kern="1200">
          <a:solidFill>
            <a:schemeClr val="tx1"/>
          </a:solidFill>
          <a:latin typeface="+mn-lt"/>
          <a:ea typeface="+mn-ea"/>
          <a:cs typeface="+mn-cs"/>
        </a:defRPr>
      </a:lvl8pPr>
      <a:lvl9pPr marL="2746126" algn="l" defTabSz="686532" rtl="0" eaLnBrk="1" latinLnBrk="0" hangingPunct="1">
        <a:defRPr kumimoji="1"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E83EE4F-3B05-4E77-BCD5-200D2F807F85}"/>
              </a:ext>
            </a:extLst>
          </p:cNvPr>
          <p:cNvSpPr>
            <a:spLocks noChangeArrowheads="1"/>
          </p:cNvSpPr>
          <p:nvPr/>
        </p:nvSpPr>
        <p:spPr bwMode="auto">
          <a:xfrm>
            <a:off x="352424" y="1421905"/>
            <a:ext cx="8612064" cy="1152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fontAlgn="auto">
              <a:spcBef>
                <a:spcPts val="0"/>
              </a:spcBef>
              <a:spcAft>
                <a:spcPts val="0"/>
              </a:spcAft>
              <a:defRPr/>
            </a:pPr>
            <a:r>
              <a:rPr lang="en-CA" b="1" dirty="0"/>
              <a:t>JVET-Q0123</a:t>
            </a:r>
          </a:p>
          <a:p>
            <a:pPr fontAlgn="auto">
              <a:spcBef>
                <a:spcPts val="0"/>
              </a:spcBef>
              <a:spcAft>
                <a:spcPts val="0"/>
              </a:spcAft>
              <a:defRPr/>
            </a:pPr>
            <a:r>
              <a:rPr lang="en-CA" b="1" dirty="0"/>
              <a:t>Ce4-related: Modifications for GEO</a:t>
            </a:r>
            <a:endParaRPr kumimoji="0" lang="en-US" altLang="ja-JP" sz="2800" kern="0" dirty="0">
              <a:solidFill>
                <a:sysClr val="windowText" lastClr="000000"/>
              </a:solidFill>
              <a:latin typeface="Arial"/>
              <a:ea typeface="ＭＳ Ｐゴシック" charset="0"/>
              <a:cs typeface="Arial"/>
            </a:endParaRPr>
          </a:p>
        </p:txBody>
      </p:sp>
      <p:sp>
        <p:nvSpPr>
          <p:cNvPr id="5" name="Rectangle 2">
            <a:extLst>
              <a:ext uri="{FF2B5EF4-FFF2-40B4-BE49-F238E27FC236}">
                <a16:creationId xmlns:a16="http://schemas.microsoft.com/office/drawing/2014/main" id="{E28DB34F-4E0E-44E0-8320-5752FA1927FF}"/>
              </a:ext>
            </a:extLst>
          </p:cNvPr>
          <p:cNvSpPr>
            <a:spLocks noChangeArrowheads="1"/>
          </p:cNvSpPr>
          <p:nvPr/>
        </p:nvSpPr>
        <p:spPr bwMode="auto">
          <a:xfrm>
            <a:off x="352424" y="2715766"/>
            <a:ext cx="504056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68647" tIns="34324" rIns="68647" bIns="34324" anchor="ctr"/>
          <a:lstStyle/>
          <a:p>
            <a:pPr hangingPunct="0"/>
            <a:r>
              <a:rPr lang="en-CA" sz="2000" dirty="0"/>
              <a:t>Li Jingya</a:t>
            </a:r>
            <a:r>
              <a:rPr lang="en-US" sz="2000" dirty="0"/>
              <a:t>, Lim Chong Soon</a:t>
            </a:r>
            <a:endParaRPr kumimoji="0" lang="en-US" altLang="ja-JP" sz="2000" kern="0" dirty="0">
              <a:solidFill>
                <a:sysClr val="windowText" lastClr="000000"/>
              </a:solidFill>
              <a:latin typeface="Arial"/>
              <a:ea typeface="ＭＳ Ｐゴシック" charset="0"/>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4" y="431291"/>
            <a:ext cx="8451661" cy="1705595"/>
          </a:xfrm>
          <a:prstGeom prst="rect">
            <a:avLst/>
          </a:prstGeom>
        </p:spPr>
        <p:txBody>
          <a:bodyPr wrap="square">
            <a:spAutoFit/>
          </a:bodyPr>
          <a:lstStyle/>
          <a:p>
            <a:pPr marL="457200" indent="-342900" hangingPunct="0">
              <a:spcBef>
                <a:spcPts val="1200"/>
              </a:spcBef>
              <a:spcAft>
                <a:spcPts val="300"/>
              </a:spcAft>
              <a:buAutoNum type="arabicPlain" startAt="3"/>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Fix number of modes to 32</a:t>
            </a:r>
          </a:p>
          <a:p>
            <a:pPr algn="just" hangingPunct="0"/>
            <a:r>
              <a:rPr lang="en-US" dirty="0">
                <a:latin typeface="Times New Roman" panose="02020603050405020304" pitchFamily="18" charset="0"/>
                <a:cs typeface="Times New Roman" panose="02020603050405020304" pitchFamily="18" charset="0"/>
              </a:rPr>
              <a:t>From aspect 1.2, having number of modes equal to 32 gives a relatively good trade off. It is proposed to fix number of mode to 32.</a:t>
            </a:r>
            <a:endParaRPr lang="en-SG" dirty="0">
              <a:latin typeface="Times New Roman" panose="02020603050405020304" pitchFamily="18" charset="0"/>
              <a:cs typeface="Times New Roman" panose="02020603050405020304" pitchFamily="18" charset="0"/>
            </a:endParaRPr>
          </a:p>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575656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4" y="431291"/>
            <a:ext cx="8451661" cy="1982594"/>
          </a:xfrm>
          <a:prstGeom prst="rect">
            <a:avLst/>
          </a:prstGeom>
        </p:spPr>
        <p:txBody>
          <a:bodyPr wrap="square">
            <a:spAutoFit/>
          </a:bodyPr>
          <a:lstStyle/>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4	Reduce number of modes per block to 14 </a:t>
            </a:r>
          </a:p>
          <a:p>
            <a:pPr algn="just" hangingPunct="0"/>
            <a:r>
              <a:rPr lang="en-US" dirty="0">
                <a:latin typeface="Times New Roman" panose="02020603050405020304" pitchFamily="18" charset="0"/>
                <a:cs typeface="Times New Roman" panose="02020603050405020304" pitchFamily="18" charset="0"/>
              </a:rPr>
              <a:t>In this aspect, it is proposed to reduce number of modes per block to 14. For each block, only diagonal and invert diagonal directions are valid. GEO weight mask calculation process is reused. And 64x8 and 8x64 blocks are disallowed. </a:t>
            </a:r>
            <a:endParaRPr lang="en-SG" dirty="0">
              <a:latin typeface="Times New Roman" panose="02020603050405020304" pitchFamily="18" charset="0"/>
              <a:cs typeface="Times New Roman" panose="02020603050405020304" pitchFamily="18" charset="0"/>
            </a:endParaRPr>
          </a:p>
          <a:p>
            <a:pPr marL="114300" hangingPunct="0">
              <a:spcBef>
                <a:spcPts val="120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
        <p:nvSpPr>
          <p:cNvPr id="3" name="Rectangle 2">
            <a:extLst>
              <a:ext uri="{FF2B5EF4-FFF2-40B4-BE49-F238E27FC236}">
                <a16:creationId xmlns:a16="http://schemas.microsoft.com/office/drawing/2014/main" id="{75DB7EA2-3BBB-4F9E-BAE6-6B6ECDA9D5CF}"/>
              </a:ext>
            </a:extLst>
          </p:cNvPr>
          <p:cNvSpPr>
            <a:spLocks noChangeArrowheads="1"/>
          </p:cNvSpPr>
          <p:nvPr/>
        </p:nvSpPr>
        <p:spPr bwMode="auto">
          <a:xfrm>
            <a:off x="539552" y="15240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SG"/>
          </a:p>
        </p:txBody>
      </p:sp>
      <p:pic>
        <p:nvPicPr>
          <p:cNvPr id="6145" name="Picture 4">
            <a:extLst>
              <a:ext uri="{FF2B5EF4-FFF2-40B4-BE49-F238E27FC236}">
                <a16:creationId xmlns:a16="http://schemas.microsoft.com/office/drawing/2014/main" id="{1C1AB3FC-B3A9-4143-9F9A-167AAD0110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886" y="1869871"/>
            <a:ext cx="5705475" cy="1181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93B7434-E423-4F50-8267-BF4071B77E31}"/>
              </a:ext>
            </a:extLst>
          </p:cNvPr>
          <p:cNvSpPr>
            <a:spLocks noChangeArrowheads="1"/>
          </p:cNvSpPr>
          <p:nvPr/>
        </p:nvSpPr>
        <p:spPr bwMode="auto">
          <a:xfrm>
            <a:off x="3443238" y="3260069"/>
            <a:ext cx="1678665"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14 valid modes per block</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CF8ED849-9FFC-4A53-B351-9E963B335CEF}"/>
              </a:ext>
            </a:extLst>
          </p:cNvPr>
          <p:cNvGraphicFramePr>
            <a:graphicFrameLocks noGrp="1"/>
          </p:cNvGraphicFramePr>
          <p:nvPr>
            <p:extLst>
              <p:ext uri="{D42A27DB-BD31-4B8C-83A1-F6EECF244321}">
                <p14:modId xmlns:p14="http://schemas.microsoft.com/office/powerpoint/2010/main" val="61879831"/>
              </p:ext>
            </p:extLst>
          </p:nvPr>
        </p:nvGraphicFramePr>
        <p:xfrm>
          <a:off x="404763" y="3588675"/>
          <a:ext cx="8271692" cy="1181100"/>
        </p:xfrm>
        <a:graphic>
          <a:graphicData uri="http://schemas.openxmlformats.org/drawingml/2006/table">
            <a:tbl>
              <a:tblPr firstRow="1" firstCol="1" bandRow="1"/>
              <a:tblGrid>
                <a:gridCol w="2053661">
                  <a:extLst>
                    <a:ext uri="{9D8B030D-6E8A-4147-A177-3AD203B41FA5}">
                      <a16:colId xmlns:a16="http://schemas.microsoft.com/office/drawing/2014/main" val="1086802936"/>
                    </a:ext>
                  </a:extLst>
                </a:gridCol>
                <a:gridCol w="1465049">
                  <a:extLst>
                    <a:ext uri="{9D8B030D-6E8A-4147-A177-3AD203B41FA5}">
                      <a16:colId xmlns:a16="http://schemas.microsoft.com/office/drawing/2014/main" val="3600469259"/>
                    </a:ext>
                  </a:extLst>
                </a:gridCol>
                <a:gridCol w="2559298">
                  <a:extLst>
                    <a:ext uri="{9D8B030D-6E8A-4147-A177-3AD203B41FA5}">
                      <a16:colId xmlns:a16="http://schemas.microsoft.com/office/drawing/2014/main" val="2091717130"/>
                    </a:ext>
                  </a:extLst>
                </a:gridCol>
                <a:gridCol w="2193684">
                  <a:extLst>
                    <a:ext uri="{9D8B030D-6E8A-4147-A177-3AD203B41FA5}">
                      <a16:colId xmlns:a16="http://schemas.microsoft.com/office/drawing/2014/main" val="1109478678"/>
                    </a:ext>
                  </a:extLst>
                </a:gridCol>
              </a:tblGrid>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70494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50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2</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0046977"/>
                  </a:ext>
                </a:extLst>
              </a:tr>
              <a:tr h="47244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GEO (JVET-Q0059, CE4-1)</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1,216</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64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9491313"/>
                  </a:ext>
                </a:extLst>
              </a:tr>
              <a:tr h="236220">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Aspect 1.4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238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14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17</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6542811"/>
                  </a:ext>
                </a:extLst>
              </a:tr>
            </a:tbl>
          </a:graphicData>
        </a:graphic>
      </p:graphicFrame>
    </p:spTree>
    <p:extLst>
      <p:ext uri="{BB962C8B-B14F-4D97-AF65-F5344CB8AC3E}">
        <p14:creationId xmlns:p14="http://schemas.microsoft.com/office/powerpoint/2010/main" val="4005634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a:t>
            </a:r>
          </a:p>
        </p:txBody>
      </p:sp>
      <p:sp>
        <p:nvSpPr>
          <p:cNvPr id="7" name="Rectangle 6">
            <a:extLst>
              <a:ext uri="{FF2B5EF4-FFF2-40B4-BE49-F238E27FC236}">
                <a16:creationId xmlns:a16="http://schemas.microsoft.com/office/drawing/2014/main" id="{816FAC15-4CF3-4763-94EA-AF2A0CB16C84}"/>
              </a:ext>
            </a:extLst>
          </p:cNvPr>
          <p:cNvSpPr/>
          <p:nvPr/>
        </p:nvSpPr>
        <p:spPr>
          <a:xfrm>
            <a:off x="4888202" y="843558"/>
            <a:ext cx="3748161" cy="1290097"/>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VTM7.0</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14 modes per block (implementation is based code of CE4-1)</a:t>
            </a:r>
            <a:endParaRPr lang="en-SG" dirty="0">
              <a:latin typeface="Times New Roman" panose="02020603050405020304" pitchFamily="18" charset="0"/>
              <a:ea typeface="SimSun" panose="02010600030101010101" pitchFamily="2" charset="-122"/>
            </a:endParaRPr>
          </a:p>
        </p:txBody>
      </p:sp>
      <p:graphicFrame>
        <p:nvGraphicFramePr>
          <p:cNvPr id="3" name="Table 2">
            <a:extLst>
              <a:ext uri="{FF2B5EF4-FFF2-40B4-BE49-F238E27FC236}">
                <a16:creationId xmlns:a16="http://schemas.microsoft.com/office/drawing/2014/main" id="{A9B04A11-566E-4365-8BFE-520138DDD2A5}"/>
              </a:ext>
            </a:extLst>
          </p:cNvPr>
          <p:cNvGraphicFramePr>
            <a:graphicFrameLocks noGrp="1"/>
          </p:cNvGraphicFramePr>
          <p:nvPr>
            <p:extLst>
              <p:ext uri="{D42A27DB-BD31-4B8C-83A1-F6EECF244321}">
                <p14:modId xmlns:p14="http://schemas.microsoft.com/office/powerpoint/2010/main" val="3345562307"/>
              </p:ext>
            </p:extLst>
          </p:nvPr>
        </p:nvGraphicFramePr>
        <p:xfrm>
          <a:off x="395536" y="843558"/>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798807607"/>
                    </a:ext>
                  </a:extLst>
                </a:gridCol>
                <a:gridCol w="636332">
                  <a:extLst>
                    <a:ext uri="{9D8B030D-6E8A-4147-A177-3AD203B41FA5}">
                      <a16:colId xmlns:a16="http://schemas.microsoft.com/office/drawing/2014/main" val="3118998964"/>
                    </a:ext>
                  </a:extLst>
                </a:gridCol>
                <a:gridCol w="636332">
                  <a:extLst>
                    <a:ext uri="{9D8B030D-6E8A-4147-A177-3AD203B41FA5}">
                      <a16:colId xmlns:a16="http://schemas.microsoft.com/office/drawing/2014/main" val="4079265123"/>
                    </a:ext>
                  </a:extLst>
                </a:gridCol>
                <a:gridCol w="636332">
                  <a:extLst>
                    <a:ext uri="{9D8B030D-6E8A-4147-A177-3AD203B41FA5}">
                      <a16:colId xmlns:a16="http://schemas.microsoft.com/office/drawing/2014/main" val="1024039676"/>
                    </a:ext>
                  </a:extLst>
                </a:gridCol>
                <a:gridCol w="519522">
                  <a:extLst>
                    <a:ext uri="{9D8B030D-6E8A-4147-A177-3AD203B41FA5}">
                      <a16:colId xmlns:a16="http://schemas.microsoft.com/office/drawing/2014/main" val="352561833"/>
                    </a:ext>
                  </a:extLst>
                </a:gridCol>
                <a:gridCol w="519522">
                  <a:extLst>
                    <a:ext uri="{9D8B030D-6E8A-4147-A177-3AD203B41FA5}">
                      <a16:colId xmlns:a16="http://schemas.microsoft.com/office/drawing/2014/main" val="1100257869"/>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73659372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931030073"/>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75193157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2406429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70084961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22746273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79702457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dirty="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7309112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-0.11%</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-0.03%</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371048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-0.18%</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93726123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-0.07%</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51716527"/>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TGM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23026737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519756340"/>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389739959"/>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6059286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842473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10066042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27782964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66308991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98%</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4110688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97132078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17413695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869153854"/>
                  </a:ext>
                </a:extLst>
              </a:tr>
            </a:tbl>
          </a:graphicData>
        </a:graphic>
      </p:graphicFrame>
    </p:spTree>
    <p:extLst>
      <p:ext uri="{BB962C8B-B14F-4D97-AF65-F5344CB8AC3E}">
        <p14:creationId xmlns:p14="http://schemas.microsoft.com/office/powerpoint/2010/main" val="822054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13</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39896"/>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Conclusion</a:t>
            </a:r>
          </a:p>
        </p:txBody>
      </p:sp>
      <p:sp>
        <p:nvSpPr>
          <p:cNvPr id="2" name="Rectangle 1">
            <a:extLst>
              <a:ext uri="{FF2B5EF4-FFF2-40B4-BE49-F238E27FC236}">
                <a16:creationId xmlns:a16="http://schemas.microsoft.com/office/drawing/2014/main" id="{CC0B4A66-744B-4E90-8B90-B84CE89E08A7}"/>
              </a:ext>
            </a:extLst>
          </p:cNvPr>
          <p:cNvSpPr/>
          <p:nvPr/>
        </p:nvSpPr>
        <p:spPr>
          <a:xfrm>
            <a:off x="107967" y="781005"/>
            <a:ext cx="8496942" cy="3854901"/>
          </a:xfrm>
          <a:prstGeom prst="rect">
            <a:avLst/>
          </a:prstGeom>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latin typeface="Times New Roman" panose="02020603050405020304" pitchFamily="18" charset="0"/>
                <a:ea typeface="SimSun" panose="02010600030101010101" pitchFamily="2" charset="-122"/>
              </a:rPr>
              <a:t>This contribution proposes following changes GEO and solve concern regarding hardware validation efforts: </a:t>
            </a:r>
          </a:p>
          <a:p>
            <a:pPr marL="342900" indent="-342900" algn="just" hangingPunct="0">
              <a:spcBef>
                <a:spcPts val="68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Disable 64x8 and 8x64 sized GEO block </a:t>
            </a:r>
          </a:p>
          <a:p>
            <a:pPr lvl="1" indent="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coding impact (anchor CE4 common base</a:t>
            </a:r>
            <a:r>
              <a:rPr lang="en-US" sz="1600">
                <a:latin typeface="Times New Roman" panose="02020603050405020304" pitchFamily="18" charset="0"/>
                <a:ea typeface="SimSun" panose="02010600030101010101" pitchFamily="2" charset="-122"/>
              </a:rPr>
              <a:t>):  </a:t>
            </a:r>
            <a:r>
              <a:rPr lang="en-US" sz="1600">
                <a:solidFill>
                  <a:srgbClr val="FF0000"/>
                </a:solidFill>
                <a:latin typeface="Times New Roman" panose="02020603050405020304" pitchFamily="18" charset="0"/>
                <a:ea typeface="SimSun" panose="02010600030101010101" pitchFamily="2" charset="-122"/>
              </a:rPr>
              <a:t>0.**</a:t>
            </a:r>
            <a:r>
              <a:rPr lang="en-US" sz="1600">
                <a:latin typeface="Times New Roman" panose="02020603050405020304" pitchFamily="18" charset="0"/>
                <a:ea typeface="SimSun" panose="02010600030101010101" pitchFamily="2" charset="-122"/>
              </a:rPr>
              <a:t>% </a:t>
            </a:r>
            <a:r>
              <a:rPr lang="en-US" sz="1600" dirty="0">
                <a:latin typeface="Times New Roman" panose="02020603050405020304" pitchFamily="18" charset="0"/>
                <a:ea typeface="SimSun" panose="02010600030101010101" pitchFamily="2" charset="-122"/>
              </a:rPr>
              <a:t>(RA), </a:t>
            </a:r>
            <a:r>
              <a:rPr lang="en-GB" sz="1600" dirty="0">
                <a:latin typeface="Times New Roman" panose="02020603050405020304" pitchFamily="18" charset="0"/>
                <a:ea typeface="SimSun" panose="02010600030101010101" pitchFamily="2" charset="-122"/>
              </a:rPr>
              <a:t>0.03% (LDB)</a:t>
            </a:r>
            <a:endParaRPr lang="en-US" sz="1600" dirty="0">
              <a:latin typeface="Times New Roman" panose="02020603050405020304" pitchFamily="18" charset="0"/>
              <a:ea typeface="SimSun" panose="02010600030101010101" pitchFamily="2" charset="-122"/>
            </a:endParaRPr>
          </a:p>
          <a:p>
            <a:pPr marL="342900" indent="-342900" algn="just" hangingPunct="0">
              <a:spcBef>
                <a:spcPts val="680"/>
              </a:spcBef>
              <a:spcAft>
                <a:spcPts val="0"/>
              </a:spcAft>
              <a:buAutoNum type="arabicParenBoth"/>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Scalable number of modes (encoder chooses to use either 16 or 64 modes, </a:t>
            </a:r>
            <a:r>
              <a:rPr lang="en-US" sz="1600" dirty="0" err="1">
                <a:latin typeface="Times New Roman" panose="02020603050405020304" pitchFamily="18" charset="0"/>
                <a:ea typeface="SimSun" panose="02010600030101010101" pitchFamily="2" charset="-122"/>
              </a:rPr>
              <a:t>cmax</a:t>
            </a:r>
            <a:r>
              <a:rPr lang="en-US" sz="1600" dirty="0">
                <a:latin typeface="Times New Roman" panose="02020603050405020304" pitchFamily="18" charset="0"/>
                <a:ea typeface="SimSun" panose="02010600030101010101" pitchFamily="2" charset="-122"/>
              </a:rPr>
              <a:t> of </a:t>
            </a:r>
            <a:r>
              <a:rPr lang="en-US" sz="1600" dirty="0" err="1">
                <a:latin typeface="Times New Roman" panose="02020603050405020304" pitchFamily="18" charset="0"/>
                <a:ea typeface="SimSun" panose="02010600030101010101" pitchFamily="2" charset="-122"/>
              </a:rPr>
              <a:t>merge_geo_partition_idx</a:t>
            </a:r>
            <a:r>
              <a:rPr lang="en-US" sz="1600" dirty="0">
                <a:latin typeface="Times New Roman" panose="02020603050405020304" pitchFamily="18" charset="0"/>
                <a:ea typeface="SimSun" panose="02010600030101010101" pitchFamily="2" charset="-122"/>
              </a:rPr>
              <a:t> coding is set to 16 and 64 respectively)</a:t>
            </a:r>
          </a:p>
          <a:p>
            <a:pPr lvl="1" indent="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 16 modes (anchor VTM7.0): -0.09% (RA) and </a:t>
            </a:r>
            <a:r>
              <a:rPr lang="en-GB" sz="1600" dirty="0">
                <a:latin typeface="Times New Roman" panose="02020603050405020304" pitchFamily="18" charset="0"/>
                <a:ea typeface="SimSun" panose="02010600030101010101" pitchFamily="2" charset="-122"/>
              </a:rPr>
              <a:t>-0.28% (LDB) </a:t>
            </a:r>
          </a:p>
          <a:p>
            <a:pPr lvl="1" indent="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sz="1600" dirty="0">
                <a:latin typeface="Times New Roman" panose="02020603050405020304" pitchFamily="18" charset="0"/>
                <a:ea typeface="SimSun" panose="02010600030101010101" pitchFamily="2" charset="-122"/>
              </a:rPr>
              <a:t> 64 modes</a:t>
            </a:r>
            <a:r>
              <a:rPr lang="en-US" sz="1600" dirty="0">
                <a:latin typeface="Times New Roman" panose="02020603050405020304" pitchFamily="18" charset="0"/>
                <a:ea typeface="SimSun" panose="02010600030101010101" pitchFamily="2" charset="-122"/>
              </a:rPr>
              <a:t> (anchor VTM7.0):</a:t>
            </a:r>
            <a:r>
              <a:rPr lang="en-GB" sz="1600" dirty="0">
                <a:latin typeface="Times New Roman" panose="02020603050405020304" pitchFamily="18" charset="0"/>
                <a:ea typeface="SimSun" panose="02010600030101010101" pitchFamily="2" charset="-122"/>
              </a:rPr>
              <a:t> </a:t>
            </a:r>
            <a:r>
              <a:rPr lang="en-US" sz="1600" dirty="0">
                <a:latin typeface="Times New Roman" panose="02020603050405020304" pitchFamily="18" charset="0"/>
                <a:ea typeface="SimSun" panose="02010600030101010101" pitchFamily="2" charset="-122"/>
              </a:rPr>
              <a:t>-0.28% (RA) and </a:t>
            </a:r>
            <a:r>
              <a:rPr lang="en-GB" sz="1600" dirty="0">
                <a:latin typeface="Times New Roman" panose="02020603050405020304" pitchFamily="18" charset="0"/>
                <a:ea typeface="SimSun" panose="02010600030101010101" pitchFamily="2" charset="-122"/>
              </a:rPr>
              <a:t>-0.70% (LDB)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(3)  Set total number of modes to 32. </a:t>
            </a:r>
          </a:p>
          <a:p>
            <a:pPr lvl="1"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coding impact (anchor  VTM7.0): -0.19% (RA) and </a:t>
            </a:r>
            <a:r>
              <a:rPr lang="en-GB" sz="1600" dirty="0">
                <a:latin typeface="Times New Roman" panose="02020603050405020304" pitchFamily="18" charset="0"/>
                <a:ea typeface="SimSun" panose="02010600030101010101" pitchFamily="2" charset="-122"/>
              </a:rPr>
              <a:t>-0.53% (LDB)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(4)  Fix number of modes per block to 14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		coding impact (anchor  VTM7.0): -0.11% (RA) and </a:t>
            </a:r>
            <a:r>
              <a:rPr lang="en-GB" sz="1600" dirty="0">
                <a:latin typeface="Times New Roman" panose="02020603050405020304" pitchFamily="18" charset="0"/>
                <a:ea typeface="SimSun" panose="02010600030101010101" pitchFamily="2" charset="-122"/>
              </a:rPr>
              <a:t>-0.23% (LDB)  </a:t>
            </a:r>
          </a:p>
        </p:txBody>
      </p:sp>
    </p:spTree>
    <p:extLst>
      <p:ext uri="{BB962C8B-B14F-4D97-AF65-F5344CB8AC3E}">
        <p14:creationId xmlns:p14="http://schemas.microsoft.com/office/powerpoint/2010/main" val="2975367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2">
            <a:extLst>
              <a:ext uri="{FF2B5EF4-FFF2-40B4-BE49-F238E27FC236}">
                <a16:creationId xmlns:a16="http://schemas.microsoft.com/office/drawing/2014/main" id="{5B586F4B-1279-4C2E-931B-DED48CDA1355}"/>
              </a:ext>
            </a:extLst>
          </p:cNvPr>
          <p:cNvSpPr>
            <a:spLocks noChangeArrowheads="1"/>
          </p:cNvSpPr>
          <p:nvPr/>
        </p:nvSpPr>
        <p:spPr bwMode="auto">
          <a:xfrm>
            <a:off x="314325" y="4881563"/>
            <a:ext cx="344488"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algn="ctr" eaLnBrk="1" hangingPunct="1"/>
            <a:fld id="{8ACF7222-0D34-45E9-9E3E-FDBECFC674ED}" type="slidenum">
              <a:rPr lang="en-US" altLang="ja-JP" sz="800"/>
              <a:pPr algn="ctr" eaLnBrk="1" hangingPunct="1"/>
              <a:t>14</a:t>
            </a:fld>
            <a:endParaRPr lang="en-US" altLang="ja-JP" sz="800" dirty="0"/>
          </a:p>
        </p:txBody>
      </p:sp>
      <p:sp>
        <p:nvSpPr>
          <p:cNvPr id="4100" name="Line 14">
            <a:extLst>
              <a:ext uri="{FF2B5EF4-FFF2-40B4-BE49-F238E27FC236}">
                <a16:creationId xmlns:a16="http://schemas.microsoft.com/office/drawing/2014/main" id="{7616A4A8-7885-4859-AA48-B34EB7C1AE16}"/>
              </a:ext>
            </a:extLst>
          </p:cNvPr>
          <p:cNvSpPr>
            <a:spLocks noChangeShapeType="1"/>
          </p:cNvSpPr>
          <p:nvPr/>
        </p:nvSpPr>
        <p:spPr bwMode="auto">
          <a:xfrm>
            <a:off x="658813" y="4881563"/>
            <a:ext cx="0" cy="17145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lIns="68653" tIns="34327" rIns="68653" bIns="34327" anchor="ctr"/>
          <a:lstStyle/>
          <a:p>
            <a:endParaRPr lang="de-DE"/>
          </a:p>
        </p:txBody>
      </p:sp>
      <p:sp>
        <p:nvSpPr>
          <p:cNvPr id="16" name="Content Placeholder 2">
            <a:extLst>
              <a:ext uri="{FF2B5EF4-FFF2-40B4-BE49-F238E27FC236}">
                <a16:creationId xmlns:a16="http://schemas.microsoft.com/office/drawing/2014/main" id="{C7426E2E-1A66-4FC2-83CB-C4AA56038C77}"/>
              </a:ext>
            </a:extLst>
          </p:cNvPr>
          <p:cNvSpPr txBox="1">
            <a:spLocks/>
          </p:cNvSpPr>
          <p:nvPr/>
        </p:nvSpPr>
        <p:spPr>
          <a:xfrm>
            <a:off x="167156" y="2283718"/>
            <a:ext cx="8352928" cy="377101"/>
          </a:xfrm>
          <a:prstGeom prst="rect">
            <a:avLst/>
          </a:prstGeom>
        </p:spPr>
        <p:txBody>
          <a:bodyPr wrap="square" lIns="68653" tIns="34327" rIns="68653" bIns="34327">
            <a:spAutoFit/>
          </a:bodyPr>
          <a:lstStyle>
            <a:lvl1pPr marL="257175" indent="-257175" algn="l" rtl="0" eaLnBrk="0" fontAlgn="base" hangingPunct="0">
              <a:spcBef>
                <a:spcPct val="20000"/>
              </a:spcBef>
              <a:spcAft>
                <a:spcPct val="0"/>
              </a:spcAft>
              <a:buChar char="•"/>
              <a:defRPr kumimoji="1" sz="2400">
                <a:solidFill>
                  <a:schemeClr val="tx1"/>
                </a:solidFill>
                <a:latin typeface="+mn-lt"/>
                <a:ea typeface="+mn-ea"/>
                <a:cs typeface="ＭＳ Ｐゴシック" charset="0"/>
              </a:defRPr>
            </a:lvl1pPr>
            <a:lvl2pPr marL="557213" indent="-214313" algn="l" rtl="0" eaLnBrk="0" fontAlgn="base" hangingPunct="0">
              <a:spcBef>
                <a:spcPct val="20000"/>
              </a:spcBef>
              <a:spcAft>
                <a:spcPct val="0"/>
              </a:spcAft>
              <a:buChar char="–"/>
              <a:defRPr kumimoji="1" sz="2100">
                <a:solidFill>
                  <a:schemeClr val="tx1"/>
                </a:solidFill>
                <a:latin typeface="+mn-lt"/>
                <a:ea typeface="+mn-ea"/>
              </a:defRPr>
            </a:lvl2pPr>
            <a:lvl3pPr marL="857250" indent="-171450" algn="l" rtl="0" eaLnBrk="0" fontAlgn="base" hangingPunct="0">
              <a:spcBef>
                <a:spcPct val="20000"/>
              </a:spcBef>
              <a:spcAft>
                <a:spcPct val="0"/>
              </a:spcAft>
              <a:buChar char="•"/>
              <a:defRPr kumimoji="1">
                <a:solidFill>
                  <a:schemeClr val="tx1"/>
                </a:solidFill>
                <a:latin typeface="+mn-lt"/>
                <a:ea typeface="+mn-ea"/>
              </a:defRPr>
            </a:lvl3pPr>
            <a:lvl4pPr marL="1200150" indent="-171450" algn="l" rtl="0" eaLnBrk="0" fontAlgn="base" hangingPunct="0">
              <a:spcBef>
                <a:spcPct val="20000"/>
              </a:spcBef>
              <a:spcAft>
                <a:spcPct val="0"/>
              </a:spcAft>
              <a:buChar char="–"/>
              <a:defRPr kumimoji="1" sz="1500">
                <a:solidFill>
                  <a:schemeClr val="tx1"/>
                </a:solidFill>
                <a:latin typeface="+mn-lt"/>
                <a:ea typeface="+mn-ea"/>
              </a:defRPr>
            </a:lvl4pPr>
            <a:lvl5pPr marL="1544638" indent="-171450" algn="l" rtl="0" eaLnBrk="0" fontAlgn="base" hangingPunct="0">
              <a:spcBef>
                <a:spcPct val="20000"/>
              </a:spcBef>
              <a:spcAft>
                <a:spcPct val="0"/>
              </a:spcAft>
              <a:buChar char="»"/>
              <a:defRPr kumimoji="1" sz="1500">
                <a:solidFill>
                  <a:schemeClr val="tx1"/>
                </a:solidFill>
                <a:latin typeface="+mn-lt"/>
                <a:ea typeface="+mn-ea"/>
              </a:defRPr>
            </a:lvl5pPr>
            <a:lvl6pPr marL="1887962" indent="-171633" algn="l" rtl="0" fontAlgn="base">
              <a:spcBef>
                <a:spcPct val="20000"/>
              </a:spcBef>
              <a:spcAft>
                <a:spcPct val="0"/>
              </a:spcAft>
              <a:buChar char="»"/>
              <a:defRPr kumimoji="1" sz="1500">
                <a:solidFill>
                  <a:schemeClr val="tx1"/>
                </a:solidFill>
                <a:latin typeface="+mn-lt"/>
                <a:ea typeface="+mn-ea"/>
              </a:defRPr>
            </a:lvl6pPr>
            <a:lvl7pPr marL="2231227" indent="-171633" algn="l" rtl="0" fontAlgn="base">
              <a:spcBef>
                <a:spcPct val="20000"/>
              </a:spcBef>
              <a:spcAft>
                <a:spcPct val="0"/>
              </a:spcAft>
              <a:buChar char="»"/>
              <a:defRPr kumimoji="1" sz="1500">
                <a:solidFill>
                  <a:schemeClr val="tx1"/>
                </a:solidFill>
                <a:latin typeface="+mn-lt"/>
                <a:ea typeface="+mn-ea"/>
              </a:defRPr>
            </a:lvl7pPr>
            <a:lvl8pPr marL="2574493" indent="-171633" algn="l" rtl="0" fontAlgn="base">
              <a:spcBef>
                <a:spcPct val="20000"/>
              </a:spcBef>
              <a:spcAft>
                <a:spcPct val="0"/>
              </a:spcAft>
              <a:buChar char="»"/>
              <a:defRPr kumimoji="1" sz="1500">
                <a:solidFill>
                  <a:schemeClr val="tx1"/>
                </a:solidFill>
                <a:latin typeface="+mn-lt"/>
                <a:ea typeface="+mn-ea"/>
              </a:defRPr>
            </a:lvl8pPr>
            <a:lvl9pPr marL="2917759" indent="-171633" algn="l" rtl="0" fontAlgn="base">
              <a:spcBef>
                <a:spcPct val="20000"/>
              </a:spcBef>
              <a:spcAft>
                <a:spcPct val="0"/>
              </a:spcAft>
              <a:buChar char="»"/>
              <a:defRPr kumimoji="1" sz="1500">
                <a:solidFill>
                  <a:schemeClr val="tx1"/>
                </a:solidFill>
                <a:latin typeface="+mn-lt"/>
                <a:ea typeface="+mn-ea"/>
              </a:defRPr>
            </a:lvl9pPr>
          </a:lstStyle>
          <a:p>
            <a:pPr marL="0" indent="0" algn="ctr">
              <a:spcBef>
                <a:spcPts val="1800"/>
              </a:spcBef>
              <a:buNone/>
            </a:pPr>
            <a:r>
              <a:rPr lang="en-US" altLang="ja-JP" sz="2000" kern="0" dirty="0"/>
              <a:t>Thank </a:t>
            </a:r>
            <a:r>
              <a:rPr lang="en-US" altLang="ja-JP" sz="2000" kern="0" dirty="0" err="1"/>
              <a:t>Bytedance</a:t>
            </a:r>
            <a:r>
              <a:rPr lang="en-US" altLang="ja-JP" sz="2000" kern="0" dirty="0"/>
              <a:t> for cross-check</a:t>
            </a:r>
          </a:p>
        </p:txBody>
      </p:sp>
    </p:spTree>
    <p:extLst>
      <p:ext uri="{BB962C8B-B14F-4D97-AF65-F5344CB8AC3E}">
        <p14:creationId xmlns:p14="http://schemas.microsoft.com/office/powerpoint/2010/main" val="3616190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Introduction</a:t>
            </a:r>
          </a:p>
        </p:txBody>
      </p:sp>
      <p:sp>
        <p:nvSpPr>
          <p:cNvPr id="6" name="Rectangle 14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1">
            <a:extLst>
              <a:ext uri="{FF2B5EF4-FFF2-40B4-BE49-F238E27FC236}">
                <a16:creationId xmlns:a16="http://schemas.microsoft.com/office/drawing/2014/main" id="{049F3FC6-41CB-40E8-B41A-8C0494B46732}"/>
              </a:ext>
            </a:extLst>
          </p:cNvPr>
          <p:cNvSpPr/>
          <p:nvPr/>
        </p:nvSpPr>
        <p:spPr>
          <a:xfrm>
            <a:off x="251520" y="483518"/>
            <a:ext cx="8640960" cy="2031325"/>
          </a:xfrm>
          <a:prstGeom prst="rect">
            <a:avLst/>
          </a:prstGeom>
        </p:spPr>
        <p:txBody>
          <a:bodyPr wrap="square">
            <a:spAutoFit/>
          </a:bodyPr>
          <a:lstStyle/>
          <a:p>
            <a:pPr algn="just"/>
            <a:r>
              <a:rPr lang="en-CA" dirty="0">
                <a:latin typeface="Times New Roman" panose="02020603050405020304" pitchFamily="18" charset="0"/>
                <a:ea typeface="SimSun" panose="02010600030101010101" pitchFamily="2" charset="-122"/>
              </a:rPr>
              <a:t>Geometrical partitioning (GEO)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JVET-J1030/JVET-K0146 which applied to both AMVP and merge mode.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JVET-O0489, GEO was proposed for merge mode with 140 supported partitioning modes and 19 supported block size (8x8 to 128x128).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JVET-P0884/0885, efforts were made to remove multiplication of weight mask calculation and number of modes was reduced to 82. </a:t>
            </a:r>
          </a:p>
          <a:p>
            <a:pPr marL="285750" indent="-285750" algn="just">
              <a:buFont typeface="Arial" panose="020B0604020202020204" pitchFamily="34" charset="0"/>
              <a:buChar char="•"/>
            </a:pPr>
            <a:r>
              <a:rPr lang="en-CA" dirty="0">
                <a:latin typeface="Times New Roman" panose="02020603050405020304" pitchFamily="18" charset="0"/>
                <a:ea typeface="SimSun" panose="02010600030101010101" pitchFamily="2" charset="-122"/>
              </a:rPr>
              <a:t>JVET-Q0059, number of modes is further reduced to 64. </a:t>
            </a:r>
            <a:endParaRPr lang="en-SG" dirty="0"/>
          </a:p>
        </p:txBody>
      </p:sp>
      <p:graphicFrame>
        <p:nvGraphicFramePr>
          <p:cNvPr id="4" name="Table 3">
            <a:extLst>
              <a:ext uri="{FF2B5EF4-FFF2-40B4-BE49-F238E27FC236}">
                <a16:creationId xmlns:a16="http://schemas.microsoft.com/office/drawing/2014/main" id="{4280D06F-F2F5-4723-9936-9FE1A1023C6C}"/>
              </a:ext>
            </a:extLst>
          </p:cNvPr>
          <p:cNvGraphicFramePr>
            <a:graphicFrameLocks noGrp="1"/>
          </p:cNvGraphicFramePr>
          <p:nvPr>
            <p:extLst>
              <p:ext uri="{D42A27DB-BD31-4B8C-83A1-F6EECF244321}">
                <p14:modId xmlns:p14="http://schemas.microsoft.com/office/powerpoint/2010/main" val="4184795069"/>
              </p:ext>
            </p:extLst>
          </p:nvPr>
        </p:nvGraphicFramePr>
        <p:xfrm>
          <a:off x="359532" y="2658923"/>
          <a:ext cx="8424935" cy="2016224"/>
        </p:xfrm>
        <a:graphic>
          <a:graphicData uri="http://schemas.openxmlformats.org/drawingml/2006/table">
            <a:tbl>
              <a:tblPr firstRow="1" firstCol="1" bandRow="1"/>
              <a:tblGrid>
                <a:gridCol w="2465191">
                  <a:extLst>
                    <a:ext uri="{9D8B030D-6E8A-4147-A177-3AD203B41FA5}">
                      <a16:colId xmlns:a16="http://schemas.microsoft.com/office/drawing/2014/main" val="846522278"/>
                    </a:ext>
                  </a:extLst>
                </a:gridCol>
                <a:gridCol w="1121741">
                  <a:extLst>
                    <a:ext uri="{9D8B030D-6E8A-4147-A177-3AD203B41FA5}">
                      <a16:colId xmlns:a16="http://schemas.microsoft.com/office/drawing/2014/main" val="1266995767"/>
                    </a:ext>
                  </a:extLst>
                </a:gridCol>
                <a:gridCol w="2605079">
                  <a:extLst>
                    <a:ext uri="{9D8B030D-6E8A-4147-A177-3AD203B41FA5}">
                      <a16:colId xmlns:a16="http://schemas.microsoft.com/office/drawing/2014/main" val="1692769150"/>
                    </a:ext>
                  </a:extLst>
                </a:gridCol>
                <a:gridCol w="2232924">
                  <a:extLst>
                    <a:ext uri="{9D8B030D-6E8A-4147-A177-3AD203B41FA5}">
                      <a16:colId xmlns:a16="http://schemas.microsoft.com/office/drawing/2014/main" val="16871671"/>
                    </a:ext>
                  </a:extLst>
                </a:gridCol>
              </a:tblGrid>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3797782"/>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50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4221103"/>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Wedge mode (in other standard)</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144</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16</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154347"/>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(JVET-O0489, Gothenburg)</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2,660</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140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5954532"/>
                  </a:ext>
                </a:extLst>
              </a:tr>
              <a:tr h="504056">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(JVET-P0884/JVET-Q0079, CE4 common base, Geneva)</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1,558</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82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8944923"/>
                  </a:ext>
                </a:extLst>
              </a:tr>
              <a:tr h="252028">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GEO (JVET-Q0059, CE4-1, Brussels)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0000"/>
                          </a:solidFill>
                          <a:effectLst/>
                          <a:latin typeface="Times New Roman" panose="02020603050405020304" pitchFamily="18" charset="0"/>
                          <a:ea typeface="SimSun" panose="02010600030101010101" pitchFamily="2" charset="-122"/>
                        </a:rPr>
                        <a:t>1,216</a:t>
                      </a:r>
                      <a:endParaRPr lang="en-SG" sz="1100" b="1"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64</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19</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7172284"/>
                  </a:ext>
                </a:extLst>
              </a:tr>
            </a:tbl>
          </a:graphicData>
        </a:graphic>
      </p:graphicFrame>
    </p:spTree>
    <p:extLst>
      <p:ext uri="{BB962C8B-B14F-4D97-AF65-F5344CB8AC3E}">
        <p14:creationId xmlns:p14="http://schemas.microsoft.com/office/powerpoint/2010/main" val="3012994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5" y="431290"/>
            <a:ext cx="7598618" cy="1049005"/>
          </a:xfrm>
          <a:prstGeom prst="rect">
            <a:avLst/>
          </a:prstGeom>
        </p:spPr>
        <p:txBody>
          <a:bodyPr wrap="square">
            <a:spAutoFit/>
          </a:bodyPr>
          <a:lstStyle/>
          <a:p>
            <a:pPr marL="400050" indent="-285750" hangingPunct="0">
              <a:spcBef>
                <a:spcPts val="1200"/>
              </a:spcBef>
              <a:spcAft>
                <a:spcPts val="300"/>
              </a:spcAft>
              <a:buFont typeface="+mj-lt"/>
              <a:buAutoNum type="arabicPeriod"/>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Remove 64x8 and 8x64 sized GEO block </a:t>
            </a:r>
            <a:endParaRPr lang="en-SG" sz="1600" b="1" i="1" dirty="0">
              <a:latin typeface="Times New Roman" panose="02020603050405020304" pitchFamily="18" charset="0"/>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600" dirty="0">
                <a:latin typeface="Times New Roman" panose="02020603050405020304" pitchFamily="18" charset="0"/>
                <a:ea typeface="SimSun" panose="02010600030101010101" pitchFamily="2" charset="-122"/>
              </a:rPr>
              <a:t>It is proposed not </a:t>
            </a:r>
            <a:r>
              <a:rPr lang="en-CA" sz="1600" dirty="0">
                <a:latin typeface="Times New Roman" panose="02020603050405020304" pitchFamily="18" charset="0"/>
                <a:ea typeface="SimSun" panose="02010600030101010101" pitchFamily="2" charset="-122"/>
              </a:rPr>
              <a:t>to allow 64x8 and 8x64 sized coding block for GEO.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CA"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3293505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t>
            </a:r>
          </a:p>
        </p:txBody>
      </p:sp>
      <p:sp>
        <p:nvSpPr>
          <p:cNvPr id="2" name="Rectangle 1">
            <a:extLst>
              <a:ext uri="{FF2B5EF4-FFF2-40B4-BE49-F238E27FC236}">
                <a16:creationId xmlns:a16="http://schemas.microsoft.com/office/drawing/2014/main" id="{2EC62819-B5E4-476E-AD4A-B5CB623D3071}"/>
              </a:ext>
            </a:extLst>
          </p:cNvPr>
          <p:cNvSpPr/>
          <p:nvPr/>
        </p:nvSpPr>
        <p:spPr>
          <a:xfrm>
            <a:off x="150564" y="415925"/>
            <a:ext cx="8309868" cy="961802"/>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Anchor: CE4-common base</a:t>
            </a:r>
          </a:p>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dirty="0">
                <a:latin typeface="Times New Roman" panose="02020603050405020304" pitchFamily="18" charset="0"/>
                <a:ea typeface="SimSun" panose="02010600030101010101" pitchFamily="2" charset="-122"/>
              </a:rPr>
              <a:t>Test: disallowing 64x8 and 8x64 (encoder setting is changed same as CE4-2.1, implemented over CE4 common base). </a:t>
            </a:r>
          </a:p>
        </p:txBody>
      </p:sp>
      <p:graphicFrame>
        <p:nvGraphicFramePr>
          <p:cNvPr id="6" name="Table 5">
            <a:extLst>
              <a:ext uri="{FF2B5EF4-FFF2-40B4-BE49-F238E27FC236}">
                <a16:creationId xmlns:a16="http://schemas.microsoft.com/office/drawing/2014/main" id="{C726FB67-985C-4B49-9F45-BA7257E6BB0F}"/>
              </a:ext>
            </a:extLst>
          </p:cNvPr>
          <p:cNvGraphicFramePr>
            <a:graphicFrameLocks noGrp="1"/>
          </p:cNvGraphicFramePr>
          <p:nvPr>
            <p:extLst>
              <p:ext uri="{D42A27DB-BD31-4B8C-83A1-F6EECF244321}">
                <p14:modId xmlns:p14="http://schemas.microsoft.com/office/powerpoint/2010/main" val="2767994926"/>
              </p:ext>
            </p:extLst>
          </p:nvPr>
        </p:nvGraphicFramePr>
        <p:xfrm>
          <a:off x="395536" y="1465255"/>
          <a:ext cx="3860264" cy="3262320"/>
        </p:xfrm>
        <a:graphic>
          <a:graphicData uri="http://schemas.openxmlformats.org/drawingml/2006/table">
            <a:tbl>
              <a:tblPr firstRow="1" firstCol="1" bandRow="1"/>
              <a:tblGrid>
                <a:gridCol w="912224">
                  <a:extLst>
                    <a:ext uri="{9D8B030D-6E8A-4147-A177-3AD203B41FA5}">
                      <a16:colId xmlns:a16="http://schemas.microsoft.com/office/drawing/2014/main" val="3908778007"/>
                    </a:ext>
                  </a:extLst>
                </a:gridCol>
                <a:gridCol w="650794">
                  <a:extLst>
                    <a:ext uri="{9D8B030D-6E8A-4147-A177-3AD203B41FA5}">
                      <a16:colId xmlns:a16="http://schemas.microsoft.com/office/drawing/2014/main" val="3693022536"/>
                    </a:ext>
                  </a:extLst>
                </a:gridCol>
                <a:gridCol w="650237">
                  <a:extLst>
                    <a:ext uri="{9D8B030D-6E8A-4147-A177-3AD203B41FA5}">
                      <a16:colId xmlns:a16="http://schemas.microsoft.com/office/drawing/2014/main" val="2292486311"/>
                    </a:ext>
                  </a:extLst>
                </a:gridCol>
                <a:gridCol w="650237">
                  <a:extLst>
                    <a:ext uri="{9D8B030D-6E8A-4147-A177-3AD203B41FA5}">
                      <a16:colId xmlns:a16="http://schemas.microsoft.com/office/drawing/2014/main" val="998497552"/>
                    </a:ext>
                  </a:extLst>
                </a:gridCol>
                <a:gridCol w="498386">
                  <a:extLst>
                    <a:ext uri="{9D8B030D-6E8A-4147-A177-3AD203B41FA5}">
                      <a16:colId xmlns:a16="http://schemas.microsoft.com/office/drawing/2014/main" val="4045129613"/>
                    </a:ext>
                  </a:extLst>
                </a:gridCol>
                <a:gridCol w="498386">
                  <a:extLst>
                    <a:ext uri="{9D8B030D-6E8A-4147-A177-3AD203B41FA5}">
                      <a16:colId xmlns:a16="http://schemas.microsoft.com/office/drawing/2014/main" val="3379783572"/>
                    </a:ext>
                  </a:extLst>
                </a:gridCol>
              </a:tblGrid>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427122080"/>
                  </a:ext>
                </a:extLst>
              </a:tr>
              <a:tr h="141840">
                <a:tc>
                  <a:txBody>
                    <a:bodyPr/>
                    <a:lstStyle/>
                    <a:p>
                      <a:endParaRPr lang="en-SG" sz="900" dirty="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Over VTM-7.0</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349409806"/>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16378746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84459786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02653327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09020396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92134994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dirty="0">
                        <a:effectLst/>
                        <a:latin typeface="Times New Roman" panose="02020603050405020304" pitchFamily="18" charset="0"/>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50983359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#VALUE!</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28688613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278043353"/>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#VALUE!</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#NUM!</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74149460"/>
                  </a:ext>
                </a:extLst>
              </a:tr>
              <a:tr h="141840">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a:noFill/>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dirty="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0073" marR="60073" marT="0" marB="0" anchor="b">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3508447"/>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Low delay B Main10 </a:t>
                      </a:r>
                      <a:endParaRPr lang="en-SG" sz="1000" dirty="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409015210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263555114"/>
                  </a:ext>
                </a:extLst>
              </a:tr>
              <a:tr h="141840">
                <a:tc>
                  <a:txBody>
                    <a:bodyPr/>
                    <a:lstStyle/>
                    <a:p>
                      <a:endParaRPr lang="en-SG" sz="900">
                        <a:effectLst/>
                        <a:latin typeface="Times New Roman" panose="02020603050405020304" pitchFamily="18" charset="0"/>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688473828"/>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323194371"/>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744388534"/>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6937526"/>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105%</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530233162"/>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157924379"/>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104%</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630613325"/>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-0.29%</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-0.63%</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106%</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194116470"/>
                  </a:ext>
                </a:extLst>
              </a:tr>
              <a:tr h="14184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0073" marR="60073"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99%</a:t>
                      </a:r>
                      <a:endParaRPr lang="en-SG" sz="1000" dirty="0">
                        <a:effectLst/>
                        <a:latin typeface="Times New Roman" panose="02020603050405020304" pitchFamily="18" charset="0"/>
                        <a:ea typeface="SimSun" panose="02010600030101010101" pitchFamily="2" charset="-122"/>
                      </a:endParaRPr>
                    </a:p>
                  </a:txBody>
                  <a:tcPr marL="60073" marR="60073"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314354658"/>
                  </a:ext>
                </a:extLst>
              </a:tr>
            </a:tbl>
          </a:graphicData>
        </a:graphic>
      </p:graphicFrame>
      <p:sp>
        <p:nvSpPr>
          <p:cNvPr id="3" name="Rectangle 2">
            <a:extLst>
              <a:ext uri="{FF2B5EF4-FFF2-40B4-BE49-F238E27FC236}">
                <a16:creationId xmlns:a16="http://schemas.microsoft.com/office/drawing/2014/main" id="{6F6B79AB-8A22-4A43-98C8-9C3DF38700A3}"/>
              </a:ext>
            </a:extLst>
          </p:cNvPr>
          <p:cNvSpPr/>
          <p:nvPr/>
        </p:nvSpPr>
        <p:spPr>
          <a:xfrm>
            <a:off x="4827692" y="4116121"/>
            <a:ext cx="3366120" cy="646331"/>
          </a:xfrm>
          <a:prstGeom prst="rect">
            <a:avLst/>
          </a:prstGeom>
        </p:spPr>
        <p:txBody>
          <a:bodyPr wrap="square">
            <a:spAutoFit/>
          </a:bodyPr>
          <a:lstStyle/>
          <a:p>
            <a:pPr algn="just" hangingPunct="0">
              <a:spcBef>
                <a:spcPts val="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latin typeface="Times New Roman" panose="02020603050405020304" pitchFamily="18" charset="0"/>
                <a:ea typeface="SimSun" panose="02010600030101010101" pitchFamily="2" charset="-122"/>
              </a:rPr>
              <a:t>*This aspect can also be combined</a:t>
            </a:r>
            <a:r>
              <a:rPr lang="en-US" sz="1200" dirty="0">
                <a:latin typeface="Times New Roman" panose="02020603050405020304" pitchFamily="18" charset="0"/>
                <a:ea typeface="MS Gothic" panose="020B0609070205080204" pitchFamily="49" charset="-128"/>
              </a:rPr>
              <a:t> with CE4-2.1 so that the complexity can be reduced more efficiently.</a:t>
            </a:r>
            <a:endParaRPr lang="en-SG" sz="12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422656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Rectangle 11">
            <a:extLst>
              <a:ext uri="{FF2B5EF4-FFF2-40B4-BE49-F238E27FC236}">
                <a16:creationId xmlns:a16="http://schemas.microsoft.com/office/drawing/2014/main" id="{ECC76970-2324-4098-8555-30AEC2050950}"/>
              </a:ext>
            </a:extLst>
          </p:cNvPr>
          <p:cNvSpPr>
            <a:spLocks noChangeArrowheads="1"/>
          </p:cNvSpPr>
          <p:nvPr/>
        </p:nvSpPr>
        <p:spPr bwMode="auto">
          <a:xfrm>
            <a:off x="285750" y="-47453"/>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Proposal  </a:t>
            </a:r>
          </a:p>
        </p:txBody>
      </p:sp>
      <p:sp>
        <p:nvSpPr>
          <p:cNvPr id="2" name="Rectangle 1">
            <a:extLst>
              <a:ext uri="{FF2B5EF4-FFF2-40B4-BE49-F238E27FC236}">
                <a16:creationId xmlns:a16="http://schemas.microsoft.com/office/drawing/2014/main" id="{A9DB86B8-1D02-4B6C-8D27-5776B785290C}"/>
              </a:ext>
            </a:extLst>
          </p:cNvPr>
          <p:cNvSpPr/>
          <p:nvPr/>
        </p:nvSpPr>
        <p:spPr>
          <a:xfrm>
            <a:off x="224794" y="431291"/>
            <a:ext cx="8451661" cy="1974900"/>
          </a:xfrm>
          <a:prstGeom prst="rect">
            <a:avLst/>
          </a:prstGeom>
        </p:spPr>
        <p:txBody>
          <a:bodyPr wrap="square">
            <a:spAutoFit/>
          </a:bodyPr>
          <a:lstStyle/>
          <a:p>
            <a:pPr marL="457200" indent="-342900" hangingPunct="0">
              <a:spcBef>
                <a:spcPts val="1200"/>
              </a:spcBef>
              <a:spcAft>
                <a:spcPts val="300"/>
              </a:spcAft>
              <a:buAutoNum type="arabicPeriod" startAt="2"/>
              <a:tabLst>
                <a:tab pos="457200" algn="l"/>
                <a:tab pos="685800" algn="l"/>
                <a:tab pos="914400" algn="l"/>
                <a:tab pos="1143000" algn="l"/>
                <a:tab pos="1371600" algn="l"/>
                <a:tab pos="1600200" algn="l"/>
                <a:tab pos="1828800" algn="l"/>
                <a:tab pos="2057400" algn="l"/>
                <a:tab pos="2286000" algn="l"/>
                <a:tab pos="2514600" algn="l"/>
                <a:tab pos="2743200" algn="l"/>
              </a:tabLst>
            </a:pPr>
            <a:r>
              <a:rPr lang="en-US" sz="1600" b="1" i="1" dirty="0">
                <a:latin typeface="Times New Roman" panose="02020603050405020304" pitchFamily="18" charset="0"/>
              </a:rPr>
              <a:t>Scalable geo by signaling number of valid modes in SPS </a:t>
            </a:r>
            <a:endParaRPr lang="en-US" sz="1600" dirty="0">
              <a:latin typeface="Times New Roman" panose="02020603050405020304" pitchFamily="18" charset="0"/>
              <a:ea typeface="SimSun" panose="02010600030101010101" pitchFamily="2" charset="-122"/>
            </a:endParaRPr>
          </a:p>
          <a:p>
            <a:pPr marL="114300" algn="just" hangingPunct="0">
              <a:spcBef>
                <a:spcPts val="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Encoder is allowed to choose either 16 valid geo modes or 64 valid geo modes. </a:t>
            </a:r>
          </a:p>
          <a:p>
            <a:pPr marL="114300" algn="just" hangingPunct="0">
              <a:spcBef>
                <a:spcPts val="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A flag is signaled in SPS level to switch between 16 and 64 modes. </a:t>
            </a:r>
          </a:p>
          <a:p>
            <a:pPr marL="400050" indent="-285750" algn="just" hangingPunct="0">
              <a:spcBef>
                <a:spcPts val="0"/>
              </a:spcBef>
              <a:spcAft>
                <a:spcPts val="300"/>
              </a:spcAft>
              <a:buFont typeface="Arial" panose="020B0604020202020204" pitchFamily="34" charset="0"/>
              <a:buChar char="•"/>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If 16 mode is selected, only the first 16 modes of GEO mode table are valid. </a:t>
            </a:r>
          </a:p>
          <a:p>
            <a:pPr marL="400050" indent="-285750" algn="just" hangingPunct="0">
              <a:spcBef>
                <a:spcPts val="0"/>
              </a:spcBef>
              <a:spcAft>
                <a:spcPts val="300"/>
              </a:spcAft>
              <a:buFont typeface="Arial" panose="020B0604020202020204" pitchFamily="34" charset="0"/>
              <a:buChar char="•"/>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If 64 mode is selected, all 64 modes of GEO mode table are valid.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600" dirty="0">
                <a:latin typeface="Times New Roman" panose="02020603050405020304" pitchFamily="18" charset="0"/>
                <a:ea typeface="SimSun" panose="02010600030101010101" pitchFamily="2" charset="-122"/>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rPr>
              <a:t>This affects coding of </a:t>
            </a:r>
            <a:r>
              <a:rPr lang="en-US" sz="1600" dirty="0" err="1">
                <a:latin typeface="Times New Roman" panose="02020603050405020304" pitchFamily="18" charset="0"/>
                <a:cs typeface="Times New Roman" panose="02020603050405020304" pitchFamily="18" charset="0"/>
              </a:rPr>
              <a:t>merge_geo_parititon_idx</a:t>
            </a:r>
            <a:r>
              <a:rPr lang="en-US" sz="1600" dirty="0">
                <a:latin typeface="Times New Roman" panose="02020603050405020304" pitchFamily="18" charset="0"/>
                <a:cs typeface="Times New Roman" panose="02020603050405020304" pitchFamily="18" charset="0"/>
              </a:rPr>
              <a:t> with </a:t>
            </a:r>
            <a:r>
              <a:rPr lang="en-US" sz="1600" dirty="0" err="1">
                <a:latin typeface="Times New Roman" panose="02020603050405020304" pitchFamily="18" charset="0"/>
                <a:cs typeface="Times New Roman" panose="02020603050405020304" pitchFamily="18" charset="0"/>
              </a:rPr>
              <a:t>cmax</a:t>
            </a:r>
            <a:r>
              <a:rPr lang="en-US" sz="1600" dirty="0">
                <a:latin typeface="Times New Roman" panose="02020603050405020304" pitchFamily="18" charset="0"/>
                <a:cs typeface="Times New Roman" panose="02020603050405020304" pitchFamily="18" charset="0"/>
              </a:rPr>
              <a:t> set to 16 and 64 respectively</a:t>
            </a:r>
            <a:r>
              <a:rPr lang="en-CA" sz="1600" dirty="0">
                <a:latin typeface="Times New Roman" panose="02020603050405020304" pitchFamily="18" charset="0"/>
                <a:ea typeface="SimSun" panose="02010600030101010101" pitchFamily="2" charset="-122"/>
                <a:cs typeface="Times New Roman" panose="02020603050405020304" pitchFamily="18" charset="0"/>
              </a:rPr>
              <a:t>)</a:t>
            </a:r>
          </a:p>
        </p:txBody>
      </p:sp>
      <p:graphicFrame>
        <p:nvGraphicFramePr>
          <p:cNvPr id="4" name="Table 3">
            <a:extLst>
              <a:ext uri="{FF2B5EF4-FFF2-40B4-BE49-F238E27FC236}">
                <a16:creationId xmlns:a16="http://schemas.microsoft.com/office/drawing/2014/main" id="{3F87B8FC-AED8-4F46-90E0-C5408C7F2645}"/>
              </a:ext>
            </a:extLst>
          </p:cNvPr>
          <p:cNvGraphicFramePr>
            <a:graphicFrameLocks noGrp="1"/>
          </p:cNvGraphicFramePr>
          <p:nvPr>
            <p:extLst>
              <p:ext uri="{D42A27DB-BD31-4B8C-83A1-F6EECF244321}">
                <p14:modId xmlns:p14="http://schemas.microsoft.com/office/powerpoint/2010/main" val="1500848681"/>
              </p:ext>
            </p:extLst>
          </p:nvPr>
        </p:nvGraphicFramePr>
        <p:xfrm>
          <a:off x="455829" y="3075806"/>
          <a:ext cx="8220626" cy="1512170"/>
        </p:xfrm>
        <a:graphic>
          <a:graphicData uri="http://schemas.openxmlformats.org/drawingml/2006/table">
            <a:tbl>
              <a:tblPr firstRow="1" firstCol="1" bandRow="1"/>
              <a:tblGrid>
                <a:gridCol w="2406917">
                  <a:extLst>
                    <a:ext uri="{9D8B030D-6E8A-4147-A177-3AD203B41FA5}">
                      <a16:colId xmlns:a16="http://schemas.microsoft.com/office/drawing/2014/main" val="764329944"/>
                    </a:ext>
                  </a:extLst>
                </a:gridCol>
                <a:gridCol w="1456004">
                  <a:extLst>
                    <a:ext uri="{9D8B030D-6E8A-4147-A177-3AD203B41FA5}">
                      <a16:colId xmlns:a16="http://schemas.microsoft.com/office/drawing/2014/main" val="4259357976"/>
                    </a:ext>
                  </a:extLst>
                </a:gridCol>
                <a:gridCol w="2177564">
                  <a:extLst>
                    <a:ext uri="{9D8B030D-6E8A-4147-A177-3AD203B41FA5}">
                      <a16:colId xmlns:a16="http://schemas.microsoft.com/office/drawing/2014/main" val="3321094075"/>
                    </a:ext>
                  </a:extLst>
                </a:gridCol>
                <a:gridCol w="2180141">
                  <a:extLst>
                    <a:ext uri="{9D8B030D-6E8A-4147-A177-3AD203B41FA5}">
                      <a16:colId xmlns:a16="http://schemas.microsoft.com/office/drawing/2014/main" val="469751716"/>
                    </a:ext>
                  </a:extLst>
                </a:gridCol>
              </a:tblGrid>
              <a:tr h="30243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dirty="0">
                          <a:solidFill>
                            <a:srgbClr val="000000"/>
                          </a:solidFill>
                          <a:effectLst/>
                          <a:latin typeface="Times New Roman" panose="02020603050405020304" pitchFamily="18" charset="0"/>
                          <a:ea typeface="SimSun" panose="02010600030101010101" pitchFamily="2" charset="-122"/>
                        </a:rPr>
                        <a:t>Total # of cases</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modes per block size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 of supported block sizes</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6944023"/>
                  </a:ext>
                </a:extLst>
              </a:tr>
              <a:tr h="30243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TPM</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50</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25</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789699"/>
                  </a:ext>
                </a:extLst>
              </a:tr>
              <a:tr h="30243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GEO (JVET-Q0059, CE4-1)</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1,216</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64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19</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3354609"/>
                  </a:ext>
                </a:extLst>
              </a:tr>
              <a:tr h="30243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Proposal (64 mode)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0000"/>
                          </a:solidFill>
                          <a:effectLst/>
                          <a:latin typeface="Times New Roman" panose="02020603050405020304" pitchFamily="18" charset="0"/>
                          <a:ea typeface="SimSun" panose="02010600030101010101" pitchFamily="2" charset="-122"/>
                        </a:rPr>
                        <a:t>Same as above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Same as above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a:solidFill>
                            <a:srgbClr val="000000"/>
                          </a:solidFill>
                          <a:effectLst/>
                          <a:latin typeface="Times New Roman" panose="02020603050405020304" pitchFamily="18" charset="0"/>
                          <a:ea typeface="SimSun" panose="02010600030101010101" pitchFamily="2" charset="-122"/>
                        </a:rPr>
                        <a:t>Same as above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0808659"/>
                  </a:ext>
                </a:extLst>
              </a:tr>
              <a:tr h="302434">
                <a:tc>
                  <a:txBody>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Proposal (16 mode)</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304</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a:solidFill>
                            <a:srgbClr val="00B0F0"/>
                          </a:solidFill>
                          <a:effectLst/>
                          <a:latin typeface="Times New Roman" panose="02020603050405020304" pitchFamily="18" charset="0"/>
                          <a:ea typeface="SimSun" panose="02010600030101010101" pitchFamily="2" charset="-122"/>
                        </a:rPr>
                        <a:t>16</a:t>
                      </a:r>
                      <a:endParaRPr lang="en-SG" sz="110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SG" sz="1100" b="1" dirty="0">
                          <a:solidFill>
                            <a:srgbClr val="00B0F0"/>
                          </a:solidFill>
                          <a:effectLst/>
                          <a:latin typeface="Times New Roman" panose="02020603050405020304" pitchFamily="18" charset="0"/>
                          <a:ea typeface="SimSun" panose="02010600030101010101" pitchFamily="2" charset="-122"/>
                        </a:rPr>
                        <a:t>19</a:t>
                      </a:r>
                      <a:endParaRPr lang="en-SG" sz="1100" dirty="0">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0529352"/>
                  </a:ext>
                </a:extLst>
              </a:tr>
            </a:tbl>
          </a:graphicData>
        </a:graphic>
      </p:graphicFrame>
    </p:spTree>
    <p:extLst>
      <p:ext uri="{BB962C8B-B14F-4D97-AF65-F5344CB8AC3E}">
        <p14:creationId xmlns:p14="http://schemas.microsoft.com/office/powerpoint/2010/main" val="1414255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t>
            </a:r>
          </a:p>
        </p:txBody>
      </p:sp>
      <p:sp>
        <p:nvSpPr>
          <p:cNvPr id="2" name="Rectangle 1">
            <a:extLst>
              <a:ext uri="{FF2B5EF4-FFF2-40B4-BE49-F238E27FC236}">
                <a16:creationId xmlns:a16="http://schemas.microsoft.com/office/drawing/2014/main" id="{2EC62819-B5E4-476E-AD4A-B5CB623D3071}"/>
              </a:ext>
            </a:extLst>
          </p:cNvPr>
          <p:cNvSpPr/>
          <p:nvPr/>
        </p:nvSpPr>
        <p:spPr>
          <a:xfrm>
            <a:off x="150564" y="415925"/>
            <a:ext cx="8309868" cy="961802"/>
          </a:xfrm>
          <a:prstGeom prst="rect">
            <a:avLst/>
          </a:prstGeom>
        </p:spPr>
        <p:txBody>
          <a:bodyPr wrap="square">
            <a:spAutoFit/>
          </a:bodyPr>
          <a:lstStyle/>
          <a:p>
            <a:pPr marL="114300" algn="just" hangingPunct="0">
              <a:spcBef>
                <a:spcPts val="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Anchor: VTM7.0</a:t>
            </a:r>
          </a:p>
          <a:p>
            <a:pPr marL="114300" algn="just" hangingPunct="0">
              <a:spcBef>
                <a:spcPts val="0"/>
              </a:spcBef>
              <a:spcAft>
                <a:spcPts val="300"/>
              </a:spcAft>
              <a:tabLst>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cs typeface="Times New Roman" panose="02020603050405020304" pitchFamily="18" charset="0"/>
              </a:rPr>
              <a:t>Test: Left - scalable coding with 16 valid modes; Right – scalable coding with 64 valid modes. (implemented over CE4-1, GEO mode table is reordered according to statistics)</a:t>
            </a:r>
            <a:endParaRPr lang="en-SG"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226275D8-05CC-485D-8ADC-CE7481C3C703}"/>
              </a:ext>
            </a:extLst>
          </p:cNvPr>
          <p:cNvGraphicFramePr>
            <a:graphicFrameLocks noGrp="1"/>
          </p:cNvGraphicFramePr>
          <p:nvPr>
            <p:extLst>
              <p:ext uri="{D42A27DB-BD31-4B8C-83A1-F6EECF244321}">
                <p14:modId xmlns:p14="http://schemas.microsoft.com/office/powerpoint/2010/main" val="1581594010"/>
              </p:ext>
            </p:extLst>
          </p:nvPr>
        </p:nvGraphicFramePr>
        <p:xfrm>
          <a:off x="755576" y="1376105"/>
          <a:ext cx="4035730" cy="3262314"/>
        </p:xfrm>
        <a:graphic>
          <a:graphicData uri="http://schemas.openxmlformats.org/drawingml/2006/table">
            <a:tbl>
              <a:tblPr firstRow="1" firstCol="1" bandRow="1"/>
              <a:tblGrid>
                <a:gridCol w="953688">
                  <a:extLst>
                    <a:ext uri="{9D8B030D-6E8A-4147-A177-3AD203B41FA5}">
                      <a16:colId xmlns:a16="http://schemas.microsoft.com/office/drawing/2014/main" val="1765080242"/>
                    </a:ext>
                  </a:extLst>
                </a:gridCol>
                <a:gridCol w="665256">
                  <a:extLst>
                    <a:ext uri="{9D8B030D-6E8A-4147-A177-3AD203B41FA5}">
                      <a16:colId xmlns:a16="http://schemas.microsoft.com/office/drawing/2014/main" val="435595492"/>
                    </a:ext>
                  </a:extLst>
                </a:gridCol>
                <a:gridCol w="664674">
                  <a:extLst>
                    <a:ext uri="{9D8B030D-6E8A-4147-A177-3AD203B41FA5}">
                      <a16:colId xmlns:a16="http://schemas.microsoft.com/office/drawing/2014/main" val="2295245022"/>
                    </a:ext>
                  </a:extLst>
                </a:gridCol>
                <a:gridCol w="664674">
                  <a:extLst>
                    <a:ext uri="{9D8B030D-6E8A-4147-A177-3AD203B41FA5}">
                      <a16:colId xmlns:a16="http://schemas.microsoft.com/office/drawing/2014/main" val="3069842795"/>
                    </a:ext>
                  </a:extLst>
                </a:gridCol>
                <a:gridCol w="543719">
                  <a:extLst>
                    <a:ext uri="{9D8B030D-6E8A-4147-A177-3AD203B41FA5}">
                      <a16:colId xmlns:a16="http://schemas.microsoft.com/office/drawing/2014/main" val="1395193354"/>
                    </a:ext>
                  </a:extLst>
                </a:gridCol>
                <a:gridCol w="543719">
                  <a:extLst>
                    <a:ext uri="{9D8B030D-6E8A-4147-A177-3AD203B41FA5}">
                      <a16:colId xmlns:a16="http://schemas.microsoft.com/office/drawing/2014/main" val="1131304546"/>
                    </a:ext>
                  </a:extLst>
                </a:gridCol>
              </a:tblGrid>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1116162"/>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999759470"/>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11979457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63549142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17703843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04395031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51538146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89882866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-0.09%</a:t>
                      </a:r>
                      <a:endParaRPr lang="en-SG" sz="1000" dirty="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-0.09%</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-0.08%</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43472517"/>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03903799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576554622"/>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309975690"/>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091035195"/>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05168285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36053715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58849943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42109109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82744933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92647822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-0.28%</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081099798"/>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1316699064"/>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-0.34%</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100%</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413765867"/>
                  </a:ext>
                </a:extLst>
              </a:tr>
            </a:tbl>
          </a:graphicData>
        </a:graphic>
      </p:graphicFrame>
      <p:graphicFrame>
        <p:nvGraphicFramePr>
          <p:cNvPr id="3" name="Table 2">
            <a:extLst>
              <a:ext uri="{FF2B5EF4-FFF2-40B4-BE49-F238E27FC236}">
                <a16:creationId xmlns:a16="http://schemas.microsoft.com/office/drawing/2014/main" id="{2BF65E36-F1F1-4CAF-A15A-30F930E733A1}"/>
              </a:ext>
            </a:extLst>
          </p:cNvPr>
          <p:cNvGraphicFramePr>
            <a:graphicFrameLocks noGrp="1"/>
          </p:cNvGraphicFramePr>
          <p:nvPr>
            <p:extLst>
              <p:ext uri="{D42A27DB-BD31-4B8C-83A1-F6EECF244321}">
                <p14:modId xmlns:p14="http://schemas.microsoft.com/office/powerpoint/2010/main" val="2284076594"/>
              </p:ext>
            </p:extLst>
          </p:nvPr>
        </p:nvGraphicFramePr>
        <p:xfrm>
          <a:off x="4817946" y="1376105"/>
          <a:ext cx="3082042" cy="3262314"/>
        </p:xfrm>
        <a:graphic>
          <a:graphicData uri="http://schemas.openxmlformats.org/drawingml/2006/table">
            <a:tbl>
              <a:tblPr firstRow="1" firstCol="1" bandRow="1"/>
              <a:tblGrid>
                <a:gridCol w="665256">
                  <a:extLst>
                    <a:ext uri="{9D8B030D-6E8A-4147-A177-3AD203B41FA5}">
                      <a16:colId xmlns:a16="http://schemas.microsoft.com/office/drawing/2014/main" val="3663415479"/>
                    </a:ext>
                  </a:extLst>
                </a:gridCol>
                <a:gridCol w="664674">
                  <a:extLst>
                    <a:ext uri="{9D8B030D-6E8A-4147-A177-3AD203B41FA5}">
                      <a16:colId xmlns:a16="http://schemas.microsoft.com/office/drawing/2014/main" val="3370448704"/>
                    </a:ext>
                  </a:extLst>
                </a:gridCol>
                <a:gridCol w="664674">
                  <a:extLst>
                    <a:ext uri="{9D8B030D-6E8A-4147-A177-3AD203B41FA5}">
                      <a16:colId xmlns:a16="http://schemas.microsoft.com/office/drawing/2014/main" val="3913832419"/>
                    </a:ext>
                  </a:extLst>
                </a:gridCol>
                <a:gridCol w="543719">
                  <a:extLst>
                    <a:ext uri="{9D8B030D-6E8A-4147-A177-3AD203B41FA5}">
                      <a16:colId xmlns:a16="http://schemas.microsoft.com/office/drawing/2014/main" val="3716168088"/>
                    </a:ext>
                  </a:extLst>
                </a:gridCol>
                <a:gridCol w="543719">
                  <a:extLst>
                    <a:ext uri="{9D8B030D-6E8A-4147-A177-3AD203B41FA5}">
                      <a16:colId xmlns:a16="http://schemas.microsoft.com/office/drawing/2014/main" val="3499534614"/>
                    </a:ext>
                  </a:extLst>
                </a:gridCol>
              </a:tblGrid>
              <a:tr h="148287">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4243895768"/>
                  </a:ext>
                </a:extLst>
              </a:tr>
              <a:tr h="148287">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0495601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73459641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66203593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55740865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9943460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-0.97%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-0.86%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27082197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111081964"/>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-0.28%</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840110517"/>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87645798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98539403"/>
                  </a:ext>
                </a:extLst>
              </a:tr>
              <a:tr h="148287">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168029011"/>
                  </a:ext>
                </a:extLst>
              </a:tr>
              <a:tr h="148287">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981660297"/>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EncT</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DecT</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1304401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80847497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2384508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56411444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-0.81%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-1.15%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-0.96%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87393802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-1.18%</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-0.77%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23413039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211414974"/>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-0.68%</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-0.76%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99%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30144197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-0.53%</a:t>
                      </a:r>
                      <a:endParaRPr lang="en-SG" sz="1000" dirty="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-0.75%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102%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99%</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396953937"/>
                  </a:ext>
                </a:extLst>
              </a:tr>
            </a:tbl>
          </a:graphicData>
        </a:graphic>
      </p:graphicFrame>
    </p:spTree>
    <p:extLst>
      <p:ext uri="{BB962C8B-B14F-4D97-AF65-F5344CB8AC3E}">
        <p14:creationId xmlns:p14="http://schemas.microsoft.com/office/powerpoint/2010/main" val="1136938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Simulation results (additional information)  </a:t>
            </a:r>
          </a:p>
        </p:txBody>
      </p:sp>
      <p:sp>
        <p:nvSpPr>
          <p:cNvPr id="3" name="TextBox 2">
            <a:extLst>
              <a:ext uri="{FF2B5EF4-FFF2-40B4-BE49-F238E27FC236}">
                <a16:creationId xmlns:a16="http://schemas.microsoft.com/office/drawing/2014/main" id="{B4DD0E69-01B3-43BE-8F71-5CC02295A23F}"/>
              </a:ext>
            </a:extLst>
          </p:cNvPr>
          <p:cNvSpPr txBox="1"/>
          <p:nvPr/>
        </p:nvSpPr>
        <p:spPr>
          <a:xfrm>
            <a:off x="1836795" y="627534"/>
            <a:ext cx="6336957" cy="307777"/>
          </a:xfrm>
          <a:prstGeom prst="rect">
            <a:avLst/>
          </a:prstGeom>
          <a:noFill/>
        </p:spPr>
        <p:txBody>
          <a:bodyPr wrap="square" rtlCol="0">
            <a:spAutoFit/>
          </a:bodyPr>
          <a:lstStyle/>
          <a:p>
            <a:r>
              <a:rPr lang="en-US" sz="1400" dirty="0"/>
              <a:t>8 valid modes 	32 valid modes 		48 valid modes</a:t>
            </a:r>
            <a:endParaRPr lang="en-SG" sz="1400" dirty="0"/>
          </a:p>
        </p:txBody>
      </p:sp>
      <p:graphicFrame>
        <p:nvGraphicFramePr>
          <p:cNvPr id="8" name="Table 7">
            <a:extLst>
              <a:ext uri="{FF2B5EF4-FFF2-40B4-BE49-F238E27FC236}">
                <a16:creationId xmlns:a16="http://schemas.microsoft.com/office/drawing/2014/main" id="{827FF681-08FC-4A83-A6B6-C14912F3BB15}"/>
              </a:ext>
            </a:extLst>
          </p:cNvPr>
          <p:cNvGraphicFramePr>
            <a:graphicFrameLocks noGrp="1"/>
          </p:cNvGraphicFramePr>
          <p:nvPr>
            <p:extLst>
              <p:ext uri="{D42A27DB-BD31-4B8C-83A1-F6EECF244321}">
                <p14:modId xmlns:p14="http://schemas.microsoft.com/office/powerpoint/2010/main" val="2743171684"/>
              </p:ext>
            </p:extLst>
          </p:nvPr>
        </p:nvGraphicFramePr>
        <p:xfrm>
          <a:off x="362650" y="1031688"/>
          <a:ext cx="2948292" cy="3262314"/>
        </p:xfrm>
        <a:graphic>
          <a:graphicData uri="http://schemas.openxmlformats.org/drawingml/2006/table">
            <a:tbl>
              <a:tblPr firstRow="1" firstCol="1" bandRow="1"/>
              <a:tblGrid>
                <a:gridCol w="953688">
                  <a:extLst>
                    <a:ext uri="{9D8B030D-6E8A-4147-A177-3AD203B41FA5}">
                      <a16:colId xmlns:a16="http://schemas.microsoft.com/office/drawing/2014/main" val="3503373"/>
                    </a:ext>
                  </a:extLst>
                </a:gridCol>
                <a:gridCol w="665256">
                  <a:extLst>
                    <a:ext uri="{9D8B030D-6E8A-4147-A177-3AD203B41FA5}">
                      <a16:colId xmlns:a16="http://schemas.microsoft.com/office/drawing/2014/main" val="1835918026"/>
                    </a:ext>
                  </a:extLst>
                </a:gridCol>
                <a:gridCol w="664674">
                  <a:extLst>
                    <a:ext uri="{9D8B030D-6E8A-4147-A177-3AD203B41FA5}">
                      <a16:colId xmlns:a16="http://schemas.microsoft.com/office/drawing/2014/main" val="2815138460"/>
                    </a:ext>
                  </a:extLst>
                </a:gridCol>
                <a:gridCol w="664674">
                  <a:extLst>
                    <a:ext uri="{9D8B030D-6E8A-4147-A177-3AD203B41FA5}">
                      <a16:colId xmlns:a16="http://schemas.microsoft.com/office/drawing/2014/main" val="828919503"/>
                    </a:ext>
                  </a:extLst>
                </a:gridCol>
              </a:tblGrid>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807210050"/>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Over VTM-7.0</a:t>
                      </a:r>
                      <a:endParaRPr lang="en-SG" sz="1000" dirty="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777680983"/>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4566939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03238891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13438775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29520195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08559174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88727788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03016359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75587353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353201710"/>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983232389"/>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082168835"/>
                  </a:ext>
                </a:extLst>
              </a:tr>
              <a:tr h="148287">
                <a:tc>
                  <a:txBody>
                    <a:bodyPr/>
                    <a:lstStyle/>
                    <a:p>
                      <a:endParaRPr lang="en-SG" sz="900">
                        <a:effectLst/>
                        <a:latin typeface="Times New Roman" panose="02020603050405020304" pitchFamily="18" charset="0"/>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28589493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67348520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A2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43085509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B</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22259941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C</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0.18%</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31711610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E</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462315724"/>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Overall</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0.06%</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293675037"/>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D</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59359394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Class F</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0.43%</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957210902"/>
                  </a:ext>
                </a:extLst>
              </a:tr>
            </a:tbl>
          </a:graphicData>
        </a:graphic>
      </p:graphicFrame>
      <p:graphicFrame>
        <p:nvGraphicFramePr>
          <p:cNvPr id="12" name="Table 11">
            <a:extLst>
              <a:ext uri="{FF2B5EF4-FFF2-40B4-BE49-F238E27FC236}">
                <a16:creationId xmlns:a16="http://schemas.microsoft.com/office/drawing/2014/main" id="{6DA7FF6F-14DB-467B-862B-EA15B29B10D0}"/>
              </a:ext>
            </a:extLst>
          </p:cNvPr>
          <p:cNvGraphicFramePr>
            <a:graphicFrameLocks noGrp="1"/>
          </p:cNvGraphicFramePr>
          <p:nvPr>
            <p:extLst>
              <p:ext uri="{D42A27DB-BD31-4B8C-83A1-F6EECF244321}">
                <p14:modId xmlns:p14="http://schemas.microsoft.com/office/powerpoint/2010/main" val="2751977978"/>
              </p:ext>
            </p:extLst>
          </p:nvPr>
        </p:nvGraphicFramePr>
        <p:xfrm>
          <a:off x="3635896" y="1027240"/>
          <a:ext cx="1994604" cy="3262314"/>
        </p:xfrm>
        <a:graphic>
          <a:graphicData uri="http://schemas.openxmlformats.org/drawingml/2006/table">
            <a:tbl>
              <a:tblPr firstRow="1" firstCol="1" bandRow="1"/>
              <a:tblGrid>
                <a:gridCol w="665256">
                  <a:extLst>
                    <a:ext uri="{9D8B030D-6E8A-4147-A177-3AD203B41FA5}">
                      <a16:colId xmlns:a16="http://schemas.microsoft.com/office/drawing/2014/main" val="1320501092"/>
                    </a:ext>
                  </a:extLst>
                </a:gridCol>
                <a:gridCol w="664674">
                  <a:extLst>
                    <a:ext uri="{9D8B030D-6E8A-4147-A177-3AD203B41FA5}">
                      <a16:colId xmlns:a16="http://schemas.microsoft.com/office/drawing/2014/main" val="572144783"/>
                    </a:ext>
                  </a:extLst>
                </a:gridCol>
                <a:gridCol w="664674">
                  <a:extLst>
                    <a:ext uri="{9D8B030D-6E8A-4147-A177-3AD203B41FA5}">
                      <a16:colId xmlns:a16="http://schemas.microsoft.com/office/drawing/2014/main" val="3660634586"/>
                    </a:ext>
                  </a:extLst>
                </a:gridCol>
              </a:tblGrid>
              <a:tr h="148287">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Random Access Main 10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417022855"/>
                  </a:ext>
                </a:extLst>
              </a:tr>
              <a:tr h="148287">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Over VTM-7.0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59232469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640344574"/>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-0.10%</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97285307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119138488"/>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-0.12%</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-0.08%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-0.11%</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382246555"/>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-0.53%</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57564084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24442361"/>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552054703"/>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-0.31%</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21358167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-0.32%</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800898739"/>
                  </a:ext>
                </a:extLst>
              </a:tr>
              <a:tr h="148287">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a:solidFill>
                            <a:srgbClr val="000000"/>
                          </a:solidFill>
                          <a:effectLst/>
                          <a:latin typeface="Arial" panose="020B0604020202020204" pitchFamily="34" charset="0"/>
                          <a:ea typeface="Times New Roman" panose="02020603050405020304" pitchFamily="18" charset="0"/>
                        </a:rPr>
                        <a:t>Low delay B Main10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370964043"/>
                  </a:ext>
                </a:extLst>
              </a:tr>
              <a:tr h="148287">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b="1" dirty="0">
                          <a:solidFill>
                            <a:srgbClr val="000000"/>
                          </a:solidFill>
                          <a:effectLst/>
                          <a:latin typeface="Arial" panose="020B0604020202020204" pitchFamily="34" charset="0"/>
                          <a:ea typeface="Times New Roman" panose="02020603050405020304" pitchFamily="18" charset="0"/>
                        </a:rPr>
                        <a:t>Over VTM-7.0</a:t>
                      </a:r>
                      <a:endParaRPr lang="en-SG" sz="1000" dirty="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130678583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Y</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U</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V</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63441710"/>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814631426"/>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900">
                        <a:effectLst/>
                        <a:latin typeface="Times New Roman" panose="02020603050405020304" pitchFamily="18" charset="0"/>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 </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429973648"/>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-0.17%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3805560419"/>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-0.59%</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-0.80%</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-0.48%</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87070091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-0.84%</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-0.24%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-0.49%</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784001388"/>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-0.53%</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-0.35%</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53992136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-0.54%</a:t>
                      </a:r>
                      <a:endParaRPr lang="en-SG" sz="100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-0.46%</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-0.64%</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750722922"/>
                  </a:ext>
                </a:extLst>
              </a:tr>
              <a:tr h="148287">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-0.41%</a:t>
                      </a:r>
                      <a:endParaRPr lang="en-SG" sz="1000" dirty="0">
                        <a:effectLst/>
                        <a:latin typeface="Times New Roman" panose="02020603050405020304" pitchFamily="18" charset="0"/>
                        <a:ea typeface="SimSun" panose="02010600030101010101" pitchFamily="2" charset="-122"/>
                      </a:endParaRPr>
                    </a:p>
                  </a:txBody>
                  <a:tcPr marL="62804" marR="62804"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a:solidFill>
                            <a:srgbClr val="000000"/>
                          </a:solidFill>
                          <a:effectLst/>
                          <a:latin typeface="Arial" panose="020B0604020202020204" pitchFamily="34" charset="0"/>
                          <a:ea typeface="Times New Roman" panose="02020603050405020304" pitchFamily="18" charset="0"/>
                        </a:rPr>
                        <a:t>-1.17%</a:t>
                      </a:r>
                      <a:endParaRPr lang="en-SG" sz="1000">
                        <a:effectLst/>
                        <a:latin typeface="Times New Roman" panose="02020603050405020304" pitchFamily="18" charset="0"/>
                        <a:ea typeface="SimSun" panose="02010600030101010101" pitchFamily="2" charset="-122"/>
                      </a:endParaRPr>
                    </a:p>
                  </a:txBody>
                  <a:tcPr marL="62804" marR="62804"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800" dirty="0">
                          <a:solidFill>
                            <a:srgbClr val="000000"/>
                          </a:solidFill>
                          <a:effectLst/>
                          <a:latin typeface="Arial" panose="020B0604020202020204" pitchFamily="34" charset="0"/>
                          <a:ea typeface="Times New Roman" panose="02020603050405020304" pitchFamily="18" charset="0"/>
                        </a:rPr>
                        <a:t>-0.22%</a:t>
                      </a:r>
                      <a:endParaRPr lang="en-SG" sz="1000" dirty="0">
                        <a:effectLst/>
                        <a:latin typeface="Times New Roman" panose="02020603050405020304" pitchFamily="18" charset="0"/>
                        <a:ea typeface="SimSun" panose="02010600030101010101" pitchFamily="2" charset="-122"/>
                      </a:endParaRPr>
                    </a:p>
                  </a:txBody>
                  <a:tcPr marL="62804" marR="62804"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89853929"/>
                  </a:ext>
                </a:extLst>
              </a:tr>
            </a:tbl>
          </a:graphicData>
        </a:graphic>
      </p:graphicFrame>
      <p:graphicFrame>
        <p:nvGraphicFramePr>
          <p:cNvPr id="13" name="Table 12">
            <a:extLst>
              <a:ext uri="{FF2B5EF4-FFF2-40B4-BE49-F238E27FC236}">
                <a16:creationId xmlns:a16="http://schemas.microsoft.com/office/drawing/2014/main" id="{DD93C3A2-D13E-41CF-ABCB-797F708A08B0}"/>
              </a:ext>
            </a:extLst>
          </p:cNvPr>
          <p:cNvGraphicFramePr>
            <a:graphicFrameLocks noGrp="1"/>
          </p:cNvGraphicFramePr>
          <p:nvPr>
            <p:extLst>
              <p:ext uri="{D42A27DB-BD31-4B8C-83A1-F6EECF244321}">
                <p14:modId xmlns:p14="http://schemas.microsoft.com/office/powerpoint/2010/main" val="131002266"/>
              </p:ext>
            </p:extLst>
          </p:nvPr>
        </p:nvGraphicFramePr>
        <p:xfrm>
          <a:off x="6084168" y="1027246"/>
          <a:ext cx="2089585" cy="3262308"/>
        </p:xfrm>
        <a:graphic>
          <a:graphicData uri="http://schemas.openxmlformats.org/drawingml/2006/table">
            <a:tbl>
              <a:tblPr firstRow="1" firstCol="1" bandRow="1"/>
              <a:tblGrid>
                <a:gridCol w="696935">
                  <a:extLst>
                    <a:ext uri="{9D8B030D-6E8A-4147-A177-3AD203B41FA5}">
                      <a16:colId xmlns:a16="http://schemas.microsoft.com/office/drawing/2014/main" val="3058282992"/>
                    </a:ext>
                  </a:extLst>
                </a:gridCol>
                <a:gridCol w="696325">
                  <a:extLst>
                    <a:ext uri="{9D8B030D-6E8A-4147-A177-3AD203B41FA5}">
                      <a16:colId xmlns:a16="http://schemas.microsoft.com/office/drawing/2014/main" val="319670918"/>
                    </a:ext>
                  </a:extLst>
                </a:gridCol>
                <a:gridCol w="696325">
                  <a:extLst>
                    <a:ext uri="{9D8B030D-6E8A-4147-A177-3AD203B41FA5}">
                      <a16:colId xmlns:a16="http://schemas.microsoft.com/office/drawing/2014/main" val="2744011696"/>
                    </a:ext>
                  </a:extLst>
                </a:gridCol>
              </a:tblGrid>
              <a:tr h="155348">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b="1">
                          <a:solidFill>
                            <a:srgbClr val="000000"/>
                          </a:solidFill>
                          <a:effectLst/>
                          <a:latin typeface="Arial" panose="020B0604020202020204" pitchFamily="34" charset="0"/>
                          <a:ea typeface="Times New Roman" panose="02020603050405020304" pitchFamily="18" charset="0"/>
                        </a:rPr>
                        <a:t>Over VTM-7.0</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3871084520"/>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Y</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U</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459749274"/>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-0.11%</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-0.15%</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-0.18%</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47410152"/>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-0.17%</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-0.07%</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0.02%</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762906579"/>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-0.15%</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-0.11%</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-0.10%</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481919889"/>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-0.55%</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-0.79%</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-0.74%</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24827003"/>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endParaRPr lang="en-SG" sz="1000">
                        <a:effectLst/>
                        <a:latin typeface="Times New Roman" panose="02020603050405020304" pitchFamily="18" charset="0"/>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164361651"/>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-0.25%</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-0.29%</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-0.27%</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489307567"/>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-0.41%</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-0.53%</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-0.60%</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4214155308"/>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-0.33%</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-0.36%</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-0.29%</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68437579"/>
                  </a:ext>
                </a:extLst>
              </a:tr>
              <a:tr h="155348">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b="1" dirty="0">
                          <a:solidFill>
                            <a:srgbClr val="000000"/>
                          </a:solidFill>
                          <a:effectLst/>
                          <a:latin typeface="Arial" panose="020B0604020202020204" pitchFamily="34" charset="0"/>
                          <a:ea typeface="Times New Roman" panose="02020603050405020304" pitchFamily="18" charset="0"/>
                        </a:rPr>
                        <a:t>Low delay B Main10 </a:t>
                      </a:r>
                      <a:endParaRPr lang="en-SG" sz="1100" dirty="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036015709"/>
                  </a:ext>
                </a:extLst>
              </a:tr>
              <a:tr h="155348">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b="1" dirty="0">
                          <a:solidFill>
                            <a:srgbClr val="000000"/>
                          </a:solidFill>
                          <a:effectLst/>
                          <a:latin typeface="Arial" panose="020B0604020202020204" pitchFamily="34" charset="0"/>
                          <a:ea typeface="Times New Roman" panose="02020603050405020304" pitchFamily="18" charset="0"/>
                        </a:rPr>
                        <a:t>Over VTM-7.0</a:t>
                      </a:r>
                      <a:endParaRPr lang="en-SG" sz="1100" dirty="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tc hMerge="1">
                  <a:txBody>
                    <a:bodyPr/>
                    <a:lstStyle/>
                    <a:p>
                      <a:endParaRPr lang="en-SG"/>
                    </a:p>
                  </a:txBody>
                  <a:tcPr/>
                </a:tc>
                <a:tc hMerge="1">
                  <a:txBody>
                    <a:bodyPr/>
                    <a:lstStyle/>
                    <a:p>
                      <a:endParaRPr lang="en-SG"/>
                    </a:p>
                  </a:txBody>
                  <a:tcPr/>
                </a:tc>
                <a:extLst>
                  <a:ext uri="{0D108BD9-81ED-4DB2-BD59-A6C34878D82A}">
                    <a16:rowId xmlns:a16="http://schemas.microsoft.com/office/drawing/2014/main" val="2194929642"/>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Y</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U</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1611073166"/>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3527757758"/>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endParaRPr lang="en-SG" sz="1000">
                        <a:effectLst/>
                        <a:latin typeface="Times New Roman" panose="02020603050405020304" pitchFamily="18" charset="0"/>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 </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546876947"/>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2375097788"/>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-0.76%</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-1.14%</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-0.81%</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a:noFill/>
                    </a:lnB>
                  </a:tcPr>
                </a:tc>
                <a:extLst>
                  <a:ext uri="{0D108BD9-81ED-4DB2-BD59-A6C34878D82A}">
                    <a16:rowId xmlns:a16="http://schemas.microsoft.com/office/drawing/2014/main" val="1666899005"/>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-0.93%</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-0.30%</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-1.11%</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877005113"/>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#VALUE!</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2380998338"/>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dirty="0">
                          <a:solidFill>
                            <a:srgbClr val="000000"/>
                          </a:solidFill>
                          <a:effectLst/>
                          <a:latin typeface="Arial" panose="020B0604020202020204" pitchFamily="34" charset="0"/>
                          <a:ea typeface="Times New Roman" panose="02020603050405020304" pitchFamily="18" charset="0"/>
                        </a:rPr>
                        <a:t>-0.64%</a:t>
                      </a:r>
                      <a:endParaRPr lang="en-SG" sz="1100" dirty="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-0.42%</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w="12700" cap="flat" cmpd="sng" algn="ctr">
                      <a:solidFill>
                        <a:srgbClr val="1A1A1A"/>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-0.44%</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w="12700" cap="flat" cmpd="sng" algn="ctr">
                      <a:solidFill>
                        <a:srgbClr val="1A1A1A"/>
                      </a:solidFill>
                      <a:prstDash val="solid"/>
                      <a:round/>
                      <a:headEnd type="none" w="med" len="med"/>
                      <a:tailEnd type="none" w="med" len="med"/>
                    </a:lnT>
                    <a:lnB>
                      <a:noFill/>
                    </a:lnB>
                  </a:tcPr>
                </a:tc>
                <a:extLst>
                  <a:ext uri="{0D108BD9-81ED-4DB2-BD59-A6C34878D82A}">
                    <a16:rowId xmlns:a16="http://schemas.microsoft.com/office/drawing/2014/main" val="787720233"/>
                  </a:ext>
                </a:extLst>
              </a:tr>
              <a:tr h="155348">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dirty="0">
                          <a:solidFill>
                            <a:srgbClr val="000000"/>
                          </a:solidFill>
                          <a:effectLst/>
                          <a:latin typeface="Arial" panose="020B0604020202020204" pitchFamily="34" charset="0"/>
                          <a:ea typeface="Times New Roman" panose="02020603050405020304" pitchFamily="18" charset="0"/>
                        </a:rPr>
                        <a:t>-0.51%</a:t>
                      </a:r>
                      <a:endParaRPr lang="en-SG" sz="1100" dirty="0">
                        <a:effectLst/>
                        <a:latin typeface="Times New Roman" panose="02020603050405020304" pitchFamily="18" charset="0"/>
                        <a:ea typeface="SimSun" panose="02010600030101010101" pitchFamily="2" charset="-122"/>
                      </a:endParaRPr>
                    </a:p>
                  </a:txBody>
                  <a:tcPr marL="65795" marR="65795" marT="0" marB="0" anchor="ctr">
                    <a:lnL w="12700" cap="flat" cmpd="sng" algn="ctr">
                      <a:solidFill>
                        <a:srgbClr val="1A1A1A"/>
                      </a:solidFill>
                      <a:prstDash val="solid"/>
                      <a:round/>
                      <a:headEnd type="none" w="med" len="med"/>
                      <a:tailEnd type="none" w="med" len="med"/>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a:solidFill>
                            <a:srgbClr val="000000"/>
                          </a:solidFill>
                          <a:effectLst/>
                          <a:latin typeface="Arial" panose="020B0604020202020204" pitchFamily="34" charset="0"/>
                          <a:ea typeface="Times New Roman" panose="02020603050405020304" pitchFamily="18" charset="0"/>
                        </a:rPr>
                        <a:t>-1.04%</a:t>
                      </a:r>
                      <a:endParaRPr lang="en-SG" sz="1100">
                        <a:effectLst/>
                        <a:latin typeface="Times New Roman" panose="02020603050405020304" pitchFamily="18" charset="0"/>
                        <a:ea typeface="SimSun" panose="02010600030101010101" pitchFamily="2" charset="-122"/>
                      </a:endParaRPr>
                    </a:p>
                  </a:txBody>
                  <a:tcPr marL="65795" marR="65795" marT="0" marB="0" anchor="ctr">
                    <a:lnL>
                      <a:noFill/>
                    </a:lnL>
                    <a:lnR>
                      <a:noFill/>
                    </a:lnR>
                    <a:lnT>
                      <a:noFill/>
                    </a:lnT>
                    <a:lnB w="12700" cap="flat" cmpd="sng" algn="ctr">
                      <a:solidFill>
                        <a:srgbClr val="1A1A1A"/>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SG" sz="900" dirty="0">
                          <a:solidFill>
                            <a:srgbClr val="000000"/>
                          </a:solidFill>
                          <a:effectLst/>
                          <a:latin typeface="Arial" panose="020B0604020202020204" pitchFamily="34" charset="0"/>
                          <a:ea typeface="Times New Roman" panose="02020603050405020304" pitchFamily="18" charset="0"/>
                        </a:rPr>
                        <a:t>-0.09%</a:t>
                      </a:r>
                      <a:endParaRPr lang="en-SG" sz="1100" dirty="0">
                        <a:effectLst/>
                        <a:latin typeface="Times New Roman" panose="02020603050405020304" pitchFamily="18" charset="0"/>
                        <a:ea typeface="SimSun" panose="02010600030101010101" pitchFamily="2" charset="-122"/>
                      </a:endParaRPr>
                    </a:p>
                  </a:txBody>
                  <a:tcPr marL="65795" marR="65795" marT="0" marB="0" anchor="ctr">
                    <a:lnL>
                      <a:noFill/>
                    </a:lnL>
                    <a:lnR w="12700" cap="flat" cmpd="sng" algn="ctr">
                      <a:solidFill>
                        <a:srgbClr val="1A1A1A"/>
                      </a:solidFill>
                      <a:prstDash val="solid"/>
                      <a:round/>
                      <a:headEnd type="none" w="med" len="med"/>
                      <a:tailEnd type="none" w="med" len="med"/>
                    </a:lnR>
                    <a:lnT>
                      <a:noFill/>
                    </a:lnT>
                    <a:lnB w="12700" cap="flat" cmpd="sng" algn="ctr">
                      <a:solidFill>
                        <a:srgbClr val="1A1A1A"/>
                      </a:solidFill>
                      <a:prstDash val="solid"/>
                      <a:round/>
                      <a:headEnd type="none" w="med" len="med"/>
                      <a:tailEnd type="none" w="med" len="med"/>
                    </a:lnB>
                  </a:tcPr>
                </a:tc>
                <a:extLst>
                  <a:ext uri="{0D108BD9-81ED-4DB2-BD59-A6C34878D82A}">
                    <a16:rowId xmlns:a16="http://schemas.microsoft.com/office/drawing/2014/main" val="3790693883"/>
                  </a:ext>
                </a:extLst>
              </a:tr>
            </a:tbl>
          </a:graphicData>
        </a:graphic>
      </p:graphicFrame>
    </p:spTree>
    <p:extLst>
      <p:ext uri="{BB962C8B-B14F-4D97-AF65-F5344CB8AC3E}">
        <p14:creationId xmlns:p14="http://schemas.microsoft.com/office/powerpoint/2010/main" val="2885592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8390706"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Mode number-BD curve (LDB) (additional information) </a:t>
            </a:r>
          </a:p>
        </p:txBody>
      </p:sp>
      <p:graphicFrame>
        <p:nvGraphicFramePr>
          <p:cNvPr id="3" name="Chart 2">
            <a:extLst>
              <a:ext uri="{FF2B5EF4-FFF2-40B4-BE49-F238E27FC236}">
                <a16:creationId xmlns:a16="http://schemas.microsoft.com/office/drawing/2014/main" id="{13089787-BEBE-4361-88CC-0216791C645D}"/>
              </a:ext>
            </a:extLst>
          </p:cNvPr>
          <p:cNvGraphicFramePr/>
          <p:nvPr/>
        </p:nvGraphicFramePr>
        <p:xfrm>
          <a:off x="2286000" y="1200150"/>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2785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a16="http://schemas.microsoft.com/office/drawing/2014/main" id="{3887A20E-E58C-4E94-8894-5C751E629E22}"/>
              </a:ext>
            </a:extLst>
          </p:cNvPr>
          <p:cNvSpPr>
            <a:spLocks noChangeArrowheads="1"/>
          </p:cNvSpPr>
          <p:nvPr/>
        </p:nvSpPr>
        <p:spPr bwMode="auto">
          <a:xfrm>
            <a:off x="285750" y="-41275"/>
            <a:ext cx="6640513" cy="457200"/>
          </a:xfrm>
          <a:prstGeom prst="rect">
            <a:avLst/>
          </a:prstGeom>
          <a:noFill/>
          <a:ln>
            <a:noFill/>
          </a:ln>
          <a:extLst>
            <a:ext uri="{909E8E84-426E-40DD-AFC4-6F175D3DCCD1}">
              <a14:hiddenFill xmlns:a14="http://schemas.microsoft.com/office/drawing/2010/main">
                <a:solidFill>
                  <a:srgbClr val="004286"/>
                </a:solidFill>
              </a14:hiddenFill>
            </a:ext>
            <a:ext uri="{91240B29-F687-4F45-9708-019B960494DF}">
              <a14:hiddenLine xmlns:a14="http://schemas.microsoft.com/office/drawing/2010/main" w="9525">
                <a:solidFill>
                  <a:schemeClr val="tx1"/>
                </a:solidFill>
                <a:miter lim="800000"/>
                <a:headEnd/>
                <a:tailEnd/>
              </a14:hiddenLine>
            </a:ext>
          </a:extLst>
        </p:spPr>
        <p:txBody>
          <a:bodyPr lIns="68653" tIns="34327" rIns="68653" bIns="34327" anchor="ctr"/>
          <a:lstStyle>
            <a:lvl1pPr eaLnBrk="0" hangingPunct="0">
              <a:defRPr kumimoji="1">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400" dirty="0">
                <a:solidFill>
                  <a:schemeClr val="bg1"/>
                </a:solidFill>
              </a:rPr>
              <a:t>Other tests (additional information)</a:t>
            </a:r>
          </a:p>
        </p:txBody>
      </p:sp>
      <p:sp>
        <p:nvSpPr>
          <p:cNvPr id="3" name="TextBox 2">
            <a:extLst>
              <a:ext uri="{FF2B5EF4-FFF2-40B4-BE49-F238E27FC236}">
                <a16:creationId xmlns:a16="http://schemas.microsoft.com/office/drawing/2014/main" id="{B4DD0E69-01B3-43BE-8F71-5CC02295A23F}"/>
              </a:ext>
            </a:extLst>
          </p:cNvPr>
          <p:cNvSpPr txBox="1"/>
          <p:nvPr/>
        </p:nvSpPr>
        <p:spPr>
          <a:xfrm>
            <a:off x="290424" y="505155"/>
            <a:ext cx="8170007" cy="3539430"/>
          </a:xfrm>
          <a:prstGeom prst="rect">
            <a:avLst/>
          </a:prstGeom>
          <a:noFill/>
        </p:spPr>
        <p:txBody>
          <a:bodyPr wrap="square" rtlCol="0">
            <a:spAutoFit/>
          </a:bodyPr>
          <a:lstStyle/>
          <a:p>
            <a:pPr hangingPunct="0"/>
            <a:r>
              <a:rPr lang="en-US" sz="1600" dirty="0">
                <a:latin typeface="Times New Roman" panose="02020603050405020304" pitchFamily="18" charset="0"/>
                <a:cs typeface="Times New Roman" panose="02020603050405020304" pitchFamily="18" charset="0"/>
              </a:rPr>
              <a:t>Encoder uses only first 16 modes (</a:t>
            </a:r>
            <a:r>
              <a:rPr lang="en-US" sz="1600" dirty="0" err="1">
                <a:latin typeface="Times New Roman" panose="02020603050405020304" pitchFamily="18" charset="0"/>
                <a:cs typeface="Times New Roman" panose="02020603050405020304" pitchFamily="18" charset="0"/>
              </a:rPr>
              <a:t>cmax</a:t>
            </a:r>
            <a:r>
              <a:rPr lang="en-US" sz="1600" dirty="0">
                <a:latin typeface="Times New Roman" panose="02020603050405020304" pitchFamily="18" charset="0"/>
                <a:cs typeface="Times New Roman" panose="02020603050405020304" pitchFamily="18" charset="0"/>
              </a:rPr>
              <a:t> of </a:t>
            </a:r>
            <a:r>
              <a:rPr lang="en-US" sz="1600" dirty="0" err="1">
                <a:latin typeface="Times New Roman" panose="02020603050405020304" pitchFamily="18" charset="0"/>
                <a:cs typeface="Times New Roman" panose="02020603050405020304" pitchFamily="18" charset="0"/>
              </a:rPr>
              <a:t>merge_geo_parititon_idx</a:t>
            </a:r>
            <a:r>
              <a:rPr lang="en-US" sz="1600" dirty="0">
                <a:latin typeface="Times New Roman" panose="02020603050405020304" pitchFamily="18" charset="0"/>
                <a:cs typeface="Times New Roman" panose="02020603050405020304" pitchFamily="18" charset="0"/>
              </a:rPr>
              <a:t>  = 64, w/o mode table reordering, implemented on CE4-1)</a:t>
            </a:r>
          </a:p>
          <a:p>
            <a:pPr fontAlgn="auto"/>
            <a:r>
              <a:rPr lang="en-SG" sz="1600" dirty="0">
                <a:latin typeface="Times New Roman" panose="02020603050405020304" pitchFamily="18" charset="0"/>
                <a:cs typeface="Times New Roman" panose="02020603050405020304" pitchFamily="18" charset="0"/>
              </a:rPr>
              <a:t>RA (</a:t>
            </a:r>
            <a:r>
              <a:rPr lang="en-SG" sz="1600" dirty="0" err="1">
                <a:latin typeface="Times New Roman" panose="02020603050405020304" pitchFamily="18" charset="0"/>
                <a:cs typeface="Times New Roman" panose="02020603050405020304" pitchFamily="18" charset="0"/>
              </a:rPr>
              <a:t>YCbCr</a:t>
            </a:r>
            <a:r>
              <a:rPr lang="en-SG" sz="1600" dirty="0">
                <a:latin typeface="Times New Roman" panose="02020603050405020304" pitchFamily="18" charset="0"/>
                <a:cs typeface="Times New Roman" panose="02020603050405020304" pitchFamily="18" charset="0"/>
              </a:rPr>
              <a:t>): 0.19%, 0.30%, 0.30%</a:t>
            </a:r>
          </a:p>
          <a:p>
            <a:pPr fontAlgn="auto"/>
            <a:r>
              <a:rPr lang="en-SG" sz="1600" dirty="0">
                <a:latin typeface="Times New Roman" panose="02020603050405020304" pitchFamily="18" charset="0"/>
                <a:cs typeface="Times New Roman" panose="02020603050405020304" pitchFamily="18" charset="0"/>
              </a:rPr>
              <a:t>LDB(</a:t>
            </a:r>
            <a:r>
              <a:rPr lang="en-SG" sz="1600" dirty="0" err="1">
                <a:latin typeface="Times New Roman" panose="02020603050405020304" pitchFamily="18" charset="0"/>
                <a:cs typeface="Times New Roman" panose="02020603050405020304" pitchFamily="18" charset="0"/>
              </a:rPr>
              <a:t>YCbCr</a:t>
            </a:r>
            <a:r>
              <a:rPr lang="en-SG" sz="1600" dirty="0">
                <a:latin typeface="Times New Roman" panose="02020603050405020304" pitchFamily="18" charset="0"/>
                <a:cs typeface="Times New Roman" panose="02020603050405020304" pitchFamily="18" charset="0"/>
              </a:rPr>
              <a:t>): 0.44%, 0.62%, 0.69%</a:t>
            </a:r>
          </a:p>
          <a:p>
            <a:pPr hangingPunct="0"/>
            <a:endParaRPr lang="en-US" sz="1600" dirty="0">
              <a:latin typeface="Times New Roman" panose="02020603050405020304" pitchFamily="18" charset="0"/>
              <a:cs typeface="Times New Roman" panose="02020603050405020304" pitchFamily="18" charset="0"/>
            </a:endParaRPr>
          </a:p>
          <a:p>
            <a:pPr fontAlgn="auto"/>
            <a:r>
              <a:rPr lang="en-US" sz="1600" dirty="0">
                <a:latin typeface="Times New Roman" panose="02020603050405020304" pitchFamily="18" charset="0"/>
                <a:cs typeface="Times New Roman" panose="02020603050405020304" pitchFamily="18" charset="0"/>
              </a:rPr>
              <a:t>Encoder uses only first 16 modes (</a:t>
            </a:r>
            <a:r>
              <a:rPr lang="en-US" sz="1600" dirty="0" err="1">
                <a:latin typeface="Times New Roman" panose="02020603050405020304" pitchFamily="18" charset="0"/>
                <a:cs typeface="Times New Roman" panose="02020603050405020304" pitchFamily="18" charset="0"/>
              </a:rPr>
              <a:t>cmax</a:t>
            </a:r>
            <a:r>
              <a:rPr lang="en-US" sz="1600" dirty="0">
                <a:latin typeface="Times New Roman" panose="02020603050405020304" pitchFamily="18" charset="0"/>
                <a:cs typeface="Times New Roman" panose="02020603050405020304" pitchFamily="18" charset="0"/>
              </a:rPr>
              <a:t> of </a:t>
            </a:r>
            <a:r>
              <a:rPr lang="en-US" sz="1600" dirty="0" err="1">
                <a:latin typeface="Times New Roman" panose="02020603050405020304" pitchFamily="18" charset="0"/>
                <a:cs typeface="Times New Roman" panose="02020603050405020304" pitchFamily="18" charset="0"/>
              </a:rPr>
              <a:t>merge_geo_parititon_idx</a:t>
            </a:r>
            <a:r>
              <a:rPr lang="en-US" sz="1600" dirty="0">
                <a:latin typeface="Times New Roman" panose="02020603050405020304" pitchFamily="18" charset="0"/>
                <a:cs typeface="Times New Roman" panose="02020603050405020304" pitchFamily="18" charset="0"/>
              </a:rPr>
              <a:t>  = 16, w/o mode table reordering, implemented on CE4-1)</a:t>
            </a:r>
            <a:endParaRPr lang="en-SG" sz="1600" dirty="0">
              <a:latin typeface="Times New Roman" panose="02020603050405020304" pitchFamily="18" charset="0"/>
              <a:cs typeface="Times New Roman" panose="02020603050405020304" pitchFamily="18" charset="0"/>
            </a:endParaRPr>
          </a:p>
          <a:p>
            <a:pPr fontAlgn="auto"/>
            <a:r>
              <a:rPr lang="en-SG" sz="1600" dirty="0">
                <a:latin typeface="Times New Roman" panose="02020603050405020304" pitchFamily="18" charset="0"/>
                <a:cs typeface="Times New Roman" panose="02020603050405020304" pitchFamily="18" charset="0"/>
              </a:rPr>
              <a:t>RA (</a:t>
            </a:r>
            <a:r>
              <a:rPr lang="en-SG" sz="1600" dirty="0" err="1">
                <a:latin typeface="Times New Roman" panose="02020603050405020304" pitchFamily="18" charset="0"/>
                <a:cs typeface="Times New Roman" panose="02020603050405020304" pitchFamily="18" charset="0"/>
              </a:rPr>
              <a:t>YCbCr</a:t>
            </a:r>
            <a:r>
              <a:rPr lang="en-SG" sz="1600" dirty="0">
                <a:latin typeface="Times New Roman" panose="02020603050405020304" pitchFamily="18" charset="0"/>
                <a:cs typeface="Times New Roman" panose="02020603050405020304" pitchFamily="18" charset="0"/>
              </a:rPr>
              <a:t>): 0.04%, 0.06%, 0.14%</a:t>
            </a:r>
          </a:p>
          <a:p>
            <a:pPr fontAlgn="auto"/>
            <a:r>
              <a:rPr lang="en-SG" sz="1600" dirty="0">
                <a:latin typeface="Times New Roman" panose="02020603050405020304" pitchFamily="18" charset="0"/>
                <a:cs typeface="Times New Roman" panose="02020603050405020304" pitchFamily="18" charset="0"/>
              </a:rPr>
              <a:t>LDB(</a:t>
            </a:r>
            <a:r>
              <a:rPr lang="en-SG" sz="1600" dirty="0" err="1">
                <a:latin typeface="Times New Roman" panose="02020603050405020304" pitchFamily="18" charset="0"/>
                <a:cs typeface="Times New Roman" panose="02020603050405020304" pitchFamily="18" charset="0"/>
              </a:rPr>
              <a:t>YCbCr</a:t>
            </a:r>
            <a:r>
              <a:rPr lang="en-SG" sz="1600" dirty="0">
                <a:latin typeface="Times New Roman" panose="02020603050405020304" pitchFamily="18" charset="0"/>
                <a:cs typeface="Times New Roman" panose="02020603050405020304" pitchFamily="18" charset="0"/>
              </a:rPr>
              <a:t>): 0.07%, 0.31%, 0.47%</a:t>
            </a:r>
          </a:p>
          <a:p>
            <a:pPr hangingPunct="0"/>
            <a:endParaRPr lang="en-SG" sz="1600" dirty="0">
              <a:latin typeface="Times New Roman" panose="02020603050405020304" pitchFamily="18" charset="0"/>
              <a:cs typeface="Times New Roman" panose="02020603050405020304" pitchFamily="18" charset="0"/>
            </a:endParaRPr>
          </a:p>
          <a:p>
            <a:pPr fontAlgn="auto"/>
            <a:r>
              <a:rPr lang="en-US" sz="1600" dirty="0">
                <a:solidFill>
                  <a:schemeClr val="bg1">
                    <a:lumMod val="50000"/>
                  </a:schemeClr>
                </a:solidFill>
                <a:latin typeface="Times New Roman" panose="02020603050405020304" pitchFamily="18" charset="0"/>
                <a:cs typeface="Times New Roman" panose="02020603050405020304" pitchFamily="18" charset="0"/>
              </a:rPr>
              <a:t>Encoder uses only first 16 modes (</a:t>
            </a:r>
            <a:r>
              <a:rPr lang="en-US" sz="1600" dirty="0" err="1">
                <a:solidFill>
                  <a:schemeClr val="bg1">
                    <a:lumMod val="50000"/>
                  </a:schemeClr>
                </a:solidFill>
                <a:latin typeface="Times New Roman" panose="02020603050405020304" pitchFamily="18" charset="0"/>
                <a:cs typeface="Times New Roman" panose="02020603050405020304" pitchFamily="18" charset="0"/>
              </a:rPr>
              <a:t>cmax</a:t>
            </a:r>
            <a:r>
              <a:rPr lang="en-US" sz="1600" dirty="0">
                <a:solidFill>
                  <a:schemeClr val="bg1">
                    <a:lumMod val="50000"/>
                  </a:schemeClr>
                </a:solidFill>
                <a:latin typeface="Times New Roman" panose="02020603050405020304" pitchFamily="18" charset="0"/>
                <a:cs typeface="Times New Roman" panose="02020603050405020304" pitchFamily="18" charset="0"/>
              </a:rPr>
              <a:t> of </a:t>
            </a:r>
            <a:r>
              <a:rPr lang="en-US" sz="1600" dirty="0" err="1">
                <a:solidFill>
                  <a:schemeClr val="bg1">
                    <a:lumMod val="50000"/>
                  </a:schemeClr>
                </a:solidFill>
                <a:latin typeface="Times New Roman" panose="02020603050405020304" pitchFamily="18" charset="0"/>
                <a:cs typeface="Times New Roman" panose="02020603050405020304" pitchFamily="18" charset="0"/>
              </a:rPr>
              <a:t>merge_geo_parititon_idx</a:t>
            </a:r>
            <a:r>
              <a:rPr lang="en-US" sz="1600" dirty="0">
                <a:solidFill>
                  <a:schemeClr val="bg1">
                    <a:lumMod val="50000"/>
                  </a:schemeClr>
                </a:solidFill>
                <a:latin typeface="Times New Roman" panose="02020603050405020304" pitchFamily="18" charset="0"/>
                <a:cs typeface="Times New Roman" panose="02020603050405020304" pitchFamily="18" charset="0"/>
              </a:rPr>
              <a:t>  = 16, with mode table reordering, implemented on CE4-1)</a:t>
            </a:r>
            <a:endParaRPr lang="en-SG" sz="1600" dirty="0">
              <a:solidFill>
                <a:schemeClr val="bg1">
                  <a:lumMod val="50000"/>
                </a:schemeClr>
              </a:solidFill>
              <a:latin typeface="Times New Roman" panose="02020603050405020304" pitchFamily="18" charset="0"/>
              <a:cs typeface="Times New Roman" panose="02020603050405020304" pitchFamily="18" charset="0"/>
            </a:endParaRPr>
          </a:p>
          <a:p>
            <a:pPr hangingPunct="0"/>
            <a:r>
              <a:rPr lang="en-SG" sz="1600" dirty="0">
                <a:solidFill>
                  <a:schemeClr val="bg1">
                    <a:lumMod val="50000"/>
                  </a:schemeClr>
                </a:solidFill>
                <a:latin typeface="Times New Roman" panose="02020603050405020304" pitchFamily="18" charset="0"/>
                <a:cs typeface="Times New Roman" panose="02020603050405020304" pitchFamily="18" charset="0"/>
              </a:rPr>
              <a:t>RA (</a:t>
            </a:r>
            <a:r>
              <a:rPr lang="en-SG" sz="1600" dirty="0" err="1">
                <a:solidFill>
                  <a:schemeClr val="bg1">
                    <a:lumMod val="50000"/>
                  </a:schemeClr>
                </a:solidFill>
                <a:latin typeface="Times New Roman" panose="02020603050405020304" pitchFamily="18" charset="0"/>
                <a:cs typeface="Times New Roman" panose="02020603050405020304" pitchFamily="18" charset="0"/>
              </a:rPr>
              <a:t>YCbCr</a:t>
            </a:r>
            <a:r>
              <a:rPr lang="en-SG" sz="1600" dirty="0">
                <a:solidFill>
                  <a:schemeClr val="bg1">
                    <a:lumMod val="50000"/>
                  </a:schemeClr>
                </a:solidFill>
                <a:latin typeface="Times New Roman" panose="02020603050405020304" pitchFamily="18" charset="0"/>
                <a:cs typeface="Times New Roman" panose="02020603050405020304" pitchFamily="18" charset="0"/>
              </a:rPr>
              <a:t>): </a:t>
            </a:r>
            <a:r>
              <a:rPr lang="en-GB" sz="1600" dirty="0">
                <a:solidFill>
                  <a:schemeClr val="bg1">
                    <a:lumMod val="50000"/>
                  </a:schemeClr>
                </a:solidFill>
                <a:latin typeface="Times New Roman" panose="02020603050405020304" pitchFamily="18" charset="0"/>
                <a:cs typeface="Times New Roman" panose="02020603050405020304" pitchFamily="18" charset="0"/>
              </a:rPr>
              <a:t>-0.09%, -0.09%, -0.08%</a:t>
            </a:r>
            <a:endParaRPr lang="en-SG" sz="1600" dirty="0">
              <a:solidFill>
                <a:schemeClr val="bg1">
                  <a:lumMod val="50000"/>
                </a:schemeClr>
              </a:solidFill>
              <a:latin typeface="Times New Roman" panose="02020603050405020304" pitchFamily="18" charset="0"/>
              <a:cs typeface="Times New Roman" panose="02020603050405020304" pitchFamily="18" charset="0"/>
            </a:endParaRPr>
          </a:p>
          <a:p>
            <a:pPr hangingPunct="0"/>
            <a:r>
              <a:rPr lang="en-SG" sz="1600" dirty="0">
                <a:solidFill>
                  <a:schemeClr val="bg1">
                    <a:lumMod val="50000"/>
                  </a:schemeClr>
                </a:solidFill>
                <a:latin typeface="Times New Roman" panose="02020603050405020304" pitchFamily="18" charset="0"/>
                <a:cs typeface="Times New Roman" panose="02020603050405020304" pitchFamily="18" charset="0"/>
              </a:rPr>
              <a:t>LDB(</a:t>
            </a:r>
            <a:r>
              <a:rPr lang="en-SG" sz="1600" dirty="0" err="1">
                <a:solidFill>
                  <a:schemeClr val="bg1">
                    <a:lumMod val="50000"/>
                  </a:schemeClr>
                </a:solidFill>
                <a:latin typeface="Times New Roman" panose="02020603050405020304" pitchFamily="18" charset="0"/>
                <a:cs typeface="Times New Roman" panose="02020603050405020304" pitchFamily="18" charset="0"/>
              </a:rPr>
              <a:t>YCbCr</a:t>
            </a:r>
            <a:r>
              <a:rPr lang="en-SG" sz="1600" dirty="0">
                <a:solidFill>
                  <a:schemeClr val="bg1">
                    <a:lumMod val="50000"/>
                  </a:schemeClr>
                </a:solidFill>
                <a:latin typeface="Times New Roman" panose="02020603050405020304" pitchFamily="18" charset="0"/>
                <a:cs typeface="Times New Roman" panose="02020603050405020304" pitchFamily="18" charset="0"/>
              </a:rPr>
              <a:t>): </a:t>
            </a:r>
            <a:r>
              <a:rPr lang="en-GB" sz="1600" dirty="0">
                <a:solidFill>
                  <a:schemeClr val="bg1">
                    <a:lumMod val="50000"/>
                  </a:schemeClr>
                </a:solidFill>
                <a:latin typeface="Times New Roman" panose="02020603050405020304" pitchFamily="18" charset="0"/>
                <a:cs typeface="Times New Roman" panose="02020603050405020304" pitchFamily="18" charset="0"/>
              </a:rPr>
              <a:t>-0.28%, -0.20%, -0.20%</a:t>
            </a:r>
            <a:endParaRPr lang="en-SG" sz="16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BFF4DE43-E9EF-46B6-B12D-BD22F94AD1DA}"/>
              </a:ext>
            </a:extLst>
          </p:cNvPr>
          <p:cNvSpPr/>
          <p:nvPr/>
        </p:nvSpPr>
        <p:spPr>
          <a:xfrm>
            <a:off x="395536" y="4044585"/>
            <a:ext cx="8064896" cy="646331"/>
          </a:xfrm>
          <a:prstGeom prst="rect">
            <a:avLst/>
          </a:prstGeom>
          <a:ln>
            <a:solidFill>
              <a:srgbClr val="00B0F0"/>
            </a:solidFill>
          </a:ln>
        </p:spPr>
        <p:txBody>
          <a:bodyPr wrap="square">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latin typeface="Times New Roman" panose="02020603050405020304" pitchFamily="18" charset="0"/>
                <a:ea typeface="SimSun" panose="02010600030101010101" pitchFamily="2" charset="-122"/>
              </a:rPr>
              <a:t>It can be observed that both signaling max value of </a:t>
            </a:r>
            <a:r>
              <a:rPr lang="en-US" dirty="0" err="1">
                <a:latin typeface="Times New Roman" panose="02020603050405020304" pitchFamily="18" charset="0"/>
                <a:ea typeface="SimSun" panose="02010600030101010101" pitchFamily="2" charset="-122"/>
              </a:rPr>
              <a:t>cmax</a:t>
            </a:r>
            <a:r>
              <a:rPr lang="en-US" dirty="0">
                <a:latin typeface="Times New Roman" panose="02020603050405020304" pitchFamily="18" charset="0"/>
                <a:ea typeface="SimSun" panose="02010600030101010101" pitchFamily="2" charset="-122"/>
              </a:rPr>
              <a:t> of </a:t>
            </a:r>
            <a:r>
              <a:rPr lang="en-US" dirty="0" err="1">
                <a:latin typeface="Times New Roman" panose="02020603050405020304" pitchFamily="18" charset="0"/>
                <a:ea typeface="SimSun" panose="02010600030101010101" pitchFamily="2" charset="-122"/>
              </a:rPr>
              <a:t>merge_geo_partition_idx</a:t>
            </a:r>
            <a:r>
              <a:rPr lang="en-US" dirty="0">
                <a:latin typeface="Times New Roman" panose="02020603050405020304" pitchFamily="18" charset="0"/>
                <a:ea typeface="SimSun" panose="02010600030101010101" pitchFamily="2" charset="-122"/>
              </a:rPr>
              <a:t> and geo mode table reordering contribute to coding efficiency.</a:t>
            </a:r>
            <a:endParaRPr lang="en-SG" sz="1800" dirty="0">
              <a:effectLs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87179120"/>
      </p:ext>
    </p:extLst>
  </p:cSld>
  <p:clrMapOvr>
    <a:masterClrMapping/>
  </p:clrMapOvr>
</p:sld>
</file>

<file path=ppt/theme/theme1.xml><?xml version="1.0" encoding="utf-8"?>
<a:theme xmlns:a="http://schemas.openxmlformats.org/drawingml/2006/main" name="top_blue_16_9">
  <a:themeElements>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op_blue_16_9">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op_blue_16_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op_blue_16_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op_blue_16_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op_blue_16_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op_blue_16_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op_blue_16_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op_blue_16_9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op_blue_16_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op_blue_16_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op_blue_16_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op_blue_16_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op_blue_16_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ide_blue_16_9_14">
  <a:themeElements>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side_blue_16_9_14">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FFC000"/>
          </a:solidFill>
          <a:prstDash val="soli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inside_blue_16_9_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ide_blue_16_9_1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ide_blue_16_9_1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ide_blue_16_9_1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ide_blue_16_9_1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ide_blue_16_9_1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ide_blue_16_9_14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ide_blue_16_9_1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ide_blue_16_9_1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ide_blue_16_9_1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ide_blue_16_9_1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ide_blue_16_9_1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MacHDD1TB:Applications:Microsoft Office 2004:テンプレート:個人用テンプレート:inside_blue_16_9_14.pot</Template>
  <TotalTime>0</TotalTime>
  <Words>2118</Words>
  <Application>Microsoft Office PowerPoint</Application>
  <PresentationFormat>On-screen Show (16:9)</PresentationFormat>
  <Paragraphs>741</Paragraphs>
  <Slides>14</Slides>
  <Notes>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Times New Roman</vt:lpstr>
      <vt:lpstr>top_blue_16_9</vt:lpstr>
      <vt:lpstr>inside_blue_16_9_14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2013-11-20T05:54:13Z</dcterms:created>
  <dcterms:modified xsi:type="dcterms:W3CDTF">2019-12-31T01:46:53Z</dcterms:modified>
</cp:coreProperties>
</file>