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0"/>
  </p:notesMasterIdLst>
  <p:handoutMasterIdLst>
    <p:handoutMasterId r:id="rId21"/>
  </p:handoutMasterIdLst>
  <p:sldIdLst>
    <p:sldId id="418" r:id="rId16"/>
    <p:sldId id="420" r:id="rId17"/>
    <p:sldId id="435" r:id="rId18"/>
    <p:sldId id="436" r:id="rId19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0FFD7"/>
    <a:srgbClr val="B2FF61"/>
    <a:srgbClr val="F6FAFA"/>
    <a:srgbClr val="EEFFF5"/>
    <a:srgbClr val="ECFFFE"/>
    <a:srgbClr val="92D050"/>
    <a:srgbClr val="00B050"/>
    <a:srgbClr val="124191"/>
    <a:srgbClr val="7B4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00" autoAdjust="0"/>
    <p:restoredTop sz="95500" autoAdjust="0"/>
  </p:normalViewPr>
  <p:slideViewPr>
    <p:cSldViewPr snapToGrid="0">
      <p:cViewPr varScale="1">
        <p:scale>
          <a:sx n="158" d="100"/>
          <a:sy n="158" d="100"/>
        </p:scale>
        <p:origin x="208" y="3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5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8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7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1424198"/>
            <a:ext cx="8244000" cy="3099250"/>
          </a:xfrm>
        </p:spPr>
        <p:txBody>
          <a:bodyPr/>
          <a:lstStyle/>
          <a:p>
            <a:pPr algn="ctr"/>
            <a:r>
              <a:rPr lang="en-US" sz="4000" dirty="0"/>
              <a:t>JVET-Q0055</a:t>
            </a:r>
          </a:p>
          <a:p>
            <a:pPr algn="ctr"/>
            <a:r>
              <a:rPr lang="en-US" sz="4000" dirty="0"/>
              <a:t>On MTS index </a:t>
            </a:r>
            <a:r>
              <a:rPr lang="en-US" sz="4000" dirty="0" err="1"/>
              <a:t>signalling</a:t>
            </a:r>
            <a:r>
              <a:rPr lang="en-US" sz="4000" dirty="0"/>
              <a:t> </a:t>
            </a:r>
          </a:p>
          <a:p>
            <a:pPr algn="ctr"/>
            <a:r>
              <a:rPr lang="en-US" sz="2800" dirty="0"/>
              <a:t>Jani Lainema</a:t>
            </a:r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24289"/>
            <a:ext cx="8061470" cy="3913899"/>
          </a:xfrm>
        </p:spPr>
        <p:txBody>
          <a:bodyPr/>
          <a:lstStyle/>
          <a:p>
            <a:r>
              <a:rPr lang="en-US" sz="2000" dirty="0"/>
              <a:t>MTS transform coefficients are allowed only inside the lowest frequency 16x16 area of a transform block</a:t>
            </a:r>
          </a:p>
          <a:p>
            <a:r>
              <a:rPr lang="en-US" sz="2000" dirty="0" err="1"/>
              <a:t>Signalling</a:t>
            </a:r>
            <a:r>
              <a:rPr lang="en-US" sz="2000" dirty="0"/>
              <a:t> of the </a:t>
            </a:r>
            <a:r>
              <a:rPr lang="en-US" sz="2000" dirty="0" err="1"/>
              <a:t>mts_idx</a:t>
            </a:r>
            <a:r>
              <a:rPr lang="en-US" sz="2000" dirty="0"/>
              <a:t> is conditioned to the last coefficient position</a:t>
            </a:r>
          </a:p>
          <a:p>
            <a:pPr lvl="1"/>
            <a:r>
              <a:rPr lang="en-US" sz="1800" dirty="0"/>
              <a:t>If </a:t>
            </a:r>
            <a:r>
              <a:rPr lang="en-US" sz="1800" dirty="0" err="1"/>
              <a:t>last_pos</a:t>
            </a:r>
            <a:r>
              <a:rPr lang="en-US" sz="1800" dirty="0"/>
              <a:t> is outside 16x16 area </a:t>
            </a:r>
            <a:r>
              <a:rPr lang="en-US" sz="1800" dirty="0" err="1"/>
              <a:t>mts_idx</a:t>
            </a:r>
            <a:r>
              <a:rPr lang="en-US" sz="1800" dirty="0"/>
              <a:t> is not signaled</a:t>
            </a:r>
          </a:p>
          <a:p>
            <a:pPr lvl="1"/>
            <a:r>
              <a:rPr lang="en-US" sz="1800" dirty="0"/>
              <a:t>Even if </a:t>
            </a:r>
            <a:r>
              <a:rPr lang="en-US" sz="1800" dirty="0" err="1"/>
              <a:t>last_pos</a:t>
            </a:r>
            <a:r>
              <a:rPr lang="en-US" sz="1800" dirty="0"/>
              <a:t> is inside the 16x16, diagonal scan can still go outside that area</a:t>
            </a:r>
          </a:p>
          <a:p>
            <a:r>
              <a:rPr lang="en-US" sz="2000" dirty="0"/>
              <a:t>Currently handled as a bitstream restriction</a:t>
            </a:r>
          </a:p>
          <a:p>
            <a:pPr lvl="1"/>
            <a:r>
              <a:rPr lang="en-US" sz="1800" dirty="0"/>
              <a:t>Reflector discussions indicated a syntax based approach is preferable</a:t>
            </a:r>
          </a:p>
          <a:p>
            <a:r>
              <a:rPr lang="en-US" sz="2000" dirty="0"/>
              <a:t>Proposal:</a:t>
            </a:r>
          </a:p>
          <a:p>
            <a:pPr lvl="1"/>
            <a:r>
              <a:rPr lang="en-US" sz="1800" dirty="0"/>
              <a:t>Check on coefficient subblock level if there is a subblock violating the MTS condition and if so, don’t signal </a:t>
            </a:r>
            <a:r>
              <a:rPr lang="en-US" sz="1800" dirty="0" err="1"/>
              <a:t>mts_idx</a:t>
            </a: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JVET-Q0055: On MTS index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911386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JVET-Q0055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Spec text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5371E1E-9881-AD49-A65A-492694404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714611"/>
              </p:ext>
            </p:extLst>
          </p:nvPr>
        </p:nvGraphicFramePr>
        <p:xfrm>
          <a:off x="1869260" y="279249"/>
          <a:ext cx="6846859" cy="3200400"/>
        </p:xfrm>
        <a:graphic>
          <a:graphicData uri="http://schemas.openxmlformats.org/drawingml/2006/table">
            <a:tbl>
              <a:tblPr/>
              <a:tblGrid>
                <a:gridCol w="6846859">
                  <a:extLst>
                    <a:ext uri="{9D8B030D-6E8A-4147-A177-3AD203B41FA5}">
                      <a16:colId xmlns:a16="http://schemas.microsoft.com/office/drawing/2014/main" val="13693093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residual_coding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x0, y0, log2TbWidth, log2TbHeight,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cIdx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{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377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7508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strike="sng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 LastSignificantCoeffX &gt; 15  | |  LastSignificantCoeffY &gt; 15 )  &amp;&amp;  cIdx = = 0 )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745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strike="sng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400" strike="sngStrike" dirty="0" err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MtsZeroOutSigCoeffFlag</a:t>
                      </a:r>
                      <a:r>
                        <a:rPr lang="en-CA" sz="1400" strike="sng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00528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QState = 0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9109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for( 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lastSubBlock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&gt;=  0; 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− − ) {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8769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…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5781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&lt;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lastSubBlock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&gt; 0 ) {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5419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coded_sub_block_flag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xS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yS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675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inferSbDcSigCoeffFlag = 1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955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916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coded_sub_block_flag[ xS ][ yS ]  &amp;&amp;  ( xS &gt; 3  | |  yS &gt; 3 )  &amp;&amp;  cIdx = = 0 ) {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5306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MtsZeroOutSigCoeffFlag = 0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08994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6299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…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79138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AD6A0665-11D8-AD40-BD28-B18996CC9176}"/>
              </a:ext>
            </a:extLst>
          </p:cNvPr>
          <p:cNvSpPr/>
          <p:nvPr/>
        </p:nvSpPr>
        <p:spPr>
          <a:xfrm>
            <a:off x="1958273" y="3636934"/>
            <a:ext cx="5988106" cy="1195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mts_idx</a:t>
            </a:r>
            <a:r>
              <a:rPr lang="en-CA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specifies which transform kernels are applied along the horizontal and vertical direction of the associated luma transform blocks in the current coding unit. </a:t>
            </a:r>
            <a:endParaRPr lang="fi-FI" sz="11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When </a:t>
            </a:r>
            <a:r>
              <a:rPr lang="en-CA" sz="1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mts_idx</a:t>
            </a:r>
            <a:r>
              <a:rPr lang="en-CA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not present, it is inferred to be equal to 0.</a:t>
            </a:r>
            <a:endParaRPr lang="fi-FI" sz="11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0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is a requirement of bitstream conformance that </a:t>
            </a:r>
            <a:r>
              <a:rPr lang="en-CA" sz="1000" strike="sngStrike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mts_idx</a:t>
            </a:r>
            <a:r>
              <a:rPr lang="en-CA" sz="10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shall be equal to 0 if in the current coding unit at least one </a:t>
            </a:r>
            <a:r>
              <a:rPr lang="en-CA" sz="1000" strike="sngStrike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coded_sub_block_flag</a:t>
            </a:r>
            <a:r>
              <a:rPr lang="en-CA" sz="10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00" strike="sngStrike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xS</a:t>
            </a:r>
            <a:r>
              <a:rPr lang="en-CA" sz="10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00" strike="sngStrike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yS</a:t>
            </a:r>
            <a:r>
              <a:rPr lang="en-CA" sz="10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in the </a:t>
            </a:r>
            <a:r>
              <a:rPr lang="en-CA" sz="1000" strike="sngStrike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residual_coding</a:t>
            </a:r>
            <a:r>
              <a:rPr lang="en-CA" sz="10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 x0, y0, log2TbWidth, log2TbHeight, </a:t>
            </a:r>
            <a:r>
              <a:rPr lang="en-CA" sz="1000" strike="sngStrike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sz="10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) syntax structure is not equal to 0 for </a:t>
            </a:r>
            <a:r>
              <a:rPr lang="en-CA" sz="1000" strike="sngStrike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sz="10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equal to 0 and </a:t>
            </a:r>
            <a:r>
              <a:rPr lang="en-CA" sz="1000" strike="sngStrike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xS</a:t>
            </a:r>
            <a:r>
              <a:rPr lang="en-CA" sz="10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or </a:t>
            </a:r>
            <a:r>
              <a:rPr lang="en-CA" sz="1000" strike="sngStrike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yS</a:t>
            </a:r>
            <a:r>
              <a:rPr lang="en-CA" sz="10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greater than 3.</a:t>
            </a:r>
            <a:endParaRPr lang="fi-FI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090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JVET-Q0055: On MTS index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Impact on coding efficiency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D9289CD-06DC-F244-A63E-19446C6AFA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263649"/>
              </p:ext>
            </p:extLst>
          </p:nvPr>
        </p:nvGraphicFramePr>
        <p:xfrm>
          <a:off x="946770" y="950231"/>
          <a:ext cx="3585169" cy="1811655"/>
        </p:xfrm>
        <a:graphic>
          <a:graphicData uri="http://schemas.openxmlformats.org/drawingml/2006/table">
            <a:tbl>
              <a:tblPr/>
              <a:tblGrid>
                <a:gridCol w="844174">
                  <a:extLst>
                    <a:ext uri="{9D8B030D-6E8A-4147-A177-3AD203B41FA5}">
                      <a16:colId xmlns:a16="http://schemas.microsoft.com/office/drawing/2014/main" val="4193159673"/>
                    </a:ext>
                  </a:extLst>
                </a:gridCol>
                <a:gridCol w="548199">
                  <a:extLst>
                    <a:ext uri="{9D8B030D-6E8A-4147-A177-3AD203B41FA5}">
                      <a16:colId xmlns:a16="http://schemas.microsoft.com/office/drawing/2014/main" val="1691062640"/>
                    </a:ext>
                  </a:extLst>
                </a:gridCol>
                <a:gridCol w="548199">
                  <a:extLst>
                    <a:ext uri="{9D8B030D-6E8A-4147-A177-3AD203B41FA5}">
                      <a16:colId xmlns:a16="http://schemas.microsoft.com/office/drawing/2014/main" val="3515210950"/>
                    </a:ext>
                  </a:extLst>
                </a:gridCol>
                <a:gridCol w="548199">
                  <a:extLst>
                    <a:ext uri="{9D8B030D-6E8A-4147-A177-3AD203B41FA5}">
                      <a16:colId xmlns:a16="http://schemas.microsoft.com/office/drawing/2014/main" val="3554234432"/>
                    </a:ext>
                  </a:extLst>
                </a:gridCol>
                <a:gridCol w="548199">
                  <a:extLst>
                    <a:ext uri="{9D8B030D-6E8A-4147-A177-3AD203B41FA5}">
                      <a16:colId xmlns:a16="http://schemas.microsoft.com/office/drawing/2014/main" val="2039458333"/>
                    </a:ext>
                  </a:extLst>
                </a:gridCol>
                <a:gridCol w="548199">
                  <a:extLst>
                    <a:ext uri="{9D8B030D-6E8A-4147-A177-3AD203B41FA5}">
                      <a16:colId xmlns:a16="http://schemas.microsoft.com/office/drawing/2014/main" val="24656343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i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</a:t>
                      </a:r>
                      <a:r>
                        <a:rPr lang="fi-FI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Intra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982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i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fi-FI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fi-FI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VTM-7.0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154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i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209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9126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8976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1992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075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96826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4586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0205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25436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7556E3-D30D-114D-BE29-6AC50D89AA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511904"/>
              </p:ext>
            </p:extLst>
          </p:nvPr>
        </p:nvGraphicFramePr>
        <p:xfrm>
          <a:off x="4612060" y="950230"/>
          <a:ext cx="3585170" cy="1811655"/>
        </p:xfrm>
        <a:graphic>
          <a:graphicData uri="http://schemas.openxmlformats.org/drawingml/2006/table">
            <a:tbl>
              <a:tblPr/>
              <a:tblGrid>
                <a:gridCol w="844175">
                  <a:extLst>
                    <a:ext uri="{9D8B030D-6E8A-4147-A177-3AD203B41FA5}">
                      <a16:colId xmlns:a16="http://schemas.microsoft.com/office/drawing/2014/main" val="3161193419"/>
                    </a:ext>
                  </a:extLst>
                </a:gridCol>
                <a:gridCol w="548199">
                  <a:extLst>
                    <a:ext uri="{9D8B030D-6E8A-4147-A177-3AD203B41FA5}">
                      <a16:colId xmlns:a16="http://schemas.microsoft.com/office/drawing/2014/main" val="3650596784"/>
                    </a:ext>
                  </a:extLst>
                </a:gridCol>
                <a:gridCol w="548199">
                  <a:extLst>
                    <a:ext uri="{9D8B030D-6E8A-4147-A177-3AD203B41FA5}">
                      <a16:colId xmlns:a16="http://schemas.microsoft.com/office/drawing/2014/main" val="741603642"/>
                    </a:ext>
                  </a:extLst>
                </a:gridCol>
                <a:gridCol w="548199">
                  <a:extLst>
                    <a:ext uri="{9D8B030D-6E8A-4147-A177-3AD203B41FA5}">
                      <a16:colId xmlns:a16="http://schemas.microsoft.com/office/drawing/2014/main" val="3965926320"/>
                    </a:ext>
                  </a:extLst>
                </a:gridCol>
                <a:gridCol w="548199">
                  <a:extLst>
                    <a:ext uri="{9D8B030D-6E8A-4147-A177-3AD203B41FA5}">
                      <a16:colId xmlns:a16="http://schemas.microsoft.com/office/drawing/2014/main" val="113252399"/>
                    </a:ext>
                  </a:extLst>
                </a:gridCol>
                <a:gridCol w="548199">
                  <a:extLst>
                    <a:ext uri="{9D8B030D-6E8A-4147-A177-3AD203B41FA5}">
                      <a16:colId xmlns:a16="http://schemas.microsoft.com/office/drawing/2014/main" val="340442888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i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619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i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fi-FI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fi-FI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VTM-7.0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798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i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284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5694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09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661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194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i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836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9043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4694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962762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410EE97-8FE2-8648-9696-2105AFA0D2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643358"/>
              </p:ext>
            </p:extLst>
          </p:nvPr>
        </p:nvGraphicFramePr>
        <p:xfrm>
          <a:off x="2888455" y="2943700"/>
          <a:ext cx="3447209" cy="1811655"/>
        </p:xfrm>
        <a:graphic>
          <a:graphicData uri="http://schemas.openxmlformats.org/drawingml/2006/table">
            <a:tbl>
              <a:tblPr/>
              <a:tblGrid>
                <a:gridCol w="811689">
                  <a:extLst>
                    <a:ext uri="{9D8B030D-6E8A-4147-A177-3AD203B41FA5}">
                      <a16:colId xmlns:a16="http://schemas.microsoft.com/office/drawing/2014/main" val="2572407282"/>
                    </a:ext>
                  </a:extLst>
                </a:gridCol>
                <a:gridCol w="527104">
                  <a:extLst>
                    <a:ext uri="{9D8B030D-6E8A-4147-A177-3AD203B41FA5}">
                      <a16:colId xmlns:a16="http://schemas.microsoft.com/office/drawing/2014/main" val="1280536181"/>
                    </a:ext>
                  </a:extLst>
                </a:gridCol>
                <a:gridCol w="527104">
                  <a:extLst>
                    <a:ext uri="{9D8B030D-6E8A-4147-A177-3AD203B41FA5}">
                      <a16:colId xmlns:a16="http://schemas.microsoft.com/office/drawing/2014/main" val="3117667640"/>
                    </a:ext>
                  </a:extLst>
                </a:gridCol>
                <a:gridCol w="527104">
                  <a:extLst>
                    <a:ext uri="{9D8B030D-6E8A-4147-A177-3AD203B41FA5}">
                      <a16:colId xmlns:a16="http://schemas.microsoft.com/office/drawing/2014/main" val="1845769243"/>
                    </a:ext>
                  </a:extLst>
                </a:gridCol>
                <a:gridCol w="527104">
                  <a:extLst>
                    <a:ext uri="{9D8B030D-6E8A-4147-A177-3AD203B41FA5}">
                      <a16:colId xmlns:a16="http://schemas.microsoft.com/office/drawing/2014/main" val="744532161"/>
                    </a:ext>
                  </a:extLst>
                </a:gridCol>
                <a:gridCol w="527104">
                  <a:extLst>
                    <a:ext uri="{9D8B030D-6E8A-4147-A177-3AD203B41FA5}">
                      <a16:colId xmlns:a16="http://schemas.microsoft.com/office/drawing/2014/main" val="27172870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i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LD-B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5976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i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fi-FI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fi-FI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VTM-7.0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i-FI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3647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i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4464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50142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i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8508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633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952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858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895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639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2669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7902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F34B1E5-ED30-4A1C-8B09-D7EF7FB7FEC3}">
  <ds:schemaRefs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724</Words>
  <Application>Microsoft Macintosh PowerPoint</Application>
  <PresentationFormat>On-screen Show (16:9)</PresentationFormat>
  <Paragraphs>210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24" baseType="lpstr">
      <vt:lpstr>Arial</vt:lpstr>
      <vt:lpstr>Calibri</vt:lpstr>
      <vt:lpstr>Lucida Grande</vt:lpstr>
      <vt:lpstr>Nokia Pure Headline Light</vt:lpstr>
      <vt:lpstr>Nokia Pure Headline Ultra Light</vt:lpstr>
      <vt:lpstr>Nokia Pure Text Light</vt:lpstr>
      <vt:lpstr>Times New Roman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PowerPoint Presentation</vt:lpstr>
      <vt:lpstr>JVET-Q0055: On MTS index signalling</vt:lpstr>
      <vt:lpstr>JVET-Q0055</vt:lpstr>
      <vt:lpstr>JVET-Q0055: On MTS index signalling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2020-01-09T15:18:54Z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