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13"/>
  </p:notesMasterIdLst>
  <p:sldIdLst>
    <p:sldId id="274" r:id="rId3"/>
    <p:sldId id="256" r:id="rId4"/>
    <p:sldId id="275" r:id="rId5"/>
    <p:sldId id="301" r:id="rId6"/>
    <p:sldId id="303" r:id="rId7"/>
    <p:sldId id="306" r:id="rId8"/>
    <p:sldId id="305" r:id="rId9"/>
    <p:sldId id="304" r:id="rId10"/>
    <p:sldId id="262" r:id="rId11"/>
    <p:sldId id="273" r:id="rId12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>
      <p:cViewPr varScale="1">
        <p:scale>
          <a:sx n="122" d="100"/>
          <a:sy n="122" d="100"/>
        </p:scale>
        <p:origin x="75" y="3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7D375-95CF-44BC-B7FF-A1702E2C7285}" type="datetimeFigureOut">
              <a:rPr lang="de-DE" smtClean="0"/>
              <a:t>07.01.2020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28928-0A2A-41C7-9EFD-40912034F7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95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9612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022" y="4083918"/>
            <a:ext cx="1227466" cy="72007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765375"/>
            <a:ext cx="7772400" cy="814487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feld 7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Christian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matthias.kraenzler@fau.de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221988"/>
            <a:ext cx="1891458" cy="512680"/>
          </a:xfrm>
          <a:prstGeom prst="rect">
            <a:avLst/>
          </a:prstGeom>
        </p:spPr>
      </p:pic>
      <p:sp>
        <p:nvSpPr>
          <p:cNvPr id="13" name="Line 11"/>
          <p:cNvSpPr>
            <a:spLocks noChangeShapeType="1"/>
          </p:cNvSpPr>
          <p:nvPr userDrawn="1"/>
        </p:nvSpPr>
        <p:spPr bwMode="auto">
          <a:xfrm>
            <a:off x="208028" y="4803998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85028" y="4859561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41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722313" y="2789336"/>
            <a:ext cx="7772400" cy="718518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Decoding </a:t>
            </a:r>
            <a:r>
              <a:rPr lang="de-DE" dirty="0" err="1"/>
              <a:t>Energy</a:t>
            </a:r>
            <a:r>
              <a:rPr lang="de-DE" dirty="0"/>
              <a:t> Assessment </a:t>
            </a:r>
            <a:r>
              <a:rPr lang="de-DE" dirty="0" err="1"/>
              <a:t>of</a:t>
            </a:r>
            <a:r>
              <a:rPr lang="de-DE" dirty="0"/>
              <a:t> VTM-6.0 (JVET-P0084)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722313" y="3603669"/>
            <a:ext cx="777239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Christian J. Herglotz,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matthias.kraenzler@fau.de </a:t>
            </a:r>
            <a:br>
              <a:rPr lang="de-DE" sz="16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126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571"/>
          </a:xfrm>
        </p:spPr>
        <p:txBody>
          <a:bodyPr>
            <a:no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50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35549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21373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15566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419623"/>
            <a:ext cx="4040188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915566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19623"/>
            <a:ext cx="4041775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1488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0181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87575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373260" y="4815031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Multimedia Communications and Signal Processing</a:t>
            </a:r>
            <a:endParaRPr lang="en-US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1806920" y="4579757"/>
            <a:ext cx="5429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Modeling of the Decoding Energy for VTM-7.0 with a Bit Stream Feature-Based</a:t>
            </a:r>
            <a:r>
              <a:rPr lang="en-US" sz="1100" kern="1200" baseline="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Model</a:t>
            </a:r>
            <a:endParaRPr lang="de-DE" sz="11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7020272" y="457995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Jan. 2020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6876256" y="482324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‹Nr.›</a:t>
            </a:fld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0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 anchor="ctr">
            <a:noAutofit/>
          </a:bodyPr>
          <a:lstStyle/>
          <a:p>
            <a:r>
              <a:rPr lang="de-DE" sz="2000" dirty="0" smtClean="0"/>
              <a:t>Modeling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Decoding </a:t>
            </a:r>
            <a:r>
              <a:rPr lang="de-DE" sz="2000" dirty="0" err="1" smtClean="0"/>
              <a:t>Energy</a:t>
            </a:r>
            <a:r>
              <a:rPr lang="de-DE" sz="2000" dirty="0" smtClean="0"/>
              <a:t> </a:t>
            </a:r>
            <a:r>
              <a:rPr lang="de-DE" sz="2000" dirty="0" err="1" smtClean="0"/>
              <a:t>for</a:t>
            </a:r>
            <a:r>
              <a:rPr lang="de-DE" sz="2000" dirty="0" smtClean="0"/>
              <a:t> VTM-7.0 </a:t>
            </a:r>
            <a:r>
              <a:rPr lang="de-DE" sz="2000" dirty="0" err="1" smtClean="0"/>
              <a:t>with</a:t>
            </a:r>
            <a:r>
              <a:rPr lang="de-DE" sz="2000" dirty="0" smtClean="0"/>
              <a:t> a Bit Stream Feature-</a:t>
            </a:r>
            <a:r>
              <a:rPr lang="de-DE" sz="2000" dirty="0" err="1" smtClean="0"/>
              <a:t>Based</a:t>
            </a:r>
            <a:r>
              <a:rPr lang="de-DE" sz="2000" dirty="0" smtClean="0"/>
              <a:t> Model (JVET-Q0052)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2711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435280" cy="345638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Thank you very much!</a:t>
            </a:r>
          </a:p>
        </p:txBody>
      </p:sp>
    </p:spTree>
    <p:extLst>
      <p:ext uri="{BB962C8B-B14F-4D97-AF65-F5344CB8AC3E}">
        <p14:creationId xmlns:p14="http://schemas.microsoft.com/office/powerpoint/2010/main" val="147375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987574"/>
            <a:ext cx="4114800" cy="3384376"/>
          </a:xfrm>
        </p:spPr>
        <p:txBody>
          <a:bodyPr>
            <a:normAutofit/>
          </a:bodyPr>
          <a:lstStyle/>
          <a:p>
            <a:r>
              <a:rPr lang="de-DE" sz="1800" dirty="0"/>
              <a:t>Online </a:t>
            </a:r>
            <a:r>
              <a:rPr lang="de-DE" sz="1800" dirty="0" err="1"/>
              <a:t>video</a:t>
            </a:r>
            <a:r>
              <a:rPr lang="de-DE" sz="1800" dirty="0"/>
              <a:t> </a:t>
            </a:r>
            <a:r>
              <a:rPr lang="de-DE" sz="1800" dirty="0" err="1"/>
              <a:t>content</a:t>
            </a:r>
            <a:r>
              <a:rPr lang="de-DE" sz="1800" dirty="0"/>
              <a:t>: 1% </a:t>
            </a:r>
            <a:r>
              <a:rPr lang="de-DE" sz="1800" dirty="0" err="1"/>
              <a:t>of</a:t>
            </a:r>
            <a:r>
              <a:rPr lang="de-DE" sz="1800" dirty="0"/>
              <a:t> global </a:t>
            </a:r>
            <a:r>
              <a:rPr lang="de-DE" sz="1800" dirty="0" err="1"/>
              <a:t>greenhouse</a:t>
            </a:r>
            <a:r>
              <a:rPr lang="de-DE" sz="1800" dirty="0"/>
              <a:t> gas </a:t>
            </a:r>
            <a:r>
              <a:rPr lang="de-DE" sz="1800" dirty="0" err="1"/>
              <a:t>emissions</a:t>
            </a:r>
            <a:r>
              <a:rPr lang="de-DE" sz="1800" dirty="0"/>
              <a:t> [1]</a:t>
            </a:r>
          </a:p>
          <a:p>
            <a:pPr lvl="1"/>
            <a:r>
              <a:rPr lang="de-DE" sz="1800" dirty="0" err="1"/>
              <a:t>Civil</a:t>
            </a:r>
            <a:r>
              <a:rPr lang="de-DE" sz="1800" dirty="0"/>
              <a:t> </a:t>
            </a:r>
            <a:r>
              <a:rPr lang="de-DE" sz="1800" dirty="0" err="1"/>
              <a:t>aviation</a:t>
            </a:r>
            <a:r>
              <a:rPr lang="de-DE" sz="1800" dirty="0"/>
              <a:t> </a:t>
            </a:r>
            <a:r>
              <a:rPr lang="de-DE" sz="1800" dirty="0" err="1"/>
              <a:t>has</a:t>
            </a:r>
            <a:r>
              <a:rPr lang="de-DE" sz="1800" dirty="0"/>
              <a:t> a </a:t>
            </a:r>
            <a:r>
              <a:rPr lang="de-DE" sz="1800" dirty="0" err="1"/>
              <a:t>share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4%</a:t>
            </a:r>
          </a:p>
          <a:p>
            <a:pPr lvl="1"/>
            <a:endParaRPr lang="de-DE" sz="1800" dirty="0"/>
          </a:p>
          <a:p>
            <a:r>
              <a:rPr lang="de-DE" sz="1800" dirty="0"/>
              <a:t>Mobile </a:t>
            </a:r>
            <a:r>
              <a:rPr lang="de-DE" sz="1800" dirty="0" err="1"/>
              <a:t>devices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limited </a:t>
            </a:r>
            <a:r>
              <a:rPr lang="de-DE" sz="1800" dirty="0" err="1"/>
              <a:t>battery</a:t>
            </a:r>
            <a:r>
              <a:rPr lang="de-DE" sz="1800" dirty="0"/>
              <a:t> </a:t>
            </a:r>
            <a:r>
              <a:rPr lang="de-DE" sz="1800" dirty="0" err="1"/>
              <a:t>lifetime</a:t>
            </a:r>
            <a:endParaRPr lang="de-DE" sz="1800" dirty="0"/>
          </a:p>
          <a:p>
            <a:endParaRPr lang="de-DE" sz="1800" dirty="0"/>
          </a:p>
          <a:p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1800" dirty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marL="457200" lvl="1" indent="0">
              <a:buNone/>
            </a:pPr>
            <a:endParaRPr lang="de-DE" dirty="0"/>
          </a:p>
        </p:txBody>
      </p:sp>
      <p:grpSp>
        <p:nvGrpSpPr>
          <p:cNvPr id="10" name="Gruppieren 9"/>
          <p:cNvGrpSpPr>
            <a:grpSpLocks noChangeAspect="1"/>
          </p:cNvGrpSpPr>
          <p:nvPr/>
        </p:nvGrpSpPr>
        <p:grpSpPr>
          <a:xfrm>
            <a:off x="5436096" y="2661110"/>
            <a:ext cx="2160000" cy="1186095"/>
            <a:chOff x="1907704" y="2679763"/>
            <a:chExt cx="2557115" cy="1404155"/>
          </a:xfrm>
        </p:grpSpPr>
        <p:sp>
          <p:nvSpPr>
            <p:cNvPr id="9" name="Abgerundetes Rechteck 8"/>
            <p:cNvSpPr/>
            <p:nvPr/>
          </p:nvSpPr>
          <p:spPr>
            <a:xfrm>
              <a:off x="1907704" y="2679763"/>
              <a:ext cx="2557115" cy="140415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Ellipse 5"/>
            <p:cNvSpPr/>
            <p:nvPr/>
          </p:nvSpPr>
          <p:spPr>
            <a:xfrm>
              <a:off x="1924876" y="3291838"/>
              <a:ext cx="162000" cy="16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llipse 7"/>
            <p:cNvSpPr/>
            <p:nvPr/>
          </p:nvSpPr>
          <p:spPr>
            <a:xfrm flipH="1">
              <a:off x="4341364" y="2859782"/>
              <a:ext cx="72000" cy="720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7786" y="2770929"/>
              <a:ext cx="2172123" cy="1221819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</p:grpSp>
      <p:sp>
        <p:nvSpPr>
          <p:cNvPr id="11" name="Textfeld 10"/>
          <p:cNvSpPr txBox="1"/>
          <p:nvPr/>
        </p:nvSpPr>
        <p:spPr>
          <a:xfrm>
            <a:off x="486298" y="4148847"/>
            <a:ext cx="8291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[1] M. </a:t>
            </a:r>
            <a:r>
              <a:rPr lang="en-CA" sz="1100" dirty="0" err="1">
                <a:solidFill>
                  <a:schemeClr val="bg1">
                    <a:lumMod val="75000"/>
                  </a:schemeClr>
                </a:solidFill>
              </a:rPr>
              <a:t>Efoui</a:t>
            </a:r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-Hess, “Climate Crisis: The Unsustainable Use of Online Video. The Practical Case for Digital Sobriety”, Jul. 2019.</a:t>
            </a:r>
            <a:endParaRPr lang="en-US" sz="16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034EF3A-F6D9-4F19-8AA8-A06AEE80C9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38"/>
          <a:stretch/>
        </p:blipFill>
        <p:spPr>
          <a:xfrm>
            <a:off x="5311335" y="895670"/>
            <a:ext cx="2102093" cy="152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en-US" sz="1800" dirty="0" smtClean="0"/>
              <a:t>Motivation</a:t>
            </a:r>
          </a:p>
          <a:p>
            <a:r>
              <a:rPr lang="en-US" sz="1800" dirty="0" smtClean="0"/>
              <a:t>Energy Estimation with Bit Stream Feature-Based Models</a:t>
            </a:r>
            <a:endParaRPr lang="en-US" sz="1800" dirty="0"/>
          </a:p>
          <a:p>
            <a:r>
              <a:rPr lang="en-US" sz="1800" dirty="0" smtClean="0"/>
              <a:t>Evaluation</a:t>
            </a:r>
            <a:endParaRPr lang="en-US" sz="1800" dirty="0"/>
          </a:p>
          <a:p>
            <a:r>
              <a:rPr lang="de-DE" sz="1800" dirty="0" err="1" smtClean="0"/>
              <a:t>Conclusion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39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err="1" smtClean="0"/>
              <a:t>Energy</a:t>
            </a:r>
            <a:r>
              <a:rPr lang="de-DE" sz="2400" dirty="0" smtClean="0"/>
              <a:t> </a:t>
            </a:r>
            <a:r>
              <a:rPr lang="de-DE" sz="2400" dirty="0" err="1" smtClean="0"/>
              <a:t>Estimation</a:t>
            </a:r>
            <a:r>
              <a:rPr lang="de-DE" sz="2400" dirty="0" smtClean="0"/>
              <a:t> </a:t>
            </a:r>
            <a:r>
              <a:rPr lang="de-DE" sz="2400" dirty="0" err="1" smtClean="0"/>
              <a:t>with</a:t>
            </a:r>
            <a:r>
              <a:rPr lang="de-DE" sz="2400" dirty="0" smtClean="0"/>
              <a:t> Bit Stream Feature-</a:t>
            </a:r>
            <a:r>
              <a:rPr lang="de-DE" sz="2400" dirty="0" err="1" smtClean="0"/>
              <a:t>Based</a:t>
            </a:r>
            <a:r>
              <a:rPr lang="de-DE" sz="2400" dirty="0" smtClean="0"/>
              <a:t> Models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87575"/>
                <a:ext cx="8229600" cy="3384376"/>
              </a:xfrm>
              <a:ln>
                <a:noFill/>
              </a:ln>
            </p:spPr>
            <p:txBody>
              <a:bodyPr>
                <a:normAutofit/>
              </a:bodyPr>
              <a:lstStyle/>
              <a:p>
                <a:r>
                  <a:rPr lang="de-DE" sz="1800" dirty="0" smtClean="0"/>
                  <a:t>Modeling </a:t>
                </a:r>
                <a:r>
                  <a:rPr lang="de-DE" sz="1800" dirty="0" err="1" smtClean="0"/>
                  <a:t>of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the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decoding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energy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demand</a:t>
                </a:r>
                <a:r>
                  <a:rPr lang="de-DE" sz="1800" dirty="0" smtClean="0"/>
                  <a:t> </a:t>
                </a:r>
                <a:r>
                  <a:rPr lang="de-DE" sz="1800" dirty="0" err="1" smtClean="0"/>
                  <a:t>by</a:t>
                </a:r>
                <a:r>
                  <a:rPr lang="de-DE" sz="1800" dirty="0" smtClean="0"/>
                  <a:t>: </a:t>
                </a:r>
                <a:r>
                  <a:rPr lang="en-US" sz="1800" dirty="0" smtClean="0"/>
                  <a:t>	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sz="1800">
                              <a:latin typeface="Cambria Math" panose="02040503050406030204" pitchFamily="18" charset="0"/>
                            </a:rPr>
                            <m:t>dec</m:t>
                          </m:r>
                        </m:sub>
                      </m:sSub>
                      <m:r>
                        <a:rPr lang="en-US" sz="180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800"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1800">
                              <a:latin typeface="Cambria Math" panose="02040503050406030204" pitchFamily="18" charset="0"/>
                            </a:rPr>
                            <m:t>∙</m:t>
                          </m:r>
                        </m:e>
                      </m:nary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CA" sz="1800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r>
                  <a:rPr lang="en-CA" sz="18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Estimation accuracy is described by: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𝜀</m:t>
                        </m:r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</m:t>
                        </m:r>
                      </m:e>
                    </m:acc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𝑁</m:t>
                        </m:r>
                      </m:den>
                    </m:f>
                    <m:nary>
                      <m:naryPr>
                        <m:chr m:val="∑"/>
                        <m:limLoc m:val="undOvr"/>
                        <m:grow m:val="on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𝑛</m:t>
                        </m:r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𝑁</m:t>
                        </m:r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−1</m:t>
                        </m:r>
                      </m:sup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CA" sz="1600" i="1"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</a:rPr>
                                          <m:t>𝐸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CA" sz="1600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dec</m:t>
                                    </m:r>
                                    <m:r>
                                      <a:rPr lang="en-CA" sz="1600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6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CA" sz="16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6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CA" sz="1600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dec</m:t>
                                    </m:r>
                                    <m:r>
                                      <a:rPr lang="en-CA" sz="1600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6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6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CA" sz="1600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dec</m:t>
                                    </m:r>
                                    <m:r>
                                      <a:rPr lang="en-CA" sz="1600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600" i="1"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</m:nary>
                  </m:oMath>
                </a14:m>
                <a:r>
                  <a:rPr lang="en-CA" sz="1800" dirty="0">
                    <a:ea typeface="Times New Roman" panose="02020603050405020304" pitchFamily="18" charset="0"/>
                  </a:rPr>
                  <a:t> </a:t>
                </a:r>
                <a:endParaRPr lang="en-CA" sz="1800" dirty="0" smtClean="0">
                  <a:ea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endParaRPr lang="en-US" sz="1200" dirty="0"/>
              </a:p>
              <a:p>
                <a:r>
                  <a:rPr lang="en-CA" sz="18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Training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CA" sz="1800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with least-square curve fitting</a:t>
                </a:r>
              </a:p>
              <a:p>
                <a:pPr marL="0" indent="0">
                  <a:buNone/>
                </a:pPr>
                <a:endParaRPr lang="en-CA" sz="1800" dirty="0">
                  <a:ea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CA" sz="1800" dirty="0" smtClean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endParaRPr lang="en-US" sz="1800" dirty="0"/>
              </a:p>
              <a:p>
                <a:endParaRPr lang="de-DE" sz="2000" dirty="0" smtClean="0"/>
              </a:p>
            </p:txBody>
          </p:sp>
        </mc:Choice>
        <mc:Fallback xmlns="">
          <p:sp>
            <p:nvSpPr>
              <p:cNvPr id="12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87575"/>
                <a:ext cx="8229600" cy="3384376"/>
              </a:xfrm>
              <a:blipFill>
                <a:blip r:embed="rId2"/>
                <a:stretch>
                  <a:fillRect l="-444" t="-90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2597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err="1" smtClean="0"/>
              <a:t>Energy</a:t>
            </a:r>
            <a:r>
              <a:rPr lang="de-DE" sz="2400" dirty="0" smtClean="0"/>
              <a:t> </a:t>
            </a:r>
            <a:r>
              <a:rPr lang="de-DE" sz="2400" dirty="0" err="1" smtClean="0"/>
              <a:t>Estimation</a:t>
            </a:r>
            <a:r>
              <a:rPr lang="de-DE" sz="2400" dirty="0" smtClean="0"/>
              <a:t> </a:t>
            </a:r>
            <a:r>
              <a:rPr lang="de-DE" sz="2400" dirty="0" err="1" smtClean="0"/>
              <a:t>with</a:t>
            </a:r>
            <a:r>
              <a:rPr lang="de-DE" sz="2400" dirty="0" smtClean="0"/>
              <a:t> Bit Stream Feature-</a:t>
            </a:r>
            <a:r>
              <a:rPr lang="de-DE" sz="2400" dirty="0" err="1" smtClean="0"/>
              <a:t>Based</a:t>
            </a:r>
            <a:r>
              <a:rPr lang="de-DE" sz="2400" dirty="0" smtClean="0"/>
              <a:t> Models</a:t>
            </a:r>
            <a:endParaRPr lang="en-US" sz="2400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944912"/>
              </p:ext>
            </p:extLst>
          </p:nvPr>
        </p:nvGraphicFramePr>
        <p:xfrm>
          <a:off x="4385322" y="987574"/>
          <a:ext cx="4320479" cy="2443336"/>
        </p:xfrm>
        <a:graphic>
          <a:graphicData uri="http://schemas.openxmlformats.org/drawingml/2006/table">
            <a:tbl>
              <a:tblPr firstRow="1" firstCol="1" bandRow="1"/>
              <a:tblGrid>
                <a:gridCol w="864318">
                  <a:extLst>
                    <a:ext uri="{9D8B030D-6E8A-4147-A177-3AD203B41FA5}">
                      <a16:colId xmlns:a16="http://schemas.microsoft.com/office/drawing/2014/main" val="2937264411"/>
                    </a:ext>
                  </a:extLst>
                </a:gridCol>
                <a:gridCol w="1335259">
                  <a:extLst>
                    <a:ext uri="{9D8B030D-6E8A-4147-A177-3AD203B41FA5}">
                      <a16:colId xmlns:a16="http://schemas.microsoft.com/office/drawing/2014/main" val="1657156433"/>
                    </a:ext>
                  </a:extLst>
                </a:gridCol>
                <a:gridCol w="1335259">
                  <a:extLst>
                    <a:ext uri="{9D8B030D-6E8A-4147-A177-3AD203B41FA5}">
                      <a16:colId xmlns:a16="http://schemas.microsoft.com/office/drawing/2014/main" val="2159762497"/>
                    </a:ext>
                  </a:extLst>
                </a:gridCol>
                <a:gridCol w="785643">
                  <a:extLst>
                    <a:ext uri="{9D8B030D-6E8A-4147-A177-3AD203B41FA5}">
                      <a16:colId xmlns:a16="http://schemas.microsoft.com/office/drawing/2014/main" val="4139460491"/>
                    </a:ext>
                  </a:extLst>
                </a:gridCol>
              </a:tblGrid>
              <a:tr h="9401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38461" marR="38461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Index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Feature Name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632456"/>
                  </a:ext>
                </a:extLst>
              </a:tr>
              <a:tr h="94015">
                <a:tc rowSpan="7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Transform</a:t>
                      </a:r>
                    </a:p>
                  </a:txBody>
                  <a:tcPr marL="38461" marR="38461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151-164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transformBlocks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706680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165-178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transformSkipBlocks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9686542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179-192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transformNoCbfBlocks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843463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193-206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transformLFNST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0554311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207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coeff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41263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208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coeffG1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257894"/>
                  </a:ext>
                </a:extLst>
              </a:tr>
              <a:tr h="1573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209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val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Log-Domain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27007"/>
                  </a:ext>
                </a:extLst>
              </a:tr>
              <a:tr h="94015">
                <a:tc rowSpan="8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In-Loop </a:t>
                      </a:r>
                    </a:p>
                  </a:txBody>
                  <a:tcPr marL="38461" marR="38461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210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BS0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CTB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618218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211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BS1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CTB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650425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212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SAO Y BO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CTB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725519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213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SAO Y EO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CTB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410026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214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SAO C BO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CTB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164928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215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SAO C EO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CTB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7073675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216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 Y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CTB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291925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217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 C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CTB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25499"/>
                  </a:ext>
                </a:extLst>
              </a:tr>
            </a:tbl>
          </a:graphicData>
        </a:graphic>
      </p:graphicFrame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284719"/>
              </p:ext>
            </p:extLst>
          </p:nvPr>
        </p:nvGraphicFramePr>
        <p:xfrm>
          <a:off x="462657" y="987574"/>
          <a:ext cx="3749303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750054">
                  <a:extLst>
                    <a:ext uri="{9D8B030D-6E8A-4147-A177-3AD203B41FA5}">
                      <a16:colId xmlns:a16="http://schemas.microsoft.com/office/drawing/2014/main" val="4133790954"/>
                    </a:ext>
                  </a:extLst>
                </a:gridCol>
                <a:gridCol w="1158735">
                  <a:extLst>
                    <a:ext uri="{9D8B030D-6E8A-4147-A177-3AD203B41FA5}">
                      <a16:colId xmlns:a16="http://schemas.microsoft.com/office/drawing/2014/main" val="619204885"/>
                    </a:ext>
                  </a:extLst>
                </a:gridCol>
                <a:gridCol w="1158735">
                  <a:extLst>
                    <a:ext uri="{9D8B030D-6E8A-4147-A177-3AD203B41FA5}">
                      <a16:colId xmlns:a16="http://schemas.microsoft.com/office/drawing/2014/main" val="1686615872"/>
                    </a:ext>
                  </a:extLst>
                </a:gridCol>
                <a:gridCol w="681779">
                  <a:extLst>
                    <a:ext uri="{9D8B030D-6E8A-4147-A177-3AD203B41FA5}">
                      <a16:colId xmlns:a16="http://schemas.microsoft.com/office/drawing/2014/main" val="24937962"/>
                    </a:ext>
                  </a:extLst>
                </a:gridCol>
              </a:tblGrid>
              <a:tr h="9401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38461" marR="38461" marT="0" marB="0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Index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Feature Name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Level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412351"/>
                  </a:ext>
                </a:extLst>
              </a:tr>
              <a:tr h="94015">
                <a:tc rowSpan="4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General</a:t>
                      </a:r>
                    </a:p>
                  </a:txBody>
                  <a:tcPr marL="38461" marR="38461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EO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079149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ISlice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986809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PSlice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572996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BSlice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3839325"/>
                  </a:ext>
                </a:extLst>
              </a:tr>
              <a:tr h="94015">
                <a:tc rowSpan="5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</a:t>
                      </a:r>
                    </a:p>
                  </a:txBody>
                  <a:tcPr marL="38461" marR="38461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5-18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intraBlocks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3423098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19-32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intraSubPartitions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6954188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33-46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intraPDPC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062640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47-60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intraMIP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382062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61-74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intraIBC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46332"/>
                  </a:ext>
                </a:extLst>
              </a:tr>
              <a:tr h="94015">
                <a:tc rowSpan="11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</a:t>
                      </a:r>
                    </a:p>
                  </a:txBody>
                  <a:tcPr marL="38461" marR="38461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75-88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interInter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931403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89-102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interSkip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649726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103-116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interMerge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503034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117-130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affine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859390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131-144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triangleSplit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Blockpel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281388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145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uni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455871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146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 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514357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147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fracPelHor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6786602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148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fracPelVer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703162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149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fracPelBoth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27869"/>
                  </a:ext>
                </a:extLst>
              </a:tr>
              <a:tr h="940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</a:t>
                      </a:r>
                    </a:p>
                  </a:txBody>
                  <a:tcPr marL="38461" marR="38461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copyPel</a:t>
                      </a: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8461" marR="384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273362"/>
                  </a:ext>
                </a:extLst>
              </a:tr>
            </a:tbl>
          </a:graphicData>
        </a:graphic>
      </p:graphicFrame>
      <p:graphicFrame>
        <p:nvGraphicFramePr>
          <p:cNvPr id="7" name="Tabelle 6"/>
          <p:cNvGraphicFramePr>
            <a:graphicFrameLocks noGrp="1"/>
          </p:cNvGraphicFramePr>
          <p:nvPr/>
        </p:nvGraphicFramePr>
        <p:xfrm>
          <a:off x="1859179" y="4085940"/>
          <a:ext cx="1913860" cy="365760"/>
        </p:xfrm>
        <a:graphic>
          <a:graphicData uri="http://schemas.openxmlformats.org/drawingml/2006/table">
            <a:tbl>
              <a:tblPr/>
              <a:tblGrid>
                <a:gridCol w="1913860">
                  <a:extLst>
                    <a:ext uri="{9D8B030D-6E8A-4147-A177-3AD203B41FA5}">
                      <a16:colId xmlns:a16="http://schemas.microsoft.com/office/drawing/2014/main" val="15789192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041068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820738" y="4184650"/>
          <a:ext cx="1524000" cy="365760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10794200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0234591"/>
                  </a:ext>
                </a:extLst>
              </a:tr>
            </a:tbl>
          </a:graphicData>
        </a:graphic>
      </p:graphicFrame>
      <p:sp>
        <p:nvSpPr>
          <p:cNvPr id="3" name="Abgerundetes Rechteck 2"/>
          <p:cNvSpPr/>
          <p:nvPr/>
        </p:nvSpPr>
        <p:spPr>
          <a:xfrm>
            <a:off x="4860032" y="3579862"/>
            <a:ext cx="360040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Feature </a:t>
            </a:r>
            <a:r>
              <a:rPr lang="de-DE" dirty="0" err="1" smtClean="0"/>
              <a:t>numbers</a:t>
            </a:r>
            <a:r>
              <a:rPr lang="de-DE" dirty="0" smtClean="0"/>
              <a:t> </a:t>
            </a:r>
            <a:r>
              <a:rPr lang="de-DE" dirty="0" err="1" smtClean="0"/>
              <a:t>derived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BSFA (JVET-Q0049)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88062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err="1" smtClean="0"/>
              <a:t>Energy</a:t>
            </a:r>
            <a:r>
              <a:rPr lang="de-DE" sz="2400" dirty="0" smtClean="0"/>
              <a:t> </a:t>
            </a:r>
            <a:r>
              <a:rPr lang="de-DE" sz="2400" dirty="0" err="1" smtClean="0"/>
              <a:t>Estimation</a:t>
            </a:r>
            <a:r>
              <a:rPr lang="de-DE" sz="2400" dirty="0" smtClean="0"/>
              <a:t> </a:t>
            </a:r>
            <a:r>
              <a:rPr lang="de-DE" sz="2400" dirty="0" err="1" smtClean="0"/>
              <a:t>with</a:t>
            </a:r>
            <a:r>
              <a:rPr lang="de-DE" sz="2400" dirty="0" smtClean="0"/>
              <a:t> Bit Stream Feature-</a:t>
            </a:r>
            <a:r>
              <a:rPr lang="de-DE" sz="2400" dirty="0" err="1" smtClean="0"/>
              <a:t>Based</a:t>
            </a:r>
            <a:r>
              <a:rPr lang="de-DE" sz="2400" dirty="0" smtClean="0"/>
              <a:t> Models</a:t>
            </a:r>
            <a:endParaRPr lang="en-US" sz="2400" dirty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/>
        </p:nvGraphicFramePr>
        <p:xfrm>
          <a:off x="1859179" y="4085940"/>
          <a:ext cx="1913860" cy="365760"/>
        </p:xfrm>
        <a:graphic>
          <a:graphicData uri="http://schemas.openxmlformats.org/drawingml/2006/table">
            <a:tbl>
              <a:tblPr/>
              <a:tblGrid>
                <a:gridCol w="1913860">
                  <a:extLst>
                    <a:ext uri="{9D8B030D-6E8A-4147-A177-3AD203B41FA5}">
                      <a16:colId xmlns:a16="http://schemas.microsoft.com/office/drawing/2014/main" val="15789192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041068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820738" y="4184650"/>
          <a:ext cx="1524000" cy="365760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10794200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0234591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457199" y="959323"/>
            <a:ext cx="82296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All features are counted on different types of levels: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Slice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Pel</a:t>
            </a:r>
            <a:endParaRPr lang="en-U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Log-Domain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CTB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Blockpel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435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err="1" smtClean="0"/>
              <a:t>Energy</a:t>
            </a:r>
            <a:r>
              <a:rPr lang="de-DE" sz="2400" dirty="0" smtClean="0"/>
              <a:t> </a:t>
            </a:r>
            <a:r>
              <a:rPr lang="de-DE" sz="2400" dirty="0" err="1" smtClean="0"/>
              <a:t>Estimation</a:t>
            </a:r>
            <a:r>
              <a:rPr lang="de-DE" sz="2400" dirty="0" smtClean="0"/>
              <a:t> </a:t>
            </a:r>
            <a:r>
              <a:rPr lang="de-DE" sz="2400" dirty="0" err="1" smtClean="0"/>
              <a:t>with</a:t>
            </a:r>
            <a:r>
              <a:rPr lang="de-DE" sz="2400" dirty="0" smtClean="0"/>
              <a:t> Bit Stream Feature-</a:t>
            </a:r>
            <a:r>
              <a:rPr lang="de-DE" sz="2400" dirty="0" err="1" smtClean="0"/>
              <a:t>Based</a:t>
            </a:r>
            <a:r>
              <a:rPr lang="de-DE" sz="2400" dirty="0" smtClean="0"/>
              <a:t> Models</a:t>
            </a:r>
            <a:endParaRPr lang="en-US" sz="2400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1907704" y="1408072"/>
            <a:ext cx="5620385" cy="1434465"/>
            <a:chOff x="0" y="0"/>
            <a:chExt cx="5620385" cy="1435100"/>
          </a:xfrm>
        </p:grpSpPr>
        <p:sp>
          <p:nvSpPr>
            <p:cNvPr id="6" name="Abgerundetes Rechteck 5"/>
            <p:cNvSpPr/>
            <p:nvPr/>
          </p:nvSpPr>
          <p:spPr>
            <a:xfrm>
              <a:off x="0" y="32763"/>
              <a:ext cx="5620385" cy="1376067"/>
            </a:xfrm>
            <a:prstGeom prst="roundRect">
              <a:avLst>
                <a:gd name="adj" fmla="val 7778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Rechteck 6"/>
            <p:cNvSpPr/>
            <p:nvPr/>
          </p:nvSpPr>
          <p:spPr>
            <a:xfrm>
              <a:off x="95313" y="0"/>
              <a:ext cx="5393690" cy="14351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8" name="tabl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141" y="9524"/>
              <a:ext cx="5448935" cy="1425575"/>
            </a:xfrm>
            <a:prstGeom prst="rect">
              <a:avLst/>
            </a:prstGeom>
          </p:spPr>
        </p:pic>
      </p:grpSp>
      <p:grpSp>
        <p:nvGrpSpPr>
          <p:cNvPr id="42" name="Gruppieren 41"/>
          <p:cNvGrpSpPr/>
          <p:nvPr/>
        </p:nvGrpSpPr>
        <p:grpSpPr>
          <a:xfrm>
            <a:off x="2021938" y="3579862"/>
            <a:ext cx="5518785" cy="445135"/>
            <a:chOff x="2021938" y="3579862"/>
            <a:chExt cx="5518785" cy="445135"/>
          </a:xfrm>
        </p:grpSpPr>
        <p:sp>
          <p:nvSpPr>
            <p:cNvPr id="36" name="Abgerundetes Rechteck 35"/>
            <p:cNvSpPr/>
            <p:nvPr/>
          </p:nvSpPr>
          <p:spPr>
            <a:xfrm>
              <a:off x="2021938" y="3620047"/>
              <a:ext cx="5518785" cy="334874"/>
            </a:xfrm>
            <a:prstGeom prst="roundRect">
              <a:avLst>
                <a:gd name="adj" fmla="val 29596"/>
              </a:avLst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7" name="Rechteck 36"/>
            <p:cNvSpPr/>
            <p:nvPr/>
          </p:nvSpPr>
          <p:spPr>
            <a:xfrm>
              <a:off x="2113510" y="3579862"/>
              <a:ext cx="5335669" cy="4451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aphicFrame>
        <p:nvGraphicFramePr>
          <p:cNvPr id="39" name="Tabel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335529"/>
              </p:ext>
            </p:extLst>
          </p:nvPr>
        </p:nvGraphicFramePr>
        <p:xfrm>
          <a:off x="2147033" y="3690094"/>
          <a:ext cx="5309870" cy="177800"/>
        </p:xfrm>
        <a:graphic>
          <a:graphicData uri="http://schemas.openxmlformats.org/drawingml/2006/table">
            <a:tbl>
              <a:tblPr firstRow="1" firstCol="1" bandRow="1"/>
              <a:tblGrid>
                <a:gridCol w="379095">
                  <a:extLst>
                    <a:ext uri="{9D8B030D-6E8A-4147-A177-3AD203B41FA5}">
                      <a16:colId xmlns:a16="http://schemas.microsoft.com/office/drawing/2014/main" val="2003562180"/>
                    </a:ext>
                  </a:extLst>
                </a:gridCol>
                <a:gridCol w="379095">
                  <a:extLst>
                    <a:ext uri="{9D8B030D-6E8A-4147-A177-3AD203B41FA5}">
                      <a16:colId xmlns:a16="http://schemas.microsoft.com/office/drawing/2014/main" val="3318776160"/>
                    </a:ext>
                  </a:extLst>
                </a:gridCol>
                <a:gridCol w="379095">
                  <a:extLst>
                    <a:ext uri="{9D8B030D-6E8A-4147-A177-3AD203B41FA5}">
                      <a16:colId xmlns:a16="http://schemas.microsoft.com/office/drawing/2014/main" val="3953126051"/>
                    </a:ext>
                  </a:extLst>
                </a:gridCol>
                <a:gridCol w="379730">
                  <a:extLst>
                    <a:ext uri="{9D8B030D-6E8A-4147-A177-3AD203B41FA5}">
                      <a16:colId xmlns:a16="http://schemas.microsoft.com/office/drawing/2014/main" val="3460623854"/>
                    </a:ext>
                  </a:extLst>
                </a:gridCol>
                <a:gridCol w="379095">
                  <a:extLst>
                    <a:ext uri="{9D8B030D-6E8A-4147-A177-3AD203B41FA5}">
                      <a16:colId xmlns:a16="http://schemas.microsoft.com/office/drawing/2014/main" val="73640817"/>
                    </a:ext>
                  </a:extLst>
                </a:gridCol>
                <a:gridCol w="379095">
                  <a:extLst>
                    <a:ext uri="{9D8B030D-6E8A-4147-A177-3AD203B41FA5}">
                      <a16:colId xmlns:a16="http://schemas.microsoft.com/office/drawing/2014/main" val="2316945906"/>
                    </a:ext>
                  </a:extLst>
                </a:gridCol>
                <a:gridCol w="379730">
                  <a:extLst>
                    <a:ext uri="{9D8B030D-6E8A-4147-A177-3AD203B41FA5}">
                      <a16:colId xmlns:a16="http://schemas.microsoft.com/office/drawing/2014/main" val="2544545628"/>
                    </a:ext>
                  </a:extLst>
                </a:gridCol>
                <a:gridCol w="379095">
                  <a:extLst>
                    <a:ext uri="{9D8B030D-6E8A-4147-A177-3AD203B41FA5}">
                      <a16:colId xmlns:a16="http://schemas.microsoft.com/office/drawing/2014/main" val="3033689444"/>
                    </a:ext>
                  </a:extLst>
                </a:gridCol>
                <a:gridCol w="379095">
                  <a:extLst>
                    <a:ext uri="{9D8B030D-6E8A-4147-A177-3AD203B41FA5}">
                      <a16:colId xmlns:a16="http://schemas.microsoft.com/office/drawing/2014/main" val="3410873598"/>
                    </a:ext>
                  </a:extLst>
                </a:gridCol>
                <a:gridCol w="379730">
                  <a:extLst>
                    <a:ext uri="{9D8B030D-6E8A-4147-A177-3AD203B41FA5}">
                      <a16:colId xmlns:a16="http://schemas.microsoft.com/office/drawing/2014/main" val="2611868889"/>
                    </a:ext>
                  </a:extLst>
                </a:gridCol>
                <a:gridCol w="379095">
                  <a:extLst>
                    <a:ext uri="{9D8B030D-6E8A-4147-A177-3AD203B41FA5}">
                      <a16:colId xmlns:a16="http://schemas.microsoft.com/office/drawing/2014/main" val="1512149012"/>
                    </a:ext>
                  </a:extLst>
                </a:gridCol>
                <a:gridCol w="379095">
                  <a:extLst>
                    <a:ext uri="{9D8B030D-6E8A-4147-A177-3AD203B41FA5}">
                      <a16:colId xmlns:a16="http://schemas.microsoft.com/office/drawing/2014/main" val="2437647296"/>
                    </a:ext>
                  </a:extLst>
                </a:gridCol>
                <a:gridCol w="379730">
                  <a:extLst>
                    <a:ext uri="{9D8B030D-6E8A-4147-A177-3AD203B41FA5}">
                      <a16:colId xmlns:a16="http://schemas.microsoft.com/office/drawing/2014/main" val="959846806"/>
                    </a:ext>
                  </a:extLst>
                </a:gridCol>
                <a:gridCol w="379095">
                  <a:extLst>
                    <a:ext uri="{9D8B030D-6E8A-4147-A177-3AD203B41FA5}">
                      <a16:colId xmlns:a16="http://schemas.microsoft.com/office/drawing/2014/main" val="1708997703"/>
                    </a:ext>
                  </a:extLst>
                </a:gridCol>
              </a:tblGrid>
              <a:tr h="17780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</a:t>
                      </a: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512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1024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2048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4096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8192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16384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903350"/>
                  </a:ext>
                </a:extLst>
              </a:tr>
            </a:tbl>
          </a:graphicData>
        </a:graphic>
      </p:graphicFrame>
      <p:sp>
        <p:nvSpPr>
          <p:cNvPr id="12" name="Inhaltsplatzhalter 2"/>
          <p:cNvSpPr>
            <a:spLocks noGrp="1"/>
          </p:cNvSpPr>
          <p:nvPr>
            <p:ph idx="1"/>
          </p:nvPr>
        </p:nvSpPr>
        <p:spPr>
          <a:xfrm>
            <a:off x="457200" y="987575"/>
            <a:ext cx="8229600" cy="3384376"/>
          </a:xfrm>
          <a:ln>
            <a:noFill/>
          </a:ln>
        </p:spPr>
        <p:txBody>
          <a:bodyPr>
            <a:normAutofit/>
          </a:bodyPr>
          <a:lstStyle/>
          <a:p>
            <a:r>
              <a:rPr lang="de-DE" sz="1800" dirty="0" smtClean="0"/>
              <a:t>Block-</a:t>
            </a:r>
            <a:r>
              <a:rPr lang="de-DE" sz="1800" dirty="0" err="1" smtClean="0"/>
              <a:t>wise</a:t>
            </a:r>
            <a:r>
              <a:rPr lang="de-DE" sz="1800" dirty="0" smtClean="0"/>
              <a:t> </a:t>
            </a:r>
            <a:r>
              <a:rPr lang="de-DE" sz="1800" dirty="0" err="1" smtClean="0"/>
              <a:t>counting</a:t>
            </a:r>
            <a:r>
              <a:rPr lang="de-DE" sz="1800" dirty="0" smtClean="0"/>
              <a:t> </a:t>
            </a:r>
            <a:r>
              <a:rPr lang="de-DE" sz="1800" dirty="0" err="1" smtClean="0"/>
              <a:t>of</a:t>
            </a:r>
            <a:r>
              <a:rPr lang="de-DE" sz="1800" dirty="0" smtClean="0"/>
              <a:t> </a:t>
            </a:r>
            <a:r>
              <a:rPr lang="de-DE" sz="1800" dirty="0" err="1" smtClean="0"/>
              <a:t>features</a:t>
            </a:r>
            <a:r>
              <a:rPr lang="de-DE" sz="1800" dirty="0" smtClean="0"/>
              <a:t>: </a:t>
            </a:r>
            <a:r>
              <a:rPr lang="en-US" sz="1800" dirty="0" smtClean="0"/>
              <a:t>	</a:t>
            </a:r>
          </a:p>
          <a:p>
            <a:pPr marL="0" indent="0">
              <a:buNone/>
            </a:pPr>
            <a:endParaRPr lang="en-CA" sz="1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1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1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1800" dirty="0"/>
          </a:p>
          <a:p>
            <a:r>
              <a:rPr lang="de-DE" sz="1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Reduction</a:t>
            </a:r>
            <a:r>
              <a:rPr lang="de-DE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de-DE" sz="1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of</a:t>
            </a:r>
            <a:r>
              <a:rPr lang="de-DE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de-DE" sz="1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number</a:t>
            </a:r>
            <a:r>
              <a:rPr lang="de-DE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de-DE" sz="1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of</a:t>
            </a:r>
            <a:r>
              <a:rPr lang="de-DE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de-DE" sz="1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features</a:t>
            </a:r>
            <a:r>
              <a:rPr lang="de-DE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de-DE" sz="1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with</a:t>
            </a:r>
            <a:r>
              <a:rPr lang="de-DE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de-DE" sz="1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blockpel</a:t>
            </a:r>
            <a:r>
              <a:rPr lang="de-DE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de-DE" sz="1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level</a:t>
            </a:r>
            <a:r>
              <a:rPr lang="de-DE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CA" sz="1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1800" dirty="0"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1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800" dirty="0"/>
          </a:p>
          <a:p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4187968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457200" y="987575"/>
            <a:ext cx="8229600" cy="3384376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dirty="0" smtClean="0"/>
              <a:t>Evaluation </a:t>
            </a:r>
            <a:r>
              <a:rPr lang="de-DE" sz="1800" dirty="0" err="1" smtClean="0"/>
              <a:t>of</a:t>
            </a:r>
            <a:r>
              <a:rPr lang="de-DE" sz="1800" dirty="0" smtClean="0"/>
              <a:t> </a:t>
            </a:r>
            <a:r>
              <a:rPr lang="de-DE" sz="1800" dirty="0" err="1" smtClean="0"/>
              <a:t>the</a:t>
            </a:r>
            <a:r>
              <a:rPr lang="de-DE" sz="1800" dirty="0" smtClean="0"/>
              <a:t> </a:t>
            </a:r>
            <a:r>
              <a:rPr lang="de-DE" sz="1800" dirty="0" err="1" smtClean="0"/>
              <a:t>feature</a:t>
            </a:r>
            <a:r>
              <a:rPr lang="de-DE" sz="1800" dirty="0" smtClean="0"/>
              <a:t> </a:t>
            </a:r>
            <a:r>
              <a:rPr lang="de-DE" sz="1800" dirty="0" err="1" smtClean="0"/>
              <a:t>models</a:t>
            </a:r>
            <a:r>
              <a:rPr lang="de-DE" sz="1800" dirty="0" smtClean="0"/>
              <a:t>:</a:t>
            </a:r>
          </a:p>
          <a:p>
            <a:pPr lvl="1"/>
            <a:r>
              <a:rPr lang="de-DE" sz="1600" dirty="0" smtClean="0"/>
              <a:t>FU </a:t>
            </a:r>
            <a:r>
              <a:rPr lang="de-DE" sz="1600" dirty="0" err="1" smtClean="0"/>
              <a:t>model</a:t>
            </a:r>
            <a:r>
              <a:rPr lang="de-DE" sz="1600" dirty="0" smtClean="0"/>
              <a:t> </a:t>
            </a:r>
            <a:r>
              <a:rPr lang="de-DE" sz="1600" dirty="0" err="1" smtClean="0"/>
              <a:t>for</a:t>
            </a:r>
            <a:r>
              <a:rPr lang="de-DE" sz="1600" dirty="0" smtClean="0"/>
              <a:t> HEVC </a:t>
            </a:r>
            <a:r>
              <a:rPr lang="de-DE" sz="1600" dirty="0" err="1" smtClean="0"/>
              <a:t>is</a:t>
            </a:r>
            <a:r>
              <a:rPr lang="de-DE" sz="1600" dirty="0" smtClean="0"/>
              <a:t> </a:t>
            </a:r>
            <a:r>
              <a:rPr lang="de-DE" sz="1600" dirty="0" err="1" smtClean="0"/>
              <a:t>taken</a:t>
            </a:r>
            <a:r>
              <a:rPr lang="de-DE" sz="1600" dirty="0" smtClean="0"/>
              <a:t> </a:t>
            </a:r>
            <a:r>
              <a:rPr lang="de-DE" sz="1600" dirty="0" err="1" smtClean="0"/>
              <a:t>from</a:t>
            </a:r>
            <a:r>
              <a:rPr lang="de-DE" sz="1600" dirty="0" smtClean="0"/>
              <a:t> </a:t>
            </a:r>
            <a:r>
              <a:rPr lang="de-DE" sz="1600" dirty="0" smtClean="0"/>
              <a:t>[</a:t>
            </a:r>
            <a:r>
              <a:rPr lang="de-DE" sz="1600" dirty="0" smtClean="0"/>
              <a:t>2]</a:t>
            </a:r>
            <a:endParaRPr lang="de-DE" sz="1600" dirty="0" smtClean="0"/>
          </a:p>
          <a:p>
            <a:pPr lvl="1"/>
            <a:r>
              <a:rPr lang="de-DE" sz="1600" dirty="0" smtClean="0"/>
              <a:t>k-</a:t>
            </a:r>
            <a:r>
              <a:rPr lang="de-DE" sz="1600" dirty="0" err="1" smtClean="0"/>
              <a:t>fold</a:t>
            </a:r>
            <a:r>
              <a:rPr lang="de-DE" sz="1600" dirty="0" smtClean="0"/>
              <a:t> </a:t>
            </a:r>
            <a:r>
              <a:rPr lang="de-DE" sz="1600" dirty="0" err="1" smtClean="0"/>
              <a:t>cross</a:t>
            </a:r>
            <a:r>
              <a:rPr lang="de-DE" sz="1600" dirty="0" smtClean="0"/>
              <a:t> </a:t>
            </a:r>
            <a:r>
              <a:rPr lang="de-DE" sz="1600" dirty="0" err="1" smtClean="0"/>
              <a:t>validation</a:t>
            </a:r>
            <a:endParaRPr lang="en-CA" sz="1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1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18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1800" dirty="0"/>
          </a:p>
          <a:p>
            <a:pPr marL="0" indent="0">
              <a:buNone/>
            </a:pPr>
            <a:endParaRPr lang="en-CA" sz="1800" dirty="0"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CA" sz="1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800" dirty="0"/>
          </a:p>
          <a:p>
            <a:endParaRPr lang="de-DE" sz="2000" dirty="0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smtClean="0"/>
              <a:t>Evaluation</a:t>
            </a:r>
            <a:endParaRPr lang="en-US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344983" y="4241146"/>
            <a:ext cx="84540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100" dirty="0" smtClean="0">
                <a:solidFill>
                  <a:schemeClr val="bg1">
                    <a:lumMod val="75000"/>
                  </a:schemeClr>
                </a:solidFill>
              </a:rPr>
              <a:t>[2] </a:t>
            </a:r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M. </a:t>
            </a:r>
            <a:r>
              <a:rPr lang="en-CA" sz="1100" dirty="0" smtClean="0">
                <a:solidFill>
                  <a:schemeClr val="bg1">
                    <a:lumMod val="75000"/>
                  </a:schemeClr>
                </a:solidFill>
              </a:rPr>
              <a:t>Kränzler et al., </a:t>
            </a:r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“Extending Video Decoding Energy Models for 360° and HDR Video Formats in HEVC”, in Proc. </a:t>
            </a:r>
            <a:r>
              <a:rPr lang="en-CA" sz="1100" dirty="0" smtClean="0">
                <a:solidFill>
                  <a:schemeClr val="bg1">
                    <a:lumMod val="75000"/>
                  </a:schemeClr>
                </a:solidFill>
              </a:rPr>
              <a:t>PCS, </a:t>
            </a:r>
            <a:r>
              <a:rPr lang="en-CA" sz="1100" dirty="0">
                <a:solidFill>
                  <a:schemeClr val="bg1">
                    <a:lumMod val="75000"/>
                  </a:schemeClr>
                </a:solidFill>
              </a:rPr>
              <a:t>Ningbo, CN, Nov. 2019.</a:t>
            </a:r>
          </a:p>
        </p:txBody>
      </p:sp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165317"/>
              </p:ext>
            </p:extLst>
          </p:nvPr>
        </p:nvGraphicFramePr>
        <p:xfrm>
          <a:off x="1619672" y="2139702"/>
          <a:ext cx="5732463" cy="167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kument" r:id="rId3" imgW="5731988" imgH="1670100" progId="Word.Document.12">
                  <p:embed/>
                </p:oleObj>
              </mc:Choice>
              <mc:Fallback>
                <p:oleObj name="Dokument" r:id="rId3" imgW="5731988" imgH="1670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672" y="2139702"/>
                        <a:ext cx="5732463" cy="167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9297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>
            <a:normAutofit/>
          </a:bodyPr>
          <a:lstStyle/>
          <a:p>
            <a:pPr lvl="0"/>
            <a:endParaRPr lang="de-DE" sz="1800" dirty="0" smtClean="0"/>
          </a:p>
          <a:p>
            <a:pPr lvl="0"/>
            <a:r>
              <a:rPr lang="de-DE" sz="1800" dirty="0" err="1" smtClean="0"/>
              <a:t>Introduction</a:t>
            </a:r>
            <a:r>
              <a:rPr lang="de-DE" sz="1800" dirty="0" smtClean="0"/>
              <a:t> </a:t>
            </a:r>
            <a:r>
              <a:rPr lang="de-DE" sz="1800" dirty="0" err="1" smtClean="0"/>
              <a:t>of</a:t>
            </a:r>
            <a:r>
              <a:rPr lang="de-DE" sz="1800" dirty="0" smtClean="0"/>
              <a:t> a </a:t>
            </a:r>
            <a:r>
              <a:rPr lang="de-DE" sz="1800" dirty="0" err="1" smtClean="0"/>
              <a:t>bit</a:t>
            </a:r>
            <a:r>
              <a:rPr lang="de-DE" sz="1800" dirty="0" smtClean="0"/>
              <a:t> </a:t>
            </a:r>
            <a:r>
              <a:rPr lang="de-DE" sz="1800" dirty="0" err="1" smtClean="0"/>
              <a:t>stream</a:t>
            </a:r>
            <a:r>
              <a:rPr lang="de-DE" sz="1800" dirty="0" smtClean="0"/>
              <a:t> </a:t>
            </a:r>
            <a:r>
              <a:rPr lang="de-DE" sz="1800" dirty="0" err="1" smtClean="0"/>
              <a:t>feature-based</a:t>
            </a:r>
            <a:r>
              <a:rPr lang="de-DE" sz="1800" dirty="0" smtClean="0"/>
              <a:t> </a:t>
            </a:r>
            <a:r>
              <a:rPr lang="de-DE" sz="1800" dirty="0" err="1" smtClean="0"/>
              <a:t>energy</a:t>
            </a:r>
            <a:r>
              <a:rPr lang="de-DE" sz="1800" dirty="0" smtClean="0"/>
              <a:t> </a:t>
            </a:r>
            <a:r>
              <a:rPr lang="de-DE" sz="1800" dirty="0" err="1" smtClean="0"/>
              <a:t>model</a:t>
            </a:r>
            <a:r>
              <a:rPr lang="de-DE" sz="1800" dirty="0" smtClean="0"/>
              <a:t> </a:t>
            </a:r>
            <a:r>
              <a:rPr lang="de-DE" sz="1800" dirty="0" err="1" smtClean="0"/>
              <a:t>for</a:t>
            </a:r>
            <a:r>
              <a:rPr lang="de-DE" sz="1800" dirty="0" smtClean="0"/>
              <a:t> </a:t>
            </a:r>
            <a:r>
              <a:rPr lang="de-DE" sz="1800" dirty="0" err="1" smtClean="0"/>
              <a:t>the</a:t>
            </a:r>
            <a:r>
              <a:rPr lang="de-DE" sz="1800" dirty="0" smtClean="0"/>
              <a:t> VTM-decoder</a:t>
            </a:r>
          </a:p>
          <a:p>
            <a:pPr lvl="0"/>
            <a:r>
              <a:rPr lang="de-DE" sz="1800" dirty="0" err="1" smtClean="0"/>
              <a:t>Estimation</a:t>
            </a:r>
            <a:r>
              <a:rPr lang="de-DE" sz="1800" dirty="0" smtClean="0"/>
              <a:t> </a:t>
            </a:r>
            <a:r>
              <a:rPr lang="de-DE" sz="1800" dirty="0" err="1" smtClean="0"/>
              <a:t>accuracy</a:t>
            </a:r>
            <a:r>
              <a:rPr lang="de-DE" sz="1800" dirty="0" smtClean="0"/>
              <a:t> </a:t>
            </a:r>
            <a:r>
              <a:rPr lang="de-DE" sz="1800" dirty="0" err="1" smtClean="0"/>
              <a:t>of</a:t>
            </a:r>
            <a:r>
              <a:rPr lang="de-DE" sz="1800" dirty="0" smtClean="0"/>
              <a:t> 1.35% </a:t>
            </a:r>
            <a:r>
              <a:rPr lang="de-DE" sz="1800" dirty="0" err="1" smtClean="0"/>
              <a:t>for</a:t>
            </a:r>
            <a:r>
              <a:rPr lang="de-DE" sz="1800" dirty="0" smtClean="0"/>
              <a:t> VVC </a:t>
            </a:r>
            <a:endParaRPr lang="de-DE" sz="1800" dirty="0" smtClean="0"/>
          </a:p>
          <a:p>
            <a:pPr lvl="0"/>
            <a:endParaRPr lang="de-DE" sz="1800" dirty="0" smtClean="0"/>
          </a:p>
          <a:p>
            <a:pPr lvl="0"/>
            <a:r>
              <a:rPr lang="de-DE" sz="1800" b="1" dirty="0" err="1" smtClean="0"/>
              <a:t>Application</a:t>
            </a:r>
            <a:r>
              <a:rPr lang="de-DE" sz="1800" dirty="0" smtClean="0"/>
              <a:t>: Analysis </a:t>
            </a:r>
            <a:r>
              <a:rPr lang="de-DE" sz="1800" dirty="0" err="1" smtClean="0"/>
              <a:t>of</a:t>
            </a:r>
            <a:r>
              <a:rPr lang="de-DE" sz="1800" dirty="0" smtClean="0"/>
              <a:t> </a:t>
            </a:r>
            <a:r>
              <a:rPr lang="de-DE" sz="1800" dirty="0" err="1" smtClean="0"/>
              <a:t>decoding</a:t>
            </a:r>
            <a:r>
              <a:rPr lang="de-DE" sz="1800" dirty="0" smtClean="0"/>
              <a:t> </a:t>
            </a:r>
            <a:r>
              <a:rPr lang="de-DE" sz="1800" dirty="0" err="1" smtClean="0"/>
              <a:t>energy</a:t>
            </a:r>
            <a:r>
              <a:rPr lang="de-DE" sz="1800" dirty="0" smtClean="0"/>
              <a:t> </a:t>
            </a:r>
            <a:r>
              <a:rPr lang="de-DE" sz="1800" dirty="0" err="1" smtClean="0"/>
              <a:t>demand</a:t>
            </a:r>
            <a:r>
              <a:rPr lang="de-DE" sz="1800" dirty="0" smtClean="0"/>
              <a:t> </a:t>
            </a:r>
            <a:r>
              <a:rPr lang="de-DE" sz="1800" dirty="0" err="1" smtClean="0"/>
              <a:t>of</a:t>
            </a:r>
            <a:r>
              <a:rPr lang="de-DE" sz="1800" dirty="0" smtClean="0"/>
              <a:t> </a:t>
            </a:r>
            <a:r>
              <a:rPr lang="de-DE" sz="1800" dirty="0" err="1" smtClean="0"/>
              <a:t>coding</a:t>
            </a:r>
            <a:r>
              <a:rPr lang="de-DE" sz="1800" dirty="0" smtClean="0"/>
              <a:t> </a:t>
            </a:r>
            <a:r>
              <a:rPr lang="de-DE" sz="1800" dirty="0" err="1" smtClean="0"/>
              <a:t>tools</a:t>
            </a:r>
            <a:endParaRPr lang="en-US" sz="1800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6785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</Words>
  <Application>Microsoft Office PowerPoint</Application>
  <PresentationFormat>Bildschirmpräsentation (16:9)</PresentationFormat>
  <Paragraphs>197</Paragraphs>
  <Slides>10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8" baseType="lpstr">
      <vt:lpstr>Arial</vt:lpstr>
      <vt:lpstr>Calibri</vt:lpstr>
      <vt:lpstr>Cambria Math</vt:lpstr>
      <vt:lpstr>Times New Roman</vt:lpstr>
      <vt:lpstr>Wingdings</vt:lpstr>
      <vt:lpstr>Larissa</vt:lpstr>
      <vt:lpstr>Benutzerdefiniertes Design</vt:lpstr>
      <vt:lpstr>Dokument</vt:lpstr>
      <vt:lpstr>PowerPoint-Präsentation</vt:lpstr>
      <vt:lpstr>Motivation</vt:lpstr>
      <vt:lpstr>Outline</vt:lpstr>
      <vt:lpstr>Energy Estimation with Bit Stream Feature-Based Models</vt:lpstr>
      <vt:lpstr>Energy Estimation with Bit Stream Feature-Based Models</vt:lpstr>
      <vt:lpstr>Energy Estimation with Bit Stream Feature-Based Models</vt:lpstr>
      <vt:lpstr>Energy Estimation with Bit Stream Feature-Based Models</vt:lpstr>
      <vt:lpstr>Evaluation</vt:lpstr>
      <vt:lpstr>Summary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Christian Herglotz</cp:lastModifiedBy>
  <cp:revision>145</cp:revision>
  <dcterms:created xsi:type="dcterms:W3CDTF">2014-04-16T13:22:23Z</dcterms:created>
  <dcterms:modified xsi:type="dcterms:W3CDTF">2020-01-07T10:45:57Z</dcterms:modified>
</cp:coreProperties>
</file>