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14"/>
  </p:notesMasterIdLst>
  <p:sldIdLst>
    <p:sldId id="274" r:id="rId3"/>
    <p:sldId id="307" r:id="rId4"/>
    <p:sldId id="303" r:id="rId5"/>
    <p:sldId id="275" r:id="rId6"/>
    <p:sldId id="306" r:id="rId7"/>
    <p:sldId id="258" r:id="rId8"/>
    <p:sldId id="308" r:id="rId9"/>
    <p:sldId id="302" r:id="rId10"/>
    <p:sldId id="262" r:id="rId11"/>
    <p:sldId id="273" r:id="rId12"/>
    <p:sldId id="270" r:id="rId13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70" autoAdjust="0"/>
    <p:restoredTop sz="94660"/>
  </p:normalViewPr>
  <p:slideViewPr>
    <p:cSldViewPr>
      <p:cViewPr varScale="1">
        <p:scale>
          <a:sx n="157" d="100"/>
          <a:sy n="157" d="100"/>
        </p:scale>
        <p:origin x="87" y="43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7D375-95CF-44BC-B7FF-A1702E2C7285}" type="datetimeFigureOut">
              <a:rPr lang="de-DE" smtClean="0"/>
              <a:t>07.01.2020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28928-0A2A-41C7-9EFD-40912034F7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95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9612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022" y="4083918"/>
            <a:ext cx="1227466" cy="72007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765375"/>
            <a:ext cx="7772400" cy="814487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feld 7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Matthias Kränzler, Christian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matthias.kraenzler@fau.de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221988"/>
            <a:ext cx="1891458" cy="512680"/>
          </a:xfrm>
          <a:prstGeom prst="rect">
            <a:avLst/>
          </a:prstGeom>
        </p:spPr>
      </p:pic>
      <p:sp>
        <p:nvSpPr>
          <p:cNvPr id="13" name="Line 11"/>
          <p:cNvSpPr>
            <a:spLocks noChangeShapeType="1"/>
          </p:cNvSpPr>
          <p:nvPr userDrawn="1"/>
        </p:nvSpPr>
        <p:spPr bwMode="auto">
          <a:xfrm>
            <a:off x="208028" y="4803998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85028" y="4859561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41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722313" y="2789336"/>
            <a:ext cx="7772400" cy="718518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Analysis of the Energy-Time Relationship for VVC and HEVC Software Video Decoders </a:t>
            </a:r>
            <a:r>
              <a:rPr lang="de-DE" dirty="0" smtClean="0"/>
              <a:t>(JVET-Q0051)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722313" y="3603669"/>
            <a:ext cx="777239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imes New Roman" panose="02020603050405020304" pitchFamily="18" charset="0"/>
              </a:rPr>
              <a:t>Matthias Kränzler, Christian J.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imes New Roman" panose="02020603050405020304" pitchFamily="18" charset="0"/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imes New Roman" panose="02020603050405020304" pitchFamily="18" charset="0"/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algn="ctr"/>
            <a:r>
              <a:rPr lang="de-DE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imes New Roman" panose="02020603050405020304" pitchFamily="18" charset="0"/>
              </a:rPr>
              <a:t>matthias.kraenzler@fau.de </a:t>
            </a:r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imes New Roman" panose="02020603050405020304" pitchFamily="18" charset="0"/>
              </a:rPr>
              <a:t/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imes New Roman" panose="02020603050405020304" pitchFamily="18" charset="0"/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imes New Roman" panose="02020603050405020304" pitchFamily="18" charset="0"/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imes New Roman" panose="02020603050405020304" pitchFamily="18" charset="0"/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imes New Roman" panose="02020603050405020304" pitchFamily="18" charset="0"/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126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571"/>
          </a:xfrm>
        </p:spPr>
        <p:txBody>
          <a:bodyPr>
            <a:no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50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355496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21373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15566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419623"/>
            <a:ext cx="4040188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915566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19623"/>
            <a:ext cx="4041775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1488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0181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87575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373260" y="4815031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Multimedia Communications and Signal Processing</a:t>
            </a:r>
            <a:endParaRPr lang="en-US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1835696" y="4604419"/>
            <a:ext cx="53285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Analysis of the Energy-Time Relationship</a:t>
            </a:r>
            <a:r>
              <a:rPr lang="en-US" sz="1100" kern="1200" baseline="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for VVC and HEVC Software Video Decoders</a:t>
            </a:r>
            <a:endParaRPr lang="de-DE" sz="11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7020272" y="457995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Jan. 2020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6876256" y="482324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‹Nr.›</a:t>
            </a:fld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0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Times New Roman" panose="02020603050405020304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j-lt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j-lt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 anchor="ctr">
            <a:noAutofit/>
          </a:bodyPr>
          <a:lstStyle/>
          <a:p>
            <a:r>
              <a:rPr lang="de-DE" sz="2000" dirty="0" smtClean="0">
                <a:latin typeface="+mj-lt"/>
              </a:rPr>
              <a:t>Analysis </a:t>
            </a:r>
            <a:r>
              <a:rPr lang="de-DE" sz="2000" dirty="0" err="1" smtClean="0">
                <a:latin typeface="+mj-lt"/>
              </a:rPr>
              <a:t>of</a:t>
            </a:r>
            <a:r>
              <a:rPr lang="de-DE" sz="2000" dirty="0" smtClean="0">
                <a:latin typeface="+mj-lt"/>
              </a:rPr>
              <a:t> </a:t>
            </a:r>
            <a:r>
              <a:rPr lang="de-DE" sz="2000" dirty="0" err="1" smtClean="0">
                <a:latin typeface="+mj-lt"/>
              </a:rPr>
              <a:t>the</a:t>
            </a:r>
            <a:r>
              <a:rPr lang="de-DE" sz="2000" dirty="0" smtClean="0">
                <a:latin typeface="+mj-lt"/>
              </a:rPr>
              <a:t> </a:t>
            </a:r>
            <a:r>
              <a:rPr lang="de-DE" sz="2000" dirty="0" err="1" smtClean="0">
                <a:latin typeface="+mj-lt"/>
              </a:rPr>
              <a:t>Energy</a:t>
            </a:r>
            <a:r>
              <a:rPr lang="de-DE" sz="2000" dirty="0" smtClean="0">
                <a:latin typeface="+mj-lt"/>
              </a:rPr>
              <a:t>-Time </a:t>
            </a:r>
            <a:r>
              <a:rPr lang="de-DE" sz="2000" dirty="0" err="1" smtClean="0">
                <a:latin typeface="+mj-lt"/>
              </a:rPr>
              <a:t>Relationship</a:t>
            </a:r>
            <a:r>
              <a:rPr lang="de-DE" sz="2000" dirty="0" smtClean="0">
                <a:latin typeface="+mj-lt"/>
              </a:rPr>
              <a:t> </a:t>
            </a:r>
            <a:r>
              <a:rPr lang="de-DE" sz="2000" dirty="0" err="1" smtClean="0">
                <a:latin typeface="+mj-lt"/>
              </a:rPr>
              <a:t>for</a:t>
            </a:r>
            <a:r>
              <a:rPr lang="de-DE" sz="2000" dirty="0" smtClean="0">
                <a:latin typeface="+mj-lt"/>
              </a:rPr>
              <a:t> VVC </a:t>
            </a:r>
            <a:r>
              <a:rPr lang="de-DE" sz="2000" dirty="0" err="1" smtClean="0">
                <a:latin typeface="+mj-lt"/>
              </a:rPr>
              <a:t>and</a:t>
            </a:r>
            <a:r>
              <a:rPr lang="de-DE" sz="2000" dirty="0" smtClean="0">
                <a:latin typeface="+mj-lt"/>
              </a:rPr>
              <a:t> HEVC Software Video Decoders (JVET-Q0051)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72711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435280" cy="345638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Thank </a:t>
            </a:r>
            <a:r>
              <a:rPr lang="en-US" sz="2400" dirty="0" smtClean="0"/>
              <a:t>you!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7375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Literature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[1] M. </a:t>
            </a:r>
            <a:r>
              <a:rPr lang="en-US" sz="1600" dirty="0" err="1"/>
              <a:t>Efoui</a:t>
            </a:r>
            <a:r>
              <a:rPr lang="en-US" sz="1600" dirty="0"/>
              <a:t>-Hess, “Climate Crisis: The Unsustainable Use of Online Video. The Practical Case for Digital Sobriety”, Jul. 2019.</a:t>
            </a:r>
          </a:p>
          <a:p>
            <a:pPr marL="0" indent="0">
              <a:buNone/>
            </a:pP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84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987574"/>
            <a:ext cx="4114800" cy="3384376"/>
          </a:xfrm>
        </p:spPr>
        <p:txBody>
          <a:bodyPr>
            <a:normAutofit/>
          </a:bodyPr>
          <a:lstStyle/>
          <a:p>
            <a:r>
              <a:rPr lang="de-DE" sz="1800" dirty="0"/>
              <a:t>Online </a:t>
            </a:r>
            <a:r>
              <a:rPr lang="de-DE" sz="1800" dirty="0" err="1"/>
              <a:t>video</a:t>
            </a:r>
            <a:r>
              <a:rPr lang="de-DE" sz="1800" dirty="0"/>
              <a:t> </a:t>
            </a:r>
            <a:r>
              <a:rPr lang="de-DE" sz="1800" dirty="0" err="1"/>
              <a:t>content</a:t>
            </a:r>
            <a:r>
              <a:rPr lang="de-DE" sz="1800" dirty="0"/>
              <a:t>: 1% </a:t>
            </a:r>
            <a:r>
              <a:rPr lang="de-DE" sz="1800" dirty="0" err="1"/>
              <a:t>of</a:t>
            </a:r>
            <a:r>
              <a:rPr lang="de-DE" sz="1800" dirty="0"/>
              <a:t> global </a:t>
            </a:r>
            <a:r>
              <a:rPr lang="de-DE" sz="1800" dirty="0" err="1"/>
              <a:t>greenhouse</a:t>
            </a:r>
            <a:r>
              <a:rPr lang="de-DE" sz="1800" dirty="0"/>
              <a:t> gas </a:t>
            </a:r>
            <a:r>
              <a:rPr lang="de-DE" sz="1800" dirty="0" err="1"/>
              <a:t>emissions</a:t>
            </a:r>
            <a:r>
              <a:rPr lang="de-DE" sz="1800" dirty="0"/>
              <a:t> [1]</a:t>
            </a:r>
          </a:p>
          <a:p>
            <a:pPr lvl="1"/>
            <a:r>
              <a:rPr lang="de-DE" sz="1800" dirty="0" err="1"/>
              <a:t>Civil</a:t>
            </a:r>
            <a:r>
              <a:rPr lang="de-DE" sz="1800" dirty="0"/>
              <a:t> </a:t>
            </a:r>
            <a:r>
              <a:rPr lang="de-DE" sz="1800" dirty="0" err="1"/>
              <a:t>aviation</a:t>
            </a:r>
            <a:r>
              <a:rPr lang="de-DE" sz="1800" dirty="0"/>
              <a:t> </a:t>
            </a:r>
            <a:r>
              <a:rPr lang="de-DE" sz="1800" dirty="0" err="1"/>
              <a:t>has</a:t>
            </a:r>
            <a:r>
              <a:rPr lang="de-DE" sz="1800" dirty="0"/>
              <a:t> a </a:t>
            </a:r>
            <a:r>
              <a:rPr lang="de-DE" sz="1800" dirty="0" err="1"/>
              <a:t>share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4%</a:t>
            </a:r>
          </a:p>
          <a:p>
            <a:pPr lvl="1"/>
            <a:endParaRPr lang="de-DE" sz="1800" dirty="0"/>
          </a:p>
          <a:p>
            <a:r>
              <a:rPr lang="de-DE" sz="1800" dirty="0"/>
              <a:t>Mobile </a:t>
            </a:r>
            <a:r>
              <a:rPr lang="de-DE" sz="1800" dirty="0" err="1"/>
              <a:t>devices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limited </a:t>
            </a:r>
            <a:r>
              <a:rPr lang="de-DE" sz="1800" dirty="0" err="1"/>
              <a:t>battery</a:t>
            </a:r>
            <a:r>
              <a:rPr lang="de-DE" sz="1800" dirty="0"/>
              <a:t> </a:t>
            </a:r>
            <a:r>
              <a:rPr lang="de-DE" sz="1800" dirty="0" err="1"/>
              <a:t>lifetime</a:t>
            </a:r>
            <a:endParaRPr lang="de-DE" sz="1800" dirty="0"/>
          </a:p>
          <a:p>
            <a:endParaRPr lang="de-DE" sz="1800" dirty="0"/>
          </a:p>
          <a:p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1800" dirty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marL="457200" lvl="1" indent="0">
              <a:buNone/>
            </a:pPr>
            <a:endParaRPr lang="de-DE" dirty="0"/>
          </a:p>
        </p:txBody>
      </p:sp>
      <p:grpSp>
        <p:nvGrpSpPr>
          <p:cNvPr id="10" name="Gruppieren 9"/>
          <p:cNvGrpSpPr>
            <a:grpSpLocks noChangeAspect="1"/>
          </p:cNvGrpSpPr>
          <p:nvPr/>
        </p:nvGrpSpPr>
        <p:grpSpPr>
          <a:xfrm>
            <a:off x="5436096" y="2661110"/>
            <a:ext cx="2160000" cy="1186095"/>
            <a:chOff x="1907704" y="2679763"/>
            <a:chExt cx="2557115" cy="1404155"/>
          </a:xfrm>
        </p:grpSpPr>
        <p:sp>
          <p:nvSpPr>
            <p:cNvPr id="9" name="Abgerundetes Rechteck 8"/>
            <p:cNvSpPr/>
            <p:nvPr/>
          </p:nvSpPr>
          <p:spPr>
            <a:xfrm>
              <a:off x="1907704" y="2679763"/>
              <a:ext cx="2557115" cy="140415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Ellipse 5"/>
            <p:cNvSpPr/>
            <p:nvPr/>
          </p:nvSpPr>
          <p:spPr>
            <a:xfrm>
              <a:off x="1924876" y="3291838"/>
              <a:ext cx="162000" cy="16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lipse 7"/>
            <p:cNvSpPr/>
            <p:nvPr/>
          </p:nvSpPr>
          <p:spPr>
            <a:xfrm flipH="1">
              <a:off x="4341364" y="2859782"/>
              <a:ext cx="72000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7786" y="2770929"/>
              <a:ext cx="2172123" cy="1221819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</p:grpSp>
      <p:sp>
        <p:nvSpPr>
          <p:cNvPr id="11" name="Textfeld 10"/>
          <p:cNvSpPr txBox="1"/>
          <p:nvPr/>
        </p:nvSpPr>
        <p:spPr>
          <a:xfrm>
            <a:off x="486298" y="4148847"/>
            <a:ext cx="8291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[1] M. </a:t>
            </a:r>
            <a:r>
              <a:rPr lang="en-CA" sz="1100" dirty="0" err="1">
                <a:solidFill>
                  <a:schemeClr val="bg1">
                    <a:lumMod val="75000"/>
                  </a:schemeClr>
                </a:solidFill>
              </a:rPr>
              <a:t>Efoui</a:t>
            </a:r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-Hess, “Climate Crisis: The Unsustainable Use of Online Video. The Practical Case for Digital Sobriety”, Jul. 2019.</a:t>
            </a:r>
            <a:endParaRPr lang="en-US" sz="16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034EF3A-F6D9-4F19-8AA8-A06AEE80C9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38"/>
          <a:stretch/>
        </p:blipFill>
        <p:spPr>
          <a:xfrm>
            <a:off x="5311335" y="895670"/>
            <a:ext cx="2102093" cy="152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61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2880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dirty="0" err="1" smtClean="0"/>
              <a:t>Is</a:t>
            </a:r>
            <a:r>
              <a:rPr lang="de-DE" sz="1800" dirty="0" smtClean="0"/>
              <a:t> </a:t>
            </a:r>
            <a:r>
              <a:rPr lang="de-DE" sz="1800" dirty="0" err="1" smtClean="0"/>
              <a:t>there</a:t>
            </a:r>
            <a:r>
              <a:rPr lang="de-DE" sz="1800" dirty="0" smtClean="0"/>
              <a:t> a linear </a:t>
            </a:r>
            <a:r>
              <a:rPr lang="de-DE" sz="1800" dirty="0" err="1" smtClean="0"/>
              <a:t>relationship</a:t>
            </a:r>
            <a:r>
              <a:rPr lang="de-DE" sz="1800" dirty="0" smtClean="0"/>
              <a:t> </a:t>
            </a:r>
            <a:r>
              <a:rPr lang="de-DE" sz="1800" dirty="0" err="1" smtClean="0"/>
              <a:t>between</a:t>
            </a:r>
            <a:r>
              <a:rPr lang="de-DE" sz="1800" dirty="0" smtClean="0"/>
              <a:t> </a:t>
            </a:r>
            <a:r>
              <a:rPr lang="de-DE" sz="1800" dirty="0" err="1" smtClean="0"/>
              <a:t>the</a:t>
            </a:r>
            <a:r>
              <a:rPr lang="de-DE" sz="1800" dirty="0" smtClean="0"/>
              <a:t> </a:t>
            </a:r>
            <a:r>
              <a:rPr lang="de-DE" sz="1800" dirty="0" err="1" smtClean="0"/>
              <a:t>decoding</a:t>
            </a:r>
            <a:r>
              <a:rPr lang="de-DE" sz="1800" dirty="0" smtClean="0"/>
              <a:t> time </a:t>
            </a:r>
            <a:r>
              <a:rPr lang="de-DE" sz="1800" dirty="0" err="1" smtClean="0"/>
              <a:t>and</a:t>
            </a:r>
            <a:r>
              <a:rPr lang="de-DE" sz="1800" dirty="0" smtClean="0"/>
              <a:t> </a:t>
            </a:r>
            <a:r>
              <a:rPr lang="de-DE" sz="1800" dirty="0" err="1" smtClean="0"/>
              <a:t>energy</a:t>
            </a:r>
            <a:r>
              <a:rPr lang="de-DE" sz="1800" dirty="0" smtClean="0"/>
              <a:t> </a:t>
            </a:r>
            <a:r>
              <a:rPr lang="de-DE" sz="1800" dirty="0" err="1" smtClean="0"/>
              <a:t>demand</a:t>
            </a:r>
            <a:r>
              <a:rPr lang="de-DE" sz="1800" dirty="0"/>
              <a:t>?</a:t>
            </a:r>
          </a:p>
          <a:p>
            <a:endParaRPr lang="de-DE" sz="1800" dirty="0"/>
          </a:p>
          <a:p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1800" dirty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marL="457200" lvl="1" indent="0">
              <a:buNone/>
            </a:pPr>
            <a:endParaRPr lang="de-DE" dirty="0"/>
          </a:p>
        </p:txBody>
      </p:sp>
      <p:pic>
        <p:nvPicPr>
          <p:cNvPr id="12" name="Grafik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79662"/>
            <a:ext cx="2746013" cy="1440160"/>
          </a:xfrm>
          <a:prstGeom prst="rect">
            <a:avLst/>
          </a:prstGeom>
        </p:spPr>
      </p:pic>
      <p:pic>
        <p:nvPicPr>
          <p:cNvPr id="13" name="Grafik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364" y="1779662"/>
            <a:ext cx="274601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69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sz="1800" dirty="0" smtClean="0"/>
              <a:t>Motivation</a:t>
            </a:r>
          </a:p>
          <a:p>
            <a:r>
              <a:rPr lang="en-US" sz="1800" dirty="0" smtClean="0"/>
              <a:t>Energy Measurement &amp; Test Set </a:t>
            </a:r>
          </a:p>
          <a:p>
            <a:r>
              <a:rPr lang="en-US" sz="1800" dirty="0" smtClean="0"/>
              <a:t>Decoding Time and Energy Dependency</a:t>
            </a:r>
            <a:endParaRPr lang="en-US" sz="1800" dirty="0"/>
          </a:p>
          <a:p>
            <a:r>
              <a:rPr lang="de-DE" sz="1800" dirty="0" err="1" smtClean="0"/>
              <a:t>Conclusion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39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smtClean="0"/>
              <a:t>Measurement &amp; Test Set</a:t>
            </a:r>
            <a:endParaRPr lang="en-US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1800" dirty="0"/>
              <a:t>Measurement </a:t>
            </a:r>
            <a:r>
              <a:rPr lang="de-DE" sz="1800" dirty="0" err="1"/>
              <a:t>of</a:t>
            </a:r>
            <a:r>
              <a:rPr lang="de-DE" sz="1800" dirty="0"/>
              <a:t>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decoding</a:t>
            </a:r>
            <a:r>
              <a:rPr lang="de-DE" sz="1800" dirty="0"/>
              <a:t> </a:t>
            </a:r>
            <a:r>
              <a:rPr lang="de-DE" sz="1800" dirty="0" err="1"/>
              <a:t>energy</a:t>
            </a:r>
            <a:r>
              <a:rPr lang="de-DE" sz="1800" dirty="0"/>
              <a:t>:</a:t>
            </a:r>
          </a:p>
          <a:p>
            <a:pPr lvl="1"/>
            <a:r>
              <a:rPr lang="de-DE" sz="1600" dirty="0" smtClean="0"/>
              <a:t>Desktop </a:t>
            </a:r>
            <a:r>
              <a:rPr lang="de-DE" sz="1600" dirty="0"/>
              <a:t>PC</a:t>
            </a:r>
          </a:p>
          <a:p>
            <a:pPr lvl="2"/>
            <a:r>
              <a:rPr lang="de-DE" sz="1600" dirty="0"/>
              <a:t>Intel i7-8700 CPU</a:t>
            </a:r>
          </a:p>
          <a:p>
            <a:pPr lvl="2"/>
            <a:r>
              <a:rPr lang="de-DE" sz="1600" dirty="0"/>
              <a:t>OS: </a:t>
            </a:r>
            <a:r>
              <a:rPr lang="de-DE" sz="1600" dirty="0" err="1"/>
              <a:t>CentOS</a:t>
            </a:r>
            <a:r>
              <a:rPr lang="de-DE" sz="1600" dirty="0"/>
              <a:t> 7</a:t>
            </a:r>
          </a:p>
          <a:p>
            <a:pPr lvl="1"/>
            <a:r>
              <a:rPr lang="de-DE" sz="1600" dirty="0"/>
              <a:t>I</a:t>
            </a:r>
            <a:r>
              <a:rPr lang="de-DE" sz="1600" dirty="0" smtClean="0"/>
              <a:t>ntegrated </a:t>
            </a:r>
            <a:r>
              <a:rPr lang="de-DE" sz="1600" dirty="0"/>
              <a:t>power </a:t>
            </a:r>
            <a:r>
              <a:rPr lang="de-DE" sz="1600" dirty="0" err="1"/>
              <a:t>meter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Intel CPU: Running Average Power Limit (RAPL</a:t>
            </a:r>
            <a:r>
              <a:rPr lang="de-DE" sz="1600" dirty="0" smtClean="0"/>
              <a:t>)</a:t>
            </a:r>
          </a:p>
          <a:p>
            <a:pPr lvl="1"/>
            <a:r>
              <a:rPr lang="de-DE" sz="1600" dirty="0" smtClean="0"/>
              <a:t>Time </a:t>
            </a:r>
            <a:r>
              <a:rPr lang="de-DE" sz="1600" dirty="0" err="1" smtClean="0"/>
              <a:t>measurement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real </a:t>
            </a:r>
            <a:r>
              <a:rPr lang="de-DE" sz="1600" dirty="0" err="1" smtClean="0"/>
              <a:t>elapsed</a:t>
            </a:r>
            <a:r>
              <a:rPr lang="de-DE" sz="1600" dirty="0" smtClean="0"/>
              <a:t> time</a:t>
            </a:r>
            <a:endParaRPr lang="de-DE" sz="1600" dirty="0"/>
          </a:p>
          <a:p>
            <a:r>
              <a:rPr lang="de-DE" sz="2000" dirty="0" smtClean="0"/>
              <a:t>Test Set:</a:t>
            </a:r>
          </a:p>
          <a:p>
            <a:pPr lvl="1"/>
            <a:r>
              <a:rPr lang="de-DE" sz="1600" dirty="0" err="1"/>
              <a:t>Based</a:t>
            </a:r>
            <a:r>
              <a:rPr lang="de-DE" sz="1600" dirty="0"/>
              <a:t> on JVET </a:t>
            </a:r>
            <a:r>
              <a:rPr lang="de-DE" sz="1600" dirty="0" err="1"/>
              <a:t>common</a:t>
            </a:r>
            <a:r>
              <a:rPr lang="de-DE" sz="1600" dirty="0"/>
              <a:t> </a:t>
            </a:r>
            <a:r>
              <a:rPr lang="de-DE" sz="1600" dirty="0" err="1"/>
              <a:t>test</a:t>
            </a:r>
            <a:r>
              <a:rPr lang="de-DE" sz="1600" dirty="0"/>
              <a:t> </a:t>
            </a:r>
            <a:r>
              <a:rPr lang="de-DE" sz="1600" dirty="0" err="1"/>
              <a:t>conditions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SDR </a:t>
            </a:r>
            <a:r>
              <a:rPr lang="de-DE" sz="1600" dirty="0" err="1"/>
              <a:t>sequences</a:t>
            </a:r>
            <a:r>
              <a:rPr lang="de-DE" sz="1600" dirty="0"/>
              <a:t> (</a:t>
            </a:r>
            <a:r>
              <a:rPr lang="de-DE" sz="1600" dirty="0" smtClean="0"/>
              <a:t>JVET-N1010) </a:t>
            </a:r>
            <a:r>
              <a:rPr lang="de-DE" sz="1600" dirty="0" err="1" smtClean="0"/>
              <a:t>for</a:t>
            </a:r>
            <a:r>
              <a:rPr lang="de-DE" sz="1600" dirty="0" smtClean="0"/>
              <a:t> VVC </a:t>
            </a:r>
            <a:r>
              <a:rPr lang="de-DE" sz="1600" dirty="0" err="1" smtClean="0"/>
              <a:t>and</a:t>
            </a:r>
            <a:r>
              <a:rPr lang="de-DE" sz="1600" dirty="0" smtClean="0"/>
              <a:t> HEVC</a:t>
            </a:r>
            <a:endParaRPr lang="de-DE" sz="2000" dirty="0" smtClean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0"/>
          <a:stretch/>
        </p:blipFill>
        <p:spPr>
          <a:xfrm>
            <a:off x="5508104" y="961273"/>
            <a:ext cx="2808610" cy="1274850"/>
          </a:xfrm>
        </p:spPr>
      </p:pic>
    </p:spTree>
    <p:extLst>
      <p:ext uri="{BB962C8B-B14F-4D97-AF65-F5344CB8AC3E}">
        <p14:creationId xmlns:p14="http://schemas.microsoft.com/office/powerpoint/2010/main" val="316593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87575"/>
                <a:ext cx="4035098" cy="3384376"/>
              </a:xfrm>
              <a:ln>
                <a:noFill/>
              </a:ln>
            </p:spPr>
            <p:txBody>
              <a:bodyPr>
                <a:normAutofit/>
              </a:bodyPr>
              <a:lstStyle/>
              <a:p>
                <a:r>
                  <a:rPr lang="de-DE" sz="1800" dirty="0" smtClean="0"/>
                  <a:t>Modeling </a:t>
                </a:r>
                <a:r>
                  <a:rPr lang="de-DE" sz="1800" dirty="0" err="1" smtClean="0"/>
                  <a:t>of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the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decoding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energy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demand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by</a:t>
                </a:r>
                <a:r>
                  <a:rPr lang="de-DE" sz="1800" dirty="0" smtClean="0"/>
                  <a:t>: </a:t>
                </a:r>
                <a:r>
                  <a:rPr lang="en-US" sz="1800" dirty="0" smtClean="0"/>
                  <a:t>	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CA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dec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CA" sz="18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CA" sz="1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r>
                        <a:rPr lang="en-CA" sz="1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CA" sz="18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ⅆ</m:t>
                          </m:r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ec</m:t>
                          </m:r>
                        </m:sub>
                      </m:sSub>
                    </m:oMath>
                  </m:oMathPara>
                </a14:m>
                <a:endParaRPr lang="en-CA" sz="1800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en-CA" sz="18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Estimation accuracy is described by: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𝜀</m:t>
                        </m:r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</m:e>
                    </m:acc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𝑁</m:t>
                        </m:r>
                      </m:den>
                    </m:f>
                    <m:nary>
                      <m:naryPr>
                        <m:chr m:val="∑"/>
                        <m:limLoc m:val="undOvr"/>
                        <m:grow m:val="on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𝑁</m:t>
                        </m:r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−1</m:t>
                        </m:r>
                      </m:sup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CA" sz="1600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𝐸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CA" sz="1600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dec</m:t>
                                    </m:r>
                                    <m:r>
                                      <a:rPr lang="en-CA" sz="1600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6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CA" sz="16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6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CA" sz="1600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dec</m:t>
                                    </m:r>
                                    <m:r>
                                      <a:rPr lang="en-CA" sz="1600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6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6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CA" sz="1600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dec</m:t>
                                    </m:r>
                                    <m:r>
                                      <a:rPr lang="en-CA" sz="1600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6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</m:nary>
                  </m:oMath>
                </a14:m>
                <a:r>
                  <a:rPr lang="en-CA" sz="1800" dirty="0">
                    <a:ea typeface="Times New Roman" panose="02020603050405020304" pitchFamily="18" charset="0"/>
                  </a:rPr>
                  <a:t> </a:t>
                </a:r>
                <a:endParaRPr lang="en-CA" sz="1800" dirty="0" smtClean="0">
                  <a:ea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endParaRPr lang="en-US" sz="1800" dirty="0"/>
              </a:p>
              <a:p>
                <a:r>
                  <a:rPr lang="en-CA" sz="18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Training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CA" sz="1800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CA" sz="18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CA" sz="18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𝑃</m:t>
                    </m:r>
                  </m:oMath>
                </a14:m>
                <a:r>
                  <a:rPr lang="en-CA" sz="18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with least-square curve fitting</a:t>
                </a:r>
              </a:p>
              <a:p>
                <a:pPr marL="0" indent="0">
                  <a:buNone/>
                </a:pPr>
                <a:endParaRPr lang="en-CA" sz="1800" dirty="0">
                  <a:ea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CA" sz="1800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endParaRPr lang="en-US" sz="1800" dirty="0"/>
              </a:p>
              <a:p>
                <a:endParaRPr lang="de-DE" sz="2000" dirty="0" smtClean="0"/>
              </a:p>
            </p:txBody>
          </p:sp>
        </mc:Choice>
        <mc:Fallback xmlns="">
          <p:sp>
            <p:nvSpPr>
              <p:cNvPr id="7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87575"/>
                <a:ext cx="4035098" cy="3384376"/>
              </a:xfrm>
              <a:blipFill>
                <a:blip r:embed="rId2"/>
                <a:stretch>
                  <a:fillRect l="-906" t="-90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Decoding Time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Dependency</a:t>
            </a:r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289" y="1275606"/>
            <a:ext cx="4320549" cy="233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90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8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402832" cy="3456384"/>
          </a:xfrm>
        </p:spPr>
        <p:txBody>
          <a:bodyPr>
            <a:normAutofit/>
          </a:bodyPr>
          <a:lstStyle/>
          <a:p>
            <a:r>
              <a:rPr lang="en-CA" sz="16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Modeling for </a:t>
            </a:r>
            <a:r>
              <a:rPr lang="en-C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different software video decoders:</a:t>
            </a:r>
            <a:endParaRPr lang="en-US" sz="1600" dirty="0">
              <a:latin typeface="Arial" panose="020B0604020202020204" pitchFamily="34" charset="0"/>
            </a:endParaRPr>
          </a:p>
          <a:p>
            <a:pPr lvl="1"/>
            <a:r>
              <a:rPr lang="en-US" sz="1600" dirty="0" smtClean="0"/>
              <a:t>HEVC: </a:t>
            </a:r>
          </a:p>
          <a:p>
            <a:pPr lvl="2"/>
            <a:r>
              <a:rPr lang="en-US" dirty="0" smtClean="0"/>
              <a:t>HM-16.20</a:t>
            </a:r>
          </a:p>
          <a:p>
            <a:pPr lvl="1"/>
            <a:r>
              <a:rPr lang="en-US" sz="1600" dirty="0" smtClean="0"/>
              <a:t>VVC:</a:t>
            </a:r>
          </a:p>
          <a:p>
            <a:pPr lvl="2"/>
            <a:r>
              <a:rPr lang="en-US" dirty="0" smtClean="0"/>
              <a:t>VTM-7.0</a:t>
            </a:r>
          </a:p>
          <a:p>
            <a:r>
              <a:rPr lang="en-US" dirty="0" smtClean="0"/>
              <a:t>Evaluation: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Decoding Time and Energy Dependency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Inhaltsplatzhalter 4"/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3250732549"/>
                  </p:ext>
                </p:extLst>
              </p:nvPr>
            </p:nvGraphicFramePr>
            <p:xfrm>
              <a:off x="1043608" y="3075806"/>
              <a:ext cx="3456384" cy="71741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152128">
                      <a:extLst>
                        <a:ext uri="{9D8B030D-6E8A-4147-A177-3AD203B41FA5}">
                          <a16:colId xmlns:a16="http://schemas.microsoft.com/office/drawing/2014/main" val="2757776030"/>
                        </a:ext>
                      </a:extLst>
                    </a:gridCol>
                    <a:gridCol w="1152128">
                      <a:extLst>
                        <a:ext uri="{9D8B030D-6E8A-4147-A177-3AD203B41FA5}">
                          <a16:colId xmlns:a16="http://schemas.microsoft.com/office/drawing/2014/main" val="4282335803"/>
                        </a:ext>
                      </a:extLst>
                    </a:gridCol>
                    <a:gridCol w="1152128">
                      <a:extLst>
                        <a:ext uri="{9D8B030D-6E8A-4147-A177-3AD203B41FA5}">
                          <a16:colId xmlns:a16="http://schemas.microsoft.com/office/drawing/2014/main" val="3229700373"/>
                        </a:ext>
                      </a:extLst>
                    </a:gridCol>
                  </a:tblGrid>
                  <a:tr h="216024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>
                          <a:noFill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i="1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</a:t>
                          </a:r>
                          <a:endParaRPr lang="en-US" sz="1400" i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CA" sz="14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𝜀</m:t>
                                    </m:r>
                                    <m:r>
                                      <a:rPr lang="en-CA" sz="14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 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 w="12700" cap="flat" cmpd="sng" algn="ctr">
                          <a:solidFill>
                            <a:srgbClr val="0000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87898196"/>
                      </a:ext>
                    </a:extLst>
                  </a:tr>
                  <a:tr h="2880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4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HM-16.20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>
                          <a:noFill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21.26 W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1.41%</a:t>
                          </a:r>
                          <a:endParaRPr lang="en-US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63444754"/>
                      </a:ext>
                    </a:extLst>
                  </a:tr>
                  <a:tr h="21261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VTM-7.0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>
                          <a:noFill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22.09</a:t>
                          </a:r>
                          <a:r>
                            <a:rPr lang="en-CA" sz="1400" baseline="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W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1.05%</a:t>
                          </a:r>
                          <a:endParaRPr lang="en-US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 w="12700" cap="flat" cmpd="sng" algn="ctr">
                          <a:solidFill>
                            <a:srgbClr val="0000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649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Inhaltsplatzhalter 4"/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3250732549"/>
                  </p:ext>
                </p:extLst>
              </p:nvPr>
            </p:nvGraphicFramePr>
            <p:xfrm>
              <a:off x="1043608" y="3075806"/>
              <a:ext cx="3456384" cy="71741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152128">
                      <a:extLst>
                        <a:ext uri="{9D8B030D-6E8A-4147-A177-3AD203B41FA5}">
                          <a16:colId xmlns:a16="http://schemas.microsoft.com/office/drawing/2014/main" val="2757776030"/>
                        </a:ext>
                      </a:extLst>
                    </a:gridCol>
                    <a:gridCol w="1152128">
                      <a:extLst>
                        <a:ext uri="{9D8B030D-6E8A-4147-A177-3AD203B41FA5}">
                          <a16:colId xmlns:a16="http://schemas.microsoft.com/office/drawing/2014/main" val="4282335803"/>
                        </a:ext>
                      </a:extLst>
                    </a:gridCol>
                    <a:gridCol w="1152128">
                      <a:extLst>
                        <a:ext uri="{9D8B030D-6E8A-4147-A177-3AD203B41FA5}">
                          <a16:colId xmlns:a16="http://schemas.microsoft.com/office/drawing/2014/main" val="3229700373"/>
                        </a:ext>
                      </a:extLst>
                    </a:gridCol>
                  </a:tblGrid>
                  <a:tr h="216024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>
                          <a:noFill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i="1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</a:t>
                          </a:r>
                          <a:endParaRPr lang="en-US" sz="1400" i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7546" marR="57546" marT="0" marB="0">
                        <a:lnL w="12700" cap="flat" cmpd="sng" algn="ctr">
                          <a:solidFill>
                            <a:srgbClr val="0000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529" t="-25000" r="-529" b="-277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87898196"/>
                      </a:ext>
                    </a:extLst>
                  </a:tr>
                  <a:tr h="2880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4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HM-16.20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>
                          <a:noFill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21.26 W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1.41%</a:t>
                          </a:r>
                          <a:endParaRPr lang="en-US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63444754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VTM-7.0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>
                          <a:noFill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22.09</a:t>
                          </a:r>
                          <a:r>
                            <a:rPr lang="en-CA" sz="1400" baseline="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W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1.05%</a:t>
                          </a:r>
                          <a:endParaRPr lang="en-US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7546" marR="57546" marT="0" marB="0">
                        <a:lnL w="12700" cap="flat" cmpd="sng" algn="ctr">
                          <a:solidFill>
                            <a:srgbClr val="0000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649963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" name="Grafik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203598"/>
            <a:ext cx="3688239" cy="205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96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Decoding Time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Dependency</a:t>
            </a:r>
            <a:endParaRPr lang="en-US" dirty="0"/>
          </a:p>
        </p:txBody>
      </p:sp>
      <p:pic>
        <p:nvPicPr>
          <p:cNvPr id="7" name="Grafik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830" y="1419622"/>
            <a:ext cx="4077970" cy="22066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Inhaltsplatzhalter 8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987575"/>
                <a:ext cx="4042792" cy="3456384"/>
              </a:xfrm>
            </p:spPr>
            <p:txBody>
              <a:bodyPr>
                <a:normAutofit/>
              </a:bodyPr>
              <a:lstStyle/>
              <a:p>
                <a:r>
                  <a:rPr lang="en-CA" sz="1600" dirty="0" smtClean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Modeling for different software video decoders:</a:t>
                </a:r>
                <a:endParaRPr lang="en-US" dirty="0" smtClean="0"/>
              </a:p>
              <a:p>
                <a:pPr lvl="1"/>
                <a:r>
                  <a:rPr lang="en-US" sz="1600" dirty="0" smtClean="0"/>
                  <a:t>FFmpeg:</a:t>
                </a:r>
              </a:p>
              <a:p>
                <a:pPr lvl="2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CA" sz="1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𝜀</m:t>
                        </m:r>
                        <m:r>
                          <a:rPr lang="en-CA" sz="1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</m:e>
                    </m:acc>
                    <m:r>
                      <a:rPr lang="de-DE" sz="14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de-DE" sz="1400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FFmpeg</m:t>
                    </m:r>
                    <m:r>
                      <a:rPr lang="de-DE" sz="14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  <m:r>
                      <a:rPr lang="de-DE" sz="1400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US" sz="1400" dirty="0" smtClean="0"/>
                  <a:t> 51.02%</a:t>
                </a:r>
              </a:p>
              <a:p>
                <a:pPr lvl="2">
                  <a:buFont typeface="Wingdings" panose="05000000000000000000" pitchFamily="2" charset="2"/>
                  <a:buChar char="à"/>
                </a:pPr>
                <a:r>
                  <a:rPr lang="en-US" sz="1400" dirty="0" smtClean="0"/>
                  <a:t>Inaccurate estimation of decoding energy with decoding time</a:t>
                </a:r>
              </a:p>
              <a:p>
                <a:pPr lvl="2">
                  <a:buFont typeface="Wingdings" panose="05000000000000000000" pitchFamily="2" charset="2"/>
                  <a:buChar char="à"/>
                </a:pPr>
                <a:r>
                  <a:rPr lang="en-US" sz="1400" dirty="0" smtClean="0"/>
                  <a:t>Alternative approach is necessary for the modeling of the decoding energy demand, e.g. bit stream feature-based models</a:t>
                </a:r>
              </a:p>
            </p:txBody>
          </p:sp>
        </mc:Choice>
        <mc:Fallback xmlns="">
          <p:sp>
            <p:nvSpPr>
              <p:cNvPr id="4" name="Inhaltsplatzhalter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987575"/>
                <a:ext cx="4042792" cy="3456384"/>
              </a:xfrm>
              <a:blipFill>
                <a:blip r:embed="rId3"/>
                <a:stretch>
                  <a:fillRect l="-603" t="-529" r="-45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5825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987575"/>
                <a:ext cx="4258816" cy="3456384"/>
              </a:xfrm>
            </p:spPr>
            <p:txBody>
              <a:bodyPr>
                <a:normAutofit/>
              </a:bodyPr>
              <a:lstStyle/>
              <a:p>
                <a:pPr lvl="0"/>
                <a:r>
                  <a:rPr lang="de-DE" sz="1800" dirty="0" err="1" smtClean="0"/>
                  <a:t>Sufficiently</a:t>
                </a:r>
                <a:r>
                  <a:rPr lang="de-DE" sz="1800" dirty="0" smtClean="0"/>
                  <a:t> high </a:t>
                </a:r>
                <a:r>
                  <a:rPr lang="de-DE" sz="1800" dirty="0" err="1" smtClean="0"/>
                  <a:t>accuracy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for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reference</a:t>
                </a:r>
                <a:r>
                  <a:rPr lang="de-DE" sz="1800" dirty="0" smtClean="0"/>
                  <a:t> </a:t>
                </a:r>
                <a:r>
                  <a:rPr lang="en-US" sz="1800" dirty="0" smtClean="0"/>
                  <a:t>software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video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decoders</a:t>
                </a:r>
                <a:r>
                  <a:rPr lang="de-DE" sz="1800" dirty="0"/>
                  <a:t> </a:t>
                </a:r>
                <a:r>
                  <a:rPr lang="de-DE" sz="1800" dirty="0" smtClean="0"/>
                  <a:t>such </a:t>
                </a:r>
                <a:r>
                  <a:rPr lang="de-DE" sz="1800" dirty="0" err="1" smtClean="0"/>
                  <a:t>as</a:t>
                </a:r>
                <a:r>
                  <a:rPr lang="de-DE" sz="1800" dirty="0" smtClean="0"/>
                  <a:t> VTM </a:t>
                </a:r>
                <a:r>
                  <a:rPr lang="de-DE" sz="1800" dirty="0" err="1" smtClean="0"/>
                  <a:t>or</a:t>
                </a:r>
                <a:r>
                  <a:rPr lang="de-DE" sz="1800" dirty="0" smtClean="0"/>
                  <a:t> HM (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CA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𝜀</m:t>
                        </m:r>
                        <m:r>
                          <a:rPr lang="en-CA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</m:e>
                    </m:acc>
                    <m:r>
                      <a:rPr lang="de-DE" sz="1800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&lt;2%)</m:t>
                    </m:r>
                  </m:oMath>
                </a14:m>
                <a:endParaRPr lang="de-DE" sz="1800" dirty="0" smtClean="0"/>
              </a:p>
              <a:p>
                <a:pPr lvl="0"/>
                <a:r>
                  <a:rPr lang="de-DE" sz="1800" dirty="0" err="1" smtClean="0"/>
                  <a:t>For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practical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implementations</a:t>
                </a:r>
                <a:r>
                  <a:rPr lang="de-DE" sz="1800" dirty="0" smtClean="0"/>
                  <a:t> such </a:t>
                </a:r>
                <a:r>
                  <a:rPr lang="de-DE" sz="1800" dirty="0" err="1" smtClean="0"/>
                  <a:t>as</a:t>
                </a:r>
                <a:r>
                  <a:rPr lang="de-DE" sz="1800" dirty="0" smtClean="0"/>
                  <a:t> FFmpeg, </a:t>
                </a:r>
                <a:r>
                  <a:rPr lang="de-DE" sz="1800" dirty="0" err="1" smtClean="0"/>
                  <a:t>the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modeling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is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highly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inaccurate</a:t>
                </a:r>
                <a:r>
                  <a:rPr lang="de-DE" sz="1800" dirty="0" smtClean="0"/>
                  <a:t> (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CA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𝜀</m:t>
                        </m:r>
                        <m:r>
                          <a:rPr lang="en-CA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</m:e>
                    </m:acc>
                    <m:r>
                      <a:rPr lang="de-DE" sz="1800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&gt;50</m:t>
                    </m:r>
                    <m:r>
                      <a:rPr lang="de-DE" sz="180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%</m:t>
                    </m:r>
                  </m:oMath>
                </a14:m>
                <a:r>
                  <a:rPr lang="de-DE" sz="1800" dirty="0" smtClean="0"/>
                  <a:t>)</a:t>
                </a:r>
                <a:endParaRPr lang="en-US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987575"/>
                <a:ext cx="4258816" cy="3456384"/>
              </a:xfrm>
              <a:blipFill>
                <a:blip r:embed="rId2"/>
                <a:stretch>
                  <a:fillRect l="-858" t="-88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Grafik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753" y="987574"/>
            <a:ext cx="2746013" cy="1440160"/>
          </a:xfrm>
          <a:prstGeom prst="rect">
            <a:avLst/>
          </a:prstGeom>
        </p:spPr>
      </p:pic>
      <p:pic>
        <p:nvPicPr>
          <p:cNvPr id="7" name="Grafik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753" y="2536941"/>
            <a:ext cx="274601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6785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</Words>
  <Application>Microsoft Office PowerPoint</Application>
  <PresentationFormat>Bildschirmpräsentation (16:9)</PresentationFormat>
  <Paragraphs>73</Paragraphs>
  <Slides>11</Slides>
  <Notes>1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11</vt:i4>
      </vt:variant>
    </vt:vector>
  </HeadingPairs>
  <TitlesOfParts>
    <vt:vector size="18" baseType="lpstr">
      <vt:lpstr>Arial</vt:lpstr>
      <vt:lpstr>Calibri</vt:lpstr>
      <vt:lpstr>Cambria Math</vt:lpstr>
      <vt:lpstr>Times New Roman</vt:lpstr>
      <vt:lpstr>Wingdings</vt:lpstr>
      <vt:lpstr>Larissa</vt:lpstr>
      <vt:lpstr>Benutzerdefiniertes Design</vt:lpstr>
      <vt:lpstr>PowerPoint-Präsentation</vt:lpstr>
      <vt:lpstr>Motivation</vt:lpstr>
      <vt:lpstr>Motivation</vt:lpstr>
      <vt:lpstr>Outline</vt:lpstr>
      <vt:lpstr>Energy Measurement &amp; Test Set</vt:lpstr>
      <vt:lpstr>Decoding Time and Energy Dependency</vt:lpstr>
      <vt:lpstr>Decoding Time and Energy Dependency</vt:lpstr>
      <vt:lpstr>Decoding Time and Energy Dependency</vt:lpstr>
      <vt:lpstr>Summary</vt:lpstr>
      <vt:lpstr>PowerPoint-Präsentation</vt:lpstr>
      <vt:lpstr>Literature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Matthias Kraenzler</cp:lastModifiedBy>
  <cp:revision>153</cp:revision>
  <dcterms:created xsi:type="dcterms:W3CDTF">2014-04-16T13:22:23Z</dcterms:created>
  <dcterms:modified xsi:type="dcterms:W3CDTF">2020-01-07T14:28:04Z</dcterms:modified>
</cp:coreProperties>
</file>