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77" r:id="rId3"/>
    <p:sldId id="278" r:id="rId4"/>
    <p:sldId id="282" r:id="rId5"/>
    <p:sldId id="339" r:id="rId6"/>
    <p:sldId id="338" r:id="rId7"/>
    <p:sldId id="340" r:id="rId8"/>
    <p:sldId id="342" r:id="rId9"/>
    <p:sldId id="343" r:id="rId10"/>
    <p:sldId id="344" r:id="rId11"/>
    <p:sldId id="331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337" autoAdjust="0"/>
    <p:restoredTop sz="95910" autoAdjust="0"/>
  </p:normalViewPr>
  <p:slideViewPr>
    <p:cSldViewPr snapToGrid="0" showGuides="1">
      <p:cViewPr varScale="1">
        <p:scale>
          <a:sx n="73" d="100"/>
          <a:sy n="73" d="100"/>
        </p:scale>
        <p:origin x="54" y="606"/>
      </p:cViewPr>
      <p:guideLst>
        <p:guide orient="horz" pos="8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10.10.2019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3834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 smtClean="0"/>
              <a:t>CE4 Related Viewing </a:t>
            </a:r>
            <a:r>
              <a:rPr lang="en-CA" b="1" dirty="0"/>
              <a:t>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Mathias Wien</a:t>
            </a:r>
          </a:p>
          <a:p>
            <a:r>
              <a:rPr lang="de-DE" dirty="0" err="1" smtClean="0"/>
              <a:t>Conducted</a:t>
            </a:r>
            <a:r>
              <a:rPr lang="de-DE" dirty="0" smtClean="0"/>
              <a:t> 2019-10-08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Session 2: JVET-P0071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9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36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Kenneth Andersson </a:t>
            </a:r>
            <a:r>
              <a:rPr lang="de-DE" dirty="0" err="1" smtClean="0"/>
              <a:t>and</a:t>
            </a:r>
            <a:r>
              <a:rPr lang="de-DE" dirty="0" smtClean="0"/>
              <a:t> Andrey </a:t>
            </a:r>
            <a:r>
              <a:rPr lang="de-DE" dirty="0" err="1" smtClean="0"/>
              <a:t>Norkin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review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help</a:t>
            </a:r>
            <a:endParaRPr lang="de-DE" dirty="0" smtClean="0"/>
          </a:p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smtClean="0"/>
              <a:t>EBU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providing</a:t>
            </a:r>
            <a:r>
              <a:rPr lang="de-DE" dirty="0"/>
              <a:t> OLED </a:t>
            </a:r>
            <a:r>
              <a:rPr lang="de-DE" dirty="0" err="1"/>
              <a:t>display</a:t>
            </a:r>
            <a:endParaRPr lang="de-DE" dirty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Baroncini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52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Procedure as tests at last meeting [JVET-O1118]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9" y="503212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Mix of (few) sequences which have resolutions 480p, 720p, 1080p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pPr lvl="1"/>
            <a:r>
              <a:rPr lang="en-US" dirty="0" smtClean="0"/>
              <a:t>Viewing performed at 3.2xh distance from screen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Viewing votes mapping</a:t>
            </a:r>
          </a:p>
          <a:p>
            <a:pPr lvl="1"/>
            <a:r>
              <a:rPr lang="en-US" dirty="0" smtClean="0"/>
              <a:t>+</a:t>
            </a:r>
            <a:r>
              <a:rPr lang="en-US" dirty="0"/>
              <a:t>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en-US" dirty="0" smtClean="0"/>
              <a:t>Calculation of Mean Opinion Score (MOS) on this scale</a:t>
            </a:r>
          </a:p>
          <a:p>
            <a:r>
              <a:rPr lang="en-US" dirty="0" smtClean="0"/>
              <a:t>Calculation of 95% confidence intervals based on MOS and standard deviation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sessions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920374"/>
              </p:ext>
            </p:extLst>
          </p:nvPr>
        </p:nvGraphicFramePr>
        <p:xfrm>
          <a:off x="838202" y="1583636"/>
          <a:ext cx="10515597" cy="4326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0012">
                  <a:extLst>
                    <a:ext uri="{9D8B030D-6E8A-4147-A177-3AD203B41FA5}">
                      <a16:colId xmlns:a16="http://schemas.microsoft.com/office/drawing/2014/main" val="2516171382"/>
                    </a:ext>
                  </a:extLst>
                </a:gridCol>
                <a:gridCol w="1273893">
                  <a:extLst>
                    <a:ext uri="{9D8B030D-6E8A-4147-A177-3AD203B41FA5}">
                      <a16:colId xmlns:a16="http://schemas.microsoft.com/office/drawing/2014/main" val="3881364875"/>
                    </a:ext>
                  </a:extLst>
                </a:gridCol>
                <a:gridCol w="1586960">
                  <a:extLst>
                    <a:ext uri="{9D8B030D-6E8A-4147-A177-3AD203B41FA5}">
                      <a16:colId xmlns:a16="http://schemas.microsoft.com/office/drawing/2014/main" val="3532396153"/>
                    </a:ext>
                  </a:extLst>
                </a:gridCol>
                <a:gridCol w="1262509">
                  <a:extLst>
                    <a:ext uri="{9D8B030D-6E8A-4147-A177-3AD203B41FA5}">
                      <a16:colId xmlns:a16="http://schemas.microsoft.com/office/drawing/2014/main" val="1580334482"/>
                    </a:ext>
                  </a:extLst>
                </a:gridCol>
                <a:gridCol w="1342199">
                  <a:extLst>
                    <a:ext uri="{9D8B030D-6E8A-4147-A177-3AD203B41FA5}">
                      <a16:colId xmlns:a16="http://schemas.microsoft.com/office/drawing/2014/main" val="484612764"/>
                    </a:ext>
                  </a:extLst>
                </a:gridCol>
                <a:gridCol w="1533453">
                  <a:extLst>
                    <a:ext uri="{9D8B030D-6E8A-4147-A177-3AD203B41FA5}">
                      <a16:colId xmlns:a16="http://schemas.microsoft.com/office/drawing/2014/main" val="600509561"/>
                    </a:ext>
                  </a:extLst>
                </a:gridCol>
                <a:gridCol w="1246571">
                  <a:extLst>
                    <a:ext uri="{9D8B030D-6E8A-4147-A177-3AD203B41FA5}">
                      <a16:colId xmlns:a16="http://schemas.microsoft.com/office/drawing/2014/main" val="4026976804"/>
                    </a:ext>
                  </a:extLst>
                </a:gridCol>
              </a:tblGrid>
              <a:tr h="86909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 err="1">
                          <a:effectLst/>
                        </a:rPr>
                        <a:t>Sequence</a:t>
                      </a:r>
                      <a:r>
                        <a:rPr lang="de-DE" sz="2400" b="1" dirty="0">
                          <a:effectLst/>
                        </a:rPr>
                        <a:t> </a:t>
                      </a:r>
                      <a:r>
                        <a:rPr lang="de-DE" sz="2400" b="1" dirty="0" err="1">
                          <a:effectLst/>
                        </a:rPr>
                        <a:t>name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 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Resolution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 err="1">
                          <a:effectLst/>
                        </a:rPr>
                        <a:t>Fps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Frames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Mode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b="1" dirty="0">
                          <a:effectLst/>
                        </a:rPr>
                        <a:t>QP</a:t>
                      </a:r>
                      <a:endParaRPr lang="de-DE" sz="20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7277662"/>
                  </a:ext>
                </a:extLst>
              </a:tr>
              <a:tr h="86909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Cactus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S01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50fps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500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32</a:t>
                      </a:r>
                      <a:r>
                        <a:rPr lang="en-US" sz="2400">
                          <a:effectLst/>
                        </a:rPr>
                        <a:t>, </a:t>
                      </a:r>
                      <a:r>
                        <a:rPr lang="de-DE" sz="2400">
                          <a:effectLst/>
                        </a:rPr>
                        <a:t>37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7783115"/>
                  </a:ext>
                </a:extLst>
              </a:tr>
              <a:tr h="86909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ParkScene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S02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1920x1080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24fps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240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32, 37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6320617"/>
                  </a:ext>
                </a:extLst>
              </a:tr>
              <a:tr h="42511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BQMall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S03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832x480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LDB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32, 37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8318547"/>
                  </a:ext>
                </a:extLst>
              </a:tr>
              <a:tr h="42511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RaceHorsesC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S04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832x480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30fps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300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RA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32, 37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7392074"/>
                  </a:ext>
                </a:extLst>
              </a:tr>
              <a:tr h="869094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Johnny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S05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1280x720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60fps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600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LDB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32, 37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32290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32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Session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Tests conducted Tue</a:t>
            </a:r>
            <a:r>
              <a:rPr lang="en-US" smtClean="0"/>
              <a:t>. </a:t>
            </a:r>
            <a:r>
              <a:rPr lang="en-US" smtClean="0"/>
              <a:t>2019-10-08 </a:t>
            </a:r>
            <a:r>
              <a:rPr lang="en-US" dirty="0" smtClean="0"/>
              <a:t>15:00h</a:t>
            </a:r>
          </a:p>
          <a:p>
            <a:pPr lvl="1"/>
            <a:r>
              <a:rPr lang="de-DE" dirty="0" smtClean="0"/>
              <a:t>Session 1: JVET-P0884/JVET-P0885</a:t>
            </a:r>
          </a:p>
          <a:p>
            <a:pPr lvl="1"/>
            <a:r>
              <a:rPr lang="de-DE" dirty="0" smtClean="0"/>
              <a:t>Session 2: JVET-P0071</a:t>
            </a:r>
            <a:endParaRPr lang="en-US" dirty="0" smtClean="0"/>
          </a:p>
          <a:p>
            <a:r>
              <a:rPr lang="en-US" dirty="0" smtClean="0"/>
              <a:t>Sequences selected by proponents</a:t>
            </a:r>
          </a:p>
          <a:p>
            <a:r>
              <a:rPr lang="en-US" dirty="0" smtClean="0"/>
              <a:t>6 groups of three experts = 18 test subjects</a:t>
            </a:r>
          </a:p>
          <a:p>
            <a:r>
              <a:rPr lang="en-US" dirty="0" smtClean="0"/>
              <a:t>Presentation of 10 test cells per session</a:t>
            </a:r>
          </a:p>
          <a:p>
            <a:pPr lvl="1"/>
            <a:r>
              <a:rPr lang="en-US" dirty="0" smtClean="0"/>
              <a:t>Less than 9 min viewing time each</a:t>
            </a:r>
          </a:p>
          <a:p>
            <a:r>
              <a:rPr lang="en-US" dirty="0" smtClean="0"/>
              <a:t>Interleaving of two groups each</a:t>
            </a:r>
          </a:p>
          <a:p>
            <a:pPr lvl="1"/>
            <a:r>
              <a:rPr lang="en-US" dirty="0" smtClean="0"/>
              <a:t>One testing, one resting / entering results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4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Session 1: JVET-P0884/P0885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085983" cy="669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8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Session 1: JVET-P0884/P0885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334"/>
            <a:ext cx="12192000" cy="679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98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Session 2: JVET-P0071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20191008 JVET-P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CE4 Viewing Test Procedure and Results  |  M. Wien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55"/>
            <a:ext cx="12192000" cy="675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1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Office PowerPoint</Application>
  <PresentationFormat>Breitbild</PresentationFormat>
  <Paragraphs>122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Malgun Gothic</vt:lpstr>
      <vt:lpstr>Arial</vt:lpstr>
      <vt:lpstr>Calibri</vt:lpstr>
      <vt:lpstr>Calibri Light</vt:lpstr>
      <vt:lpstr>Times New Roman</vt:lpstr>
      <vt:lpstr>Office</vt:lpstr>
      <vt:lpstr>CE4 Related Viewing Test Procedure and Results</vt:lpstr>
      <vt:lpstr>Test Setup</vt:lpstr>
      <vt:lpstr>Test Design</vt:lpstr>
      <vt:lpstr>Test Evaluation</vt:lpstr>
      <vt:lpstr>Sequences under test for both sessions</vt:lpstr>
      <vt:lpstr>Session Setup</vt:lpstr>
      <vt:lpstr>Session 1: JVET-P0884/P0885</vt:lpstr>
      <vt:lpstr>Session 1: JVET-P0884/P0885</vt:lpstr>
      <vt:lpstr>Session 2: JVET-P0071</vt:lpstr>
      <vt:lpstr>Session 2: JVET-P0071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78</cp:revision>
  <dcterms:created xsi:type="dcterms:W3CDTF">2019-03-22T14:08:53Z</dcterms:created>
  <dcterms:modified xsi:type="dcterms:W3CDTF">2019-10-10T14:14:18Z</dcterms:modified>
</cp:coreProperties>
</file>