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4"/>
    <p:sldMasterId id="2147483724" r:id="rId5"/>
  </p:sldMasterIdLst>
  <p:notesMasterIdLst>
    <p:notesMasterId r:id="rId17"/>
  </p:notesMasterIdLst>
  <p:handoutMasterIdLst>
    <p:handoutMasterId r:id="rId18"/>
  </p:handoutMasterIdLst>
  <p:sldIdLst>
    <p:sldId id="464" r:id="rId6"/>
    <p:sldId id="455" r:id="rId7"/>
    <p:sldId id="456" r:id="rId8"/>
    <p:sldId id="459" r:id="rId9"/>
    <p:sldId id="468" r:id="rId10"/>
    <p:sldId id="467" r:id="rId11"/>
    <p:sldId id="461" r:id="rId12"/>
    <p:sldId id="465" r:id="rId13"/>
    <p:sldId id="462" r:id="rId14"/>
    <p:sldId id="466" r:id="rId15"/>
    <p:sldId id="460" r:id="rId16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1" name="Trossen, Dirk" initials="DOT" lastIdx="5" clrIdx="0"/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2" name="Reznik, Alex" initials="RA" lastIdx="1" clrIdx="1"/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3" name="Rick Taylor" initials="" lastIdx="30" clrIdx="2"/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4" name="C S" initials="CS" lastIdx="5" clrIdx="3"/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5" name="Microsoft Office User" initials="Office" lastIdx="2" clrIdx="4"/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6" name="Amy Romanofsky Schneider" initials="ARS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7CC"/>
    <a:srgbClr val="CCFFCC"/>
    <a:srgbClr val="FFC2CD"/>
    <a:srgbClr val="CB1476"/>
    <a:srgbClr val="009E8E"/>
    <a:srgbClr val="8A318E"/>
    <a:srgbClr val="8B1069"/>
    <a:srgbClr val="39B54A"/>
    <a:srgbClr val="00ADEE"/>
    <a:srgbClr val="602A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98" autoAdjust="0"/>
    <p:restoredTop sz="94150" autoAdjust="0"/>
  </p:normalViewPr>
  <p:slideViewPr>
    <p:cSldViewPr snapToGrid="0">
      <p:cViewPr varScale="1">
        <p:scale>
          <a:sx n="112" d="100"/>
          <a:sy n="112" d="100"/>
        </p:scale>
        <p:origin x="1170" y="90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1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10/9/2019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10/9/2019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1286"/>
            <a:ext cx="9139427" cy="5140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56060D-3355-4A4B-A84E-2220A3BA78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25"/>
          <a:stretch/>
        </p:blipFill>
        <p:spPr>
          <a:xfrm>
            <a:off x="493296" y="435304"/>
            <a:ext cx="4791306" cy="1295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7" y="435304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75901760"/>
      </p:ext>
    </p:extLst>
  </p:cSld>
  <p:clrMapOvr>
    <a:masterClrMapping/>
  </p:clrMapOvr>
  <p:transition spd="slow">
    <p:push dir="u"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 userDrawn="1"/>
        </p:nvSpPr>
        <p:spPr>
          <a:xfrm>
            <a:off x="7794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2"/>
            <a:ext cx="4373552" cy="3363853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19369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8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549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67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569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1203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089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071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1297F2-F370-6244-A6CB-CD3252A87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3E183D-3E63-5347-98C0-88952A472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68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D0649C-EF14-1C4B-93B7-823E64913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1C33A2-5416-FC4D-BE17-E95C65D3E2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0637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9028C-2B32-5A46-92CE-4387E097C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EC578-BF44-034D-9B38-C8922FED2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39733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69036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8649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8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1" y="334562"/>
            <a:ext cx="793198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771" r:id="rId3"/>
    <p:sldLayoutId id="2147483726" r:id="rId4"/>
    <p:sldLayoutId id="2147483770" r:id="rId5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BD5D6-9C29-E648-92BF-B67EA33AC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C929E-A213-E043-8ADB-DD3A483246F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73" r:id="rId2"/>
    <p:sldLayoutId id="2147483758" r:id="rId3"/>
    <p:sldLayoutId id="2147483762" r:id="rId4"/>
    <p:sldLayoutId id="2147483759" r:id="rId5"/>
    <p:sldLayoutId id="2147483757" r:id="rId6"/>
    <p:sldLayoutId id="2147483766" r:id="rId7"/>
    <p:sldLayoutId id="2147483775" r:id="rId8"/>
    <p:sldLayoutId id="2147483774" r:id="rId9"/>
    <p:sldLayoutId id="2147483776" r:id="rId10"/>
    <p:sldLayoutId id="2147483768" r:id="rId1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0C2008D8-93B4-46CB-8F3A-CBF277D1A8E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11175" y="0"/>
            <a:ext cx="4440238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 algn="l" defTabSz="685800" rtl="0" eaLnBrk="1" latinLnBrk="0" hangingPunct="1">
              <a:lnSpc>
                <a:spcPct val="90000"/>
              </a:lnSpc>
              <a:spcBef>
                <a:spcPts val="75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latin typeface="Century Gothic" panose="020B0502020202020204" pitchFamily="34" charset="0"/>
              </a:rPr>
              <a:t>JVET-P0371</a:t>
            </a:r>
          </a:p>
          <a:p>
            <a:r>
              <a:rPr lang="en-US" sz="3600" dirty="0" err="1">
                <a:latin typeface="Century Gothic" panose="020B0502020202020204" pitchFamily="34" charset="0"/>
              </a:rPr>
              <a:t>Signalling</a:t>
            </a:r>
            <a:r>
              <a:rPr lang="en-US" sz="3600" dirty="0">
                <a:latin typeface="Century Gothic" panose="020B0502020202020204" pitchFamily="34" charset="0"/>
              </a:rPr>
              <a:t> of corrective values for chroma residual scaling (CRS)</a:t>
            </a:r>
          </a:p>
        </p:txBody>
      </p:sp>
    </p:spTree>
    <p:extLst>
      <p:ext uri="{BB962C8B-B14F-4D97-AF65-F5344CB8AC3E}">
        <p14:creationId xmlns:p14="http://schemas.microsoft.com/office/powerpoint/2010/main" val="2565314951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3D73A5-40D3-416A-8EF4-A41A8E7A00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Additional</a:t>
            </a:r>
            <a:r>
              <a:rPr lang="fr-FR" dirty="0"/>
              <a:t> </a:t>
            </a:r>
            <a:r>
              <a:rPr lang="fr-FR" dirty="0" err="1"/>
              <a:t>results</a:t>
            </a:r>
            <a:r>
              <a:rPr lang="fr-FR" dirty="0"/>
              <a:t> HDR PQ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3B52E2-D778-4876-8B3F-C13ADA7E808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7EB43A-6663-424D-A41B-A4B749753A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1061973-9409-4211-8E0D-A1B9CC040F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9300618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8B087E-AD7D-40E5-8393-3A8E1B1CF2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Experiments</a:t>
            </a:r>
            <a:r>
              <a:rPr lang="fr-FR" dirty="0"/>
              <a:t> on HDR PQ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B92995-094F-4E84-B640-751F2199D86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fr-FR" dirty="0"/>
              <a:t>An encoder tuning </a:t>
            </a:r>
            <a:r>
              <a:rPr lang="fr-FR" dirty="0" err="1"/>
              <a:t>algorithm</a:t>
            </a:r>
            <a:r>
              <a:rPr lang="fr-FR" dirty="0"/>
              <a:t> </a:t>
            </a:r>
            <a:r>
              <a:rPr lang="fr-FR" dirty="0" err="1"/>
              <a:t>taking</a:t>
            </a:r>
            <a:r>
              <a:rPr lang="fr-FR" dirty="0"/>
              <a:t> </a:t>
            </a:r>
            <a:r>
              <a:rPr lang="fr-FR" dirty="0" err="1"/>
              <a:t>into</a:t>
            </a:r>
            <a:r>
              <a:rPr lang="fr-FR" dirty="0"/>
              <a:t> </a:t>
            </a:r>
            <a:r>
              <a:rPr lang="fr-FR" dirty="0" err="1"/>
              <a:t>account</a:t>
            </a:r>
            <a:r>
              <a:rPr lang="fr-FR" dirty="0"/>
              <a:t> the chroma QP mapping table </a:t>
            </a:r>
            <a:r>
              <a:rPr lang="fr-FR" dirty="0" err="1"/>
              <a:t>is</a:t>
            </a:r>
            <a:r>
              <a:rPr lang="fr-FR" dirty="0"/>
              <a:t> </a:t>
            </a:r>
            <a:r>
              <a:rPr lang="fr-FR" dirty="0" err="1"/>
              <a:t>used</a:t>
            </a:r>
            <a:endParaRPr lang="fr-FR" dirty="0"/>
          </a:p>
          <a:p>
            <a:pPr lvl="1"/>
            <a:r>
              <a:rPr lang="fr-FR" dirty="0"/>
              <a:t>The </a:t>
            </a:r>
            <a:r>
              <a:rPr lang="fr-FR" dirty="0" err="1"/>
              <a:t>algorithm</a:t>
            </a:r>
            <a:r>
              <a:rPr lang="fr-FR" dirty="0"/>
              <a:t> </a:t>
            </a:r>
            <a:r>
              <a:rPr lang="fr-FR" dirty="0" err="1"/>
              <a:t>is</a:t>
            </a:r>
            <a:r>
              <a:rPr lang="fr-FR" dirty="0"/>
              <a:t> </a:t>
            </a:r>
            <a:r>
              <a:rPr lang="fr-FR" dirty="0" err="1"/>
              <a:t>controled</a:t>
            </a:r>
            <a:r>
              <a:rPr lang="fr-FR" dirty="0"/>
              <a:t> by a QP offset value (offset) </a:t>
            </a:r>
            <a:r>
              <a:rPr lang="fr-FR" dirty="0" err="1"/>
              <a:t>added</a:t>
            </a:r>
            <a:r>
              <a:rPr lang="fr-FR" dirty="0"/>
              <a:t> to the slice QP</a:t>
            </a:r>
          </a:p>
          <a:p>
            <a:r>
              <a:rPr lang="en-US" dirty="0"/>
              <a:t>VTM6.0 as anchor (LMCS off, LQP on) – Test LMCS on, LQP off – RA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D8DCC76-763A-48B0-8BDD-C9D68233B6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BA0E30-986D-4677-B654-1FB5E95BF6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11</a:t>
            </a:fld>
            <a:endParaRPr lang="en-US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043E319-FDAD-4E53-868E-9E8BF7E4EA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1497766"/>
              </p:ext>
            </p:extLst>
          </p:nvPr>
        </p:nvGraphicFramePr>
        <p:xfrm>
          <a:off x="2350093" y="2234406"/>
          <a:ext cx="4253273" cy="1533525"/>
        </p:xfrm>
        <a:graphic>
          <a:graphicData uri="http://schemas.openxmlformats.org/drawingml/2006/table">
            <a:tbl>
              <a:tblPr firstRow="1" firstCol="1" bandRow="1"/>
              <a:tblGrid>
                <a:gridCol w="1153683">
                  <a:extLst>
                    <a:ext uri="{9D8B030D-6E8A-4147-A177-3AD203B41FA5}">
                      <a16:colId xmlns:a16="http://schemas.microsoft.com/office/drawing/2014/main" val="1213731552"/>
                    </a:ext>
                  </a:extLst>
                </a:gridCol>
                <a:gridCol w="581397">
                  <a:extLst>
                    <a:ext uri="{9D8B030D-6E8A-4147-A177-3AD203B41FA5}">
                      <a16:colId xmlns:a16="http://schemas.microsoft.com/office/drawing/2014/main" val="477369743"/>
                    </a:ext>
                  </a:extLst>
                </a:gridCol>
                <a:gridCol w="583013">
                  <a:extLst>
                    <a:ext uri="{9D8B030D-6E8A-4147-A177-3AD203B41FA5}">
                      <a16:colId xmlns:a16="http://schemas.microsoft.com/office/drawing/2014/main" val="4054898140"/>
                    </a:ext>
                  </a:extLst>
                </a:gridCol>
                <a:gridCol w="642844">
                  <a:extLst>
                    <a:ext uri="{9D8B030D-6E8A-4147-A177-3AD203B41FA5}">
                      <a16:colId xmlns:a16="http://schemas.microsoft.com/office/drawing/2014/main" val="751553698"/>
                    </a:ext>
                  </a:extLst>
                </a:gridCol>
                <a:gridCol w="649492">
                  <a:extLst>
                    <a:ext uri="{9D8B030D-6E8A-4147-A177-3AD203B41FA5}">
                      <a16:colId xmlns:a16="http://schemas.microsoft.com/office/drawing/2014/main" val="1625520721"/>
                    </a:ext>
                  </a:extLst>
                </a:gridCol>
                <a:gridCol w="642844">
                  <a:extLst>
                    <a:ext uri="{9D8B030D-6E8A-4147-A177-3AD203B41FA5}">
                      <a16:colId xmlns:a16="http://schemas.microsoft.com/office/drawing/2014/main" val="1468118226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offset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wPSNRY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wPSNRU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wPSNRV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383479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1.26%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3.34%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3.22%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628158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1.57%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065463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-2.51%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93137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-7.67%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728214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-1.43%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-9.27%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068290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765406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chr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 QP set to 1(1)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26.65%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206.47%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00250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469106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F3EFDE-9F64-4D6B-9631-0CF0CA9170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Derivation of CRS values in VVC draft6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DCB904-DB9E-4587-9BC3-15E39E5D836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29600" cy="3529317"/>
          </a:xfrm>
        </p:spPr>
        <p:txBody>
          <a:bodyPr/>
          <a:lstStyle/>
          <a:p>
            <a:r>
              <a:rPr lang="fr-FR" dirty="0" err="1"/>
              <a:t>Signalling</a:t>
            </a:r>
            <a:r>
              <a:rPr lang="fr-FR" dirty="0"/>
              <a:t> of up to 16 </a:t>
            </a:r>
            <a:r>
              <a:rPr lang="fr-FR" dirty="0" err="1"/>
              <a:t>Fwd</a:t>
            </a:r>
            <a:r>
              <a:rPr lang="fr-FR" dirty="0"/>
              <a:t> </a:t>
            </a:r>
            <a:r>
              <a:rPr lang="fr-FR" dirty="0" err="1"/>
              <a:t>Luma</a:t>
            </a:r>
            <a:r>
              <a:rPr lang="fr-FR" dirty="0"/>
              <a:t> Mapping  </a:t>
            </a:r>
            <a:r>
              <a:rPr lang="fr-FR" dirty="0" err="1"/>
              <a:t>slope</a:t>
            </a:r>
            <a:r>
              <a:rPr lang="fr-FR" dirty="0"/>
              <a:t> values </a:t>
            </a:r>
            <a:r>
              <a:rPr lang="fr-FR" dirty="0">
                <a:sym typeface="Wingdings" panose="05000000000000000000" pitchFamily="2" charset="2"/>
              </a:rPr>
              <a:t> </a:t>
            </a:r>
            <a:r>
              <a:rPr lang="fr-FR" b="1" dirty="0" err="1">
                <a:solidFill>
                  <a:srgbClr val="FF0000"/>
                </a:solidFill>
                <a:sym typeface="Wingdings" panose="05000000000000000000" pitchFamily="2" charset="2"/>
              </a:rPr>
              <a:t>lmcsCW</a:t>
            </a:r>
            <a:r>
              <a:rPr lang="fr-FR" b="1" dirty="0">
                <a:solidFill>
                  <a:srgbClr val="FF0000"/>
                </a:solidFill>
                <a:sym typeface="Wingdings" panose="05000000000000000000" pitchFamily="2" charset="2"/>
              </a:rPr>
              <a:t>[ i ]</a:t>
            </a:r>
            <a:endParaRPr lang="fr-FR" b="1" dirty="0">
              <a:solidFill>
                <a:srgbClr val="FF0000"/>
              </a:solidFill>
            </a:endParaRP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CRS values </a:t>
            </a:r>
            <a:r>
              <a:rPr lang="fr-FR" dirty="0" err="1"/>
              <a:t>inferred</a:t>
            </a:r>
            <a:r>
              <a:rPr lang="fr-FR" dirty="0"/>
              <a:t> as the inverse of </a:t>
            </a:r>
            <a:r>
              <a:rPr lang="fr-FR" dirty="0" err="1"/>
              <a:t>Fwd</a:t>
            </a:r>
            <a:r>
              <a:rPr lang="fr-FR" dirty="0"/>
              <a:t> </a:t>
            </a:r>
            <a:r>
              <a:rPr lang="fr-FR" dirty="0" err="1"/>
              <a:t>Luma</a:t>
            </a:r>
            <a:r>
              <a:rPr lang="fr-FR" dirty="0"/>
              <a:t> Mapping </a:t>
            </a:r>
            <a:r>
              <a:rPr lang="fr-FR" dirty="0" err="1"/>
              <a:t>slopes</a:t>
            </a:r>
            <a:r>
              <a:rPr lang="fr-FR" dirty="0"/>
              <a:t> values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58CDFA-EAF6-4037-A43A-937B93A8FC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CB7BDF-CCB3-4B5E-ACBE-3FB60AE9E6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F51788F-9FCC-4838-B76C-D407FF84969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8440"/>
          <a:stretch/>
        </p:blipFill>
        <p:spPr>
          <a:xfrm>
            <a:off x="2017914" y="3449066"/>
            <a:ext cx="5395730" cy="1146561"/>
          </a:xfrm>
          <a:prstGeom prst="rect">
            <a:avLst/>
          </a:prstGeom>
          <a:ln w="19050"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9" name="Content Placeholder 5">
            <a:extLst>
              <a:ext uri="{FF2B5EF4-FFF2-40B4-BE49-F238E27FC236}">
                <a16:creationId xmlns:a16="http://schemas.microsoft.com/office/drawing/2014/main" id="{0F4C0B52-48B9-4558-8571-341D1E0886B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62966534"/>
              </p:ext>
            </p:extLst>
          </p:nvPr>
        </p:nvGraphicFramePr>
        <p:xfrm>
          <a:off x="2035527" y="1264780"/>
          <a:ext cx="4450080" cy="171129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606800">
                  <a:extLst>
                    <a:ext uri="{9D8B030D-6E8A-4147-A177-3AD203B41FA5}">
                      <a16:colId xmlns:a16="http://schemas.microsoft.com/office/drawing/2014/main" val="2555538341"/>
                    </a:ext>
                  </a:extLst>
                </a:gridCol>
                <a:gridCol w="843280">
                  <a:extLst>
                    <a:ext uri="{9D8B030D-6E8A-4147-A177-3AD203B41FA5}">
                      <a16:colId xmlns:a16="http://schemas.microsoft.com/office/drawing/2014/main" val="2014407286"/>
                    </a:ext>
                  </a:extLst>
                </a:gridCol>
              </a:tblGrid>
              <a:tr h="19014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lmcs_data () {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Descriptor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6930509"/>
                  </a:ext>
                </a:extLst>
              </a:tr>
              <a:tr h="19014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	…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04933508"/>
                  </a:ext>
                </a:extLst>
              </a:tr>
              <a:tr h="19014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	</a:t>
                      </a:r>
                      <a:r>
                        <a:rPr lang="en-CA" sz="1000" b="1" kern="1200" dirty="0">
                          <a:solidFill>
                            <a:srgbClr val="FF0000"/>
                          </a:solidFill>
                          <a:effectLst/>
                        </a:rPr>
                        <a:t>lmcs_delta_cw_prec_minus1</a:t>
                      </a:r>
                      <a:endParaRPr lang="en-US" sz="11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 dirty="0" err="1">
                          <a:effectLst/>
                        </a:rPr>
                        <a:t>ue</a:t>
                      </a:r>
                      <a:r>
                        <a:rPr lang="en-CA" sz="1000" kern="1200" dirty="0">
                          <a:effectLst/>
                        </a:rPr>
                        <a:t>(v)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47759171"/>
                  </a:ext>
                </a:extLst>
              </a:tr>
              <a:tr h="19014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	for ( </a:t>
                      </a:r>
                      <a:r>
                        <a:rPr lang="en-CA" sz="1000" kern="1200" dirty="0" err="1">
                          <a:solidFill>
                            <a:srgbClr val="FF0000"/>
                          </a:solidFill>
                          <a:effectLst/>
                        </a:rPr>
                        <a:t>i</a:t>
                      </a: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 = </a:t>
                      </a:r>
                      <a:r>
                        <a:rPr lang="en-CA" sz="1000" kern="1200" dirty="0" err="1">
                          <a:solidFill>
                            <a:srgbClr val="FF0000"/>
                          </a:solidFill>
                          <a:effectLst/>
                        </a:rPr>
                        <a:t>lmcs_min_bin_idx</a:t>
                      </a: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; </a:t>
                      </a:r>
                      <a:r>
                        <a:rPr lang="en-CA" sz="1000" kern="1200" dirty="0" err="1">
                          <a:solidFill>
                            <a:srgbClr val="FF0000"/>
                          </a:solidFill>
                          <a:effectLst/>
                        </a:rPr>
                        <a:t>i</a:t>
                      </a: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 &lt;= </a:t>
                      </a:r>
                      <a:r>
                        <a:rPr lang="en-CA" sz="1000" kern="1200" dirty="0" err="1">
                          <a:solidFill>
                            <a:srgbClr val="FF0000"/>
                          </a:solidFill>
                          <a:effectLst/>
                        </a:rPr>
                        <a:t>LmcsMaxBinIdx</a:t>
                      </a: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; </a:t>
                      </a:r>
                      <a:r>
                        <a:rPr lang="en-CA" sz="1000" kern="1200" dirty="0" err="1">
                          <a:solidFill>
                            <a:srgbClr val="FF0000"/>
                          </a:solidFill>
                          <a:effectLst/>
                        </a:rPr>
                        <a:t>i</a:t>
                      </a: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++ ) {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54903085"/>
                  </a:ext>
                </a:extLst>
              </a:tr>
              <a:tr h="19014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		</a:t>
                      </a:r>
                      <a:r>
                        <a:rPr lang="en-CA" sz="1000" b="1" kern="1200" dirty="0" err="1">
                          <a:solidFill>
                            <a:srgbClr val="FF0000"/>
                          </a:solidFill>
                          <a:effectLst/>
                        </a:rPr>
                        <a:t>lmcs_delta_abs_cw</a:t>
                      </a: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[ </a:t>
                      </a:r>
                      <a:r>
                        <a:rPr lang="en-CA" sz="1000" kern="1200" dirty="0" err="1">
                          <a:solidFill>
                            <a:srgbClr val="FF0000"/>
                          </a:solidFill>
                          <a:effectLst/>
                        </a:rPr>
                        <a:t>i</a:t>
                      </a: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 ]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>
                          <a:effectLst/>
                        </a:rPr>
                        <a:t>u(v)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51413170"/>
                  </a:ext>
                </a:extLst>
              </a:tr>
              <a:tr h="19014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		if ( </a:t>
                      </a:r>
                      <a:r>
                        <a:rPr lang="en-CA" sz="1000" kern="1200" dirty="0" err="1">
                          <a:solidFill>
                            <a:srgbClr val="FF0000"/>
                          </a:solidFill>
                          <a:effectLst/>
                        </a:rPr>
                        <a:t>lmcs_delta_abs_cw</a:t>
                      </a: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[ </a:t>
                      </a:r>
                      <a:r>
                        <a:rPr lang="en-CA" sz="1000" kern="1200" dirty="0" err="1">
                          <a:solidFill>
                            <a:srgbClr val="FF0000"/>
                          </a:solidFill>
                          <a:effectLst/>
                        </a:rPr>
                        <a:t>i</a:t>
                      </a: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 ] ) &gt; 0 )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48447877"/>
                  </a:ext>
                </a:extLst>
              </a:tr>
              <a:tr h="19014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			</a:t>
                      </a:r>
                      <a:r>
                        <a:rPr lang="en-CA" sz="1000" b="1" kern="1200" dirty="0" err="1">
                          <a:solidFill>
                            <a:srgbClr val="FF0000"/>
                          </a:solidFill>
                          <a:effectLst/>
                        </a:rPr>
                        <a:t>lmcs_delta_sign_cw_flag</a:t>
                      </a: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[ </a:t>
                      </a:r>
                      <a:r>
                        <a:rPr lang="en-CA" sz="1000" kern="1200" dirty="0" err="1">
                          <a:solidFill>
                            <a:srgbClr val="FF0000"/>
                          </a:solidFill>
                          <a:effectLst/>
                        </a:rPr>
                        <a:t>i</a:t>
                      </a: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 ]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 dirty="0">
                          <a:effectLst/>
                        </a:rPr>
                        <a:t>u(1)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50560817"/>
                  </a:ext>
                </a:extLst>
              </a:tr>
              <a:tr h="19014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	}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65956273"/>
                  </a:ext>
                </a:extLst>
              </a:tr>
              <a:tr h="19014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}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869223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7464073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9A0C5F-8B65-4D27-9AF3-0FC272FFA8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Comments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30CD66-88D9-40FA-A47D-848816F14A1D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CA" sz="2000" dirty="0"/>
              <a:t>No control flexibility on </a:t>
            </a:r>
            <a:r>
              <a:rPr lang="en-CA" sz="2000" dirty="0" err="1"/>
              <a:t>ChromaScaleCoeff</a:t>
            </a:r>
            <a:r>
              <a:rPr lang="en-CA" sz="2000" dirty="0"/>
              <a:t>[ </a:t>
            </a:r>
            <a:r>
              <a:rPr lang="en-CA" sz="2000" dirty="0" err="1"/>
              <a:t>i</a:t>
            </a:r>
            <a:r>
              <a:rPr lang="en-CA" sz="2000" dirty="0"/>
              <a:t> ]</a:t>
            </a:r>
          </a:p>
          <a:p>
            <a:pPr lvl="1"/>
            <a:r>
              <a:rPr lang="en-CA" sz="1800" dirty="0"/>
              <a:t>More flexibility can be beneficial for finer encoder control</a:t>
            </a:r>
          </a:p>
          <a:p>
            <a:pPr lvl="1"/>
            <a:endParaRPr lang="en-CA" sz="1800" dirty="0"/>
          </a:p>
          <a:p>
            <a:pPr lvl="1"/>
            <a:endParaRPr lang="en-CA" sz="1800" dirty="0"/>
          </a:p>
          <a:p>
            <a:pPr lvl="1"/>
            <a:endParaRPr lang="en-CA" sz="1800" dirty="0"/>
          </a:p>
          <a:p>
            <a:r>
              <a:rPr lang="en-CA" sz="2000" dirty="0"/>
              <a:t>CRS / QP controls are in different dimensions</a:t>
            </a:r>
          </a:p>
          <a:p>
            <a:pPr lvl="1"/>
            <a:r>
              <a:rPr lang="en-CA" sz="1800" dirty="0"/>
              <a:t>Chroma res. scaling values are derived based on </a:t>
            </a:r>
            <a:r>
              <a:rPr lang="en-CA" sz="1800" dirty="0" err="1"/>
              <a:t>luma</a:t>
            </a:r>
            <a:r>
              <a:rPr lang="en-CA" sz="1800" dirty="0"/>
              <a:t> brightness</a:t>
            </a:r>
          </a:p>
          <a:p>
            <a:pPr lvl="1"/>
            <a:r>
              <a:rPr lang="en-CA" sz="1800" dirty="0"/>
              <a:t>QP is spatially controlled</a:t>
            </a:r>
          </a:p>
          <a:p>
            <a:pPr lvl="3"/>
            <a:endParaRPr lang="en-CA" sz="1400" dirty="0"/>
          </a:p>
          <a:p>
            <a:r>
              <a:rPr lang="en-CA" sz="2000" dirty="0"/>
              <a:t>Granularity of scaling different using delta QP or CRS factors</a:t>
            </a:r>
          </a:p>
          <a:p>
            <a:pPr lvl="1"/>
            <a:r>
              <a:rPr lang="en-CA" sz="1800" dirty="0"/>
              <a:t>delta QPs	</a:t>
            </a:r>
            <a:r>
              <a:rPr lang="en-CA" sz="1800" dirty="0">
                <a:sym typeface="Wingdings" panose="05000000000000000000" pitchFamily="2" charset="2"/>
              </a:rPr>
              <a:t> </a:t>
            </a:r>
            <a:r>
              <a:rPr lang="en-CA" sz="1800" dirty="0"/>
              <a:t>( 2^(1/6) – 1 ) 		</a:t>
            </a:r>
            <a:r>
              <a:rPr lang="en-CA" sz="1800" dirty="0">
                <a:sym typeface="Symbol" panose="05050102010706020507" pitchFamily="18" charset="2"/>
              </a:rPr>
              <a:t></a:t>
            </a:r>
            <a:r>
              <a:rPr lang="en-CA" sz="1800" dirty="0"/>
              <a:t> 0.122</a:t>
            </a:r>
          </a:p>
          <a:p>
            <a:pPr lvl="1"/>
            <a:r>
              <a:rPr lang="en-CA" sz="1800" dirty="0"/>
              <a:t>CRS factors	</a:t>
            </a:r>
            <a:r>
              <a:rPr lang="en-CA" sz="1800" dirty="0">
                <a:sym typeface="Wingdings" panose="05000000000000000000" pitchFamily="2" charset="2"/>
              </a:rPr>
              <a:t> </a:t>
            </a:r>
            <a:r>
              <a:rPr lang="en-CA" sz="1800" dirty="0"/>
              <a:t>1/64 (10-bit signal) 	</a:t>
            </a:r>
            <a:r>
              <a:rPr lang="en-CA" sz="1800" dirty="0">
                <a:sym typeface="Symbol" panose="05050102010706020507" pitchFamily="18" charset="2"/>
              </a:rPr>
              <a:t></a:t>
            </a:r>
            <a:r>
              <a:rPr lang="en-CA" sz="1800" dirty="0"/>
              <a:t> 0.016 (8 times finer)</a:t>
            </a:r>
            <a:endParaRPr lang="en-US" sz="18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B949682-5169-48B3-BE28-462BAF67E9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89FFAE8-CF5A-4B65-AA5D-AED081AE9A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688E69D-1ADF-4F01-95E2-C84168D003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8465017"/>
              </p:ext>
            </p:extLst>
          </p:nvPr>
        </p:nvGraphicFramePr>
        <p:xfrm>
          <a:off x="2050993" y="1660572"/>
          <a:ext cx="5264211" cy="606059"/>
        </p:xfrm>
        <a:graphic>
          <a:graphicData uri="http://schemas.openxmlformats.org/drawingml/2006/table">
            <a:tbl>
              <a:tblPr firstRow="1" firstCol="1" bandRow="1"/>
              <a:tblGrid>
                <a:gridCol w="1791141">
                  <a:extLst>
                    <a:ext uri="{9D8B030D-6E8A-4147-A177-3AD203B41FA5}">
                      <a16:colId xmlns:a16="http://schemas.microsoft.com/office/drawing/2014/main" val="3283896139"/>
                    </a:ext>
                  </a:extLst>
                </a:gridCol>
                <a:gridCol w="1157690">
                  <a:extLst>
                    <a:ext uri="{9D8B030D-6E8A-4147-A177-3AD203B41FA5}">
                      <a16:colId xmlns:a16="http://schemas.microsoft.com/office/drawing/2014/main" val="3818415815"/>
                    </a:ext>
                  </a:extLst>
                </a:gridCol>
                <a:gridCol w="1157690">
                  <a:extLst>
                    <a:ext uri="{9D8B030D-6E8A-4147-A177-3AD203B41FA5}">
                      <a16:colId xmlns:a16="http://schemas.microsoft.com/office/drawing/2014/main" val="904332942"/>
                    </a:ext>
                  </a:extLst>
                </a:gridCol>
                <a:gridCol w="1157690">
                  <a:extLst>
                    <a:ext uri="{9D8B030D-6E8A-4147-A177-3AD203B41FA5}">
                      <a16:colId xmlns:a16="http://schemas.microsoft.com/office/drawing/2014/main" val="2344608379"/>
                    </a:ext>
                  </a:extLst>
                </a:gridCol>
              </a:tblGrid>
              <a:tr h="2707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1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SDR </a:t>
                      </a:r>
                      <a:r>
                        <a:rPr lang="fr-FR" sz="11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CTCs</a:t>
                      </a:r>
                      <a:r>
                        <a:rPr lang="fr-FR" sz="11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- RA </a:t>
                      </a:r>
                      <a:endParaRPr lang="en-US" sz="11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1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BDR-Y</a:t>
                      </a:r>
                      <a:endParaRPr lang="en-US" sz="11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fr-FR" sz="11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BDR-U</a:t>
                      </a:r>
                      <a:endParaRPr lang="en-US" sz="11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fr-FR" sz="11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BDR-V</a:t>
                      </a:r>
                      <a:endParaRPr lang="en-US" sz="11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6646368"/>
                  </a:ext>
                </a:extLst>
              </a:tr>
              <a:tr h="2707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VTM6.0 LMCS tool-off (AHG13)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1.63%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-1.30%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-1.42%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77947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7815182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F3EFDE-9F64-4D6B-9631-0CF0CA9170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Proposal</a:t>
            </a:r>
            <a:r>
              <a:rPr lang="fr-FR" dirty="0"/>
              <a:t>: signal corrective CRS values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DCB904-DB9E-4587-9BC3-15E39E5D836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29600" cy="3529317"/>
          </a:xfrm>
        </p:spPr>
        <p:txBody>
          <a:bodyPr/>
          <a:lstStyle/>
          <a:p>
            <a:r>
              <a:rPr lang="fr-FR" dirty="0" err="1"/>
              <a:t>Signalling</a:t>
            </a:r>
            <a:r>
              <a:rPr lang="fr-FR" dirty="0"/>
              <a:t> of up to 16 CRS corrective values </a:t>
            </a:r>
            <a:r>
              <a:rPr lang="fr-FR" dirty="0">
                <a:sym typeface="Wingdings" panose="05000000000000000000" pitchFamily="2" charset="2"/>
              </a:rPr>
              <a:t> </a:t>
            </a:r>
            <a:r>
              <a:rPr lang="fr-FR" b="1" dirty="0" err="1">
                <a:solidFill>
                  <a:srgbClr val="FF0000"/>
                </a:solidFill>
                <a:sym typeface="Wingdings" panose="05000000000000000000" pitchFamily="2" charset="2"/>
              </a:rPr>
              <a:t>lmcsDeltaCRS</a:t>
            </a:r>
            <a:r>
              <a:rPr lang="fr-FR" b="1" dirty="0">
                <a:solidFill>
                  <a:srgbClr val="FF0000"/>
                </a:solidFill>
                <a:sym typeface="Wingdings" panose="05000000000000000000" pitchFamily="2" charset="2"/>
              </a:rPr>
              <a:t>[ i ]</a:t>
            </a:r>
            <a:endParaRPr lang="fr-FR" b="1" dirty="0">
              <a:solidFill>
                <a:srgbClr val="FF0000"/>
              </a:solidFill>
            </a:endParaRP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58CDFA-EAF6-4037-A43A-937B93A8FC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CB7BDF-CCB3-4B5E-ACBE-3FB60AE9E6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7EA4FF8-3229-4366-AC37-00D3E604C1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9344423"/>
              </p:ext>
            </p:extLst>
          </p:nvPr>
        </p:nvGraphicFramePr>
        <p:xfrm>
          <a:off x="2030766" y="1403046"/>
          <a:ext cx="4450080" cy="3049312"/>
        </p:xfrm>
        <a:graphic>
          <a:graphicData uri="http://schemas.openxmlformats.org/drawingml/2006/table">
            <a:tbl>
              <a:tblPr/>
              <a:tblGrid>
                <a:gridCol w="3606800">
                  <a:extLst>
                    <a:ext uri="{9D8B030D-6E8A-4147-A177-3AD203B41FA5}">
                      <a16:colId xmlns:a16="http://schemas.microsoft.com/office/drawing/2014/main" val="2835754051"/>
                    </a:ext>
                  </a:extLst>
                </a:gridCol>
                <a:gridCol w="843280">
                  <a:extLst>
                    <a:ext uri="{9D8B030D-6E8A-4147-A177-3AD203B41FA5}">
                      <a16:colId xmlns:a16="http://schemas.microsoft.com/office/drawing/2014/main" val="1950182642"/>
                    </a:ext>
                  </a:extLst>
                </a:gridCol>
              </a:tblGrid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 err="1">
                          <a:effectLst/>
                          <a:latin typeface="+mn-lt"/>
                          <a:ea typeface="MS Mincho" panose="02020609040205080304" pitchFamily="49" charset="-128"/>
                        </a:rPr>
                        <a:t>lmcs_data</a:t>
                      </a:r>
                      <a:r>
                        <a:rPr lang="en-CA" sz="1000" dirty="0">
                          <a:effectLst/>
                          <a:latin typeface="+mn-lt"/>
                          <a:ea typeface="MS Mincho" panose="02020609040205080304" pitchFamily="49" charset="-128"/>
                        </a:rPr>
                        <a:t> () {</a:t>
                      </a:r>
                      <a:endParaRPr lang="en-US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  <a:latin typeface="+mn-lt"/>
                          <a:ea typeface="MS Mincho" panose="02020609040205080304" pitchFamily="49" charset="-128"/>
                        </a:rPr>
                        <a:t>Descriptor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7524199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  <a:latin typeface="+mn-lt"/>
                          <a:ea typeface="MS Mincho" panose="02020609040205080304" pitchFamily="49" charset="-128"/>
                        </a:rPr>
                        <a:t>	lmcs_min_bin_idx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+mn-lt"/>
                          <a:ea typeface="MS Mincho" panose="02020609040205080304" pitchFamily="49" charset="-128"/>
                        </a:rPr>
                        <a:t>ue(v)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2484210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  <a:latin typeface="+mn-lt"/>
                          <a:ea typeface="MS Mincho" panose="02020609040205080304" pitchFamily="49" charset="-128"/>
                        </a:rPr>
                        <a:t>	</a:t>
                      </a:r>
                      <a:r>
                        <a:rPr lang="en-CA" sz="1000" b="1" dirty="0" err="1">
                          <a:effectLst/>
                          <a:latin typeface="+mn-lt"/>
                          <a:ea typeface="MS Mincho" panose="02020609040205080304" pitchFamily="49" charset="-128"/>
                        </a:rPr>
                        <a:t>lmcs_delta_max_bin_idx</a:t>
                      </a:r>
                      <a:endParaRPr lang="en-US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+mn-lt"/>
                          <a:ea typeface="MS Mincho" panose="02020609040205080304" pitchFamily="49" charset="-128"/>
                        </a:rPr>
                        <a:t>ue(v)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3347083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+mn-lt"/>
                          <a:ea typeface="MS Mincho" panose="02020609040205080304" pitchFamily="49" charset="-128"/>
                        </a:rPr>
                        <a:t>	</a:t>
                      </a:r>
                      <a:r>
                        <a:rPr lang="en-CA" sz="1000" b="1" kern="1200">
                          <a:effectLst/>
                          <a:latin typeface="+mn-lt"/>
                          <a:ea typeface="MS Mincho" panose="02020609040205080304" pitchFamily="49" charset="-128"/>
                        </a:rPr>
                        <a:t>lmcs_delta_cw_prec_minus1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>
                          <a:effectLst/>
                          <a:latin typeface="+mn-lt"/>
                          <a:ea typeface="MS Mincho" panose="02020609040205080304" pitchFamily="49" charset="-128"/>
                        </a:rPr>
                        <a:t>ue(v)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9888964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	</a:t>
                      </a:r>
                      <a:r>
                        <a:rPr lang="en-CA" sz="10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for ( i = lmcs_min_bin_idx; i &lt;= LmcsMaxBinIdx; i++ ) {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+mn-lt"/>
                          <a:ea typeface="MS Mincho" panose="02020609040205080304" pitchFamily="49" charset="-128"/>
                        </a:rPr>
                        <a:t> 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1609867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		</a:t>
                      </a:r>
                      <a:r>
                        <a:rPr lang="en-CA" sz="1000" b="1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lmcs_delta_abs_cw</a:t>
                      </a:r>
                      <a:r>
                        <a:rPr lang="en-CA" sz="10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[ i ]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>
                          <a:effectLst/>
                          <a:latin typeface="+mn-lt"/>
                          <a:ea typeface="MS Mincho" panose="02020609040205080304" pitchFamily="49" charset="-128"/>
                        </a:rPr>
                        <a:t>u(v)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1666426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		if ( lmcs_delta_abs_cw[ i ] ) &gt; 0 )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 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9234420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			</a:t>
                      </a:r>
                      <a:r>
                        <a:rPr lang="en-CA" sz="1000" b="1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lmcs_delta_sign_cw_flag</a:t>
                      </a:r>
                      <a:r>
                        <a:rPr lang="en-CA" sz="10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[ i ]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u(1)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3345652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	</a:t>
                      </a:r>
                      <a:r>
                        <a:rPr lang="en-CA" sz="10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}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+mn-lt"/>
                          <a:ea typeface="MS Mincho" panose="02020609040205080304" pitchFamily="49" charset="-128"/>
                        </a:rPr>
                        <a:t> 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0117398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kern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	</a:t>
                      </a:r>
                      <a:r>
                        <a:rPr lang="en-CA" sz="1000" b="1" kern="1200"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lmcs_delta_crs_prec_minus1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ue(v)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1464611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kern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	</a:t>
                      </a:r>
                      <a:r>
                        <a:rPr lang="en-CA" sz="1000" kern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for ( i = lmcs_min_bin_idx; i &lt;= LmcsMaxBinIdx; i++ ) {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 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72826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kern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		lmcs_delta_abs_crs</a:t>
                      </a:r>
                      <a:r>
                        <a:rPr lang="en-CA" sz="1000" kern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[ i ]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u(v)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5204300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kern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		</a:t>
                      </a:r>
                      <a:r>
                        <a:rPr lang="en-CA" sz="1000" kern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if ( lmcs_delta_abs_crs[ i ] ) &gt; 0 )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 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3796571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kern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			lmcs_delta_sign_crs_flag</a:t>
                      </a:r>
                      <a:r>
                        <a:rPr lang="en-CA" sz="1000" kern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[ i ]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u(1)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78921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kern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	</a:t>
                      </a:r>
                      <a:r>
                        <a:rPr lang="en-CA" sz="1000" kern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}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+mn-lt"/>
                          <a:ea typeface="MS Mincho" panose="02020609040205080304" pitchFamily="49" charset="-128"/>
                        </a:rPr>
                        <a:t> 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2586844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+mn-lt"/>
                          <a:ea typeface="MS Mincho" panose="02020609040205080304" pitchFamily="49" charset="-128"/>
                        </a:rPr>
                        <a:t>}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  <a:latin typeface="+mn-lt"/>
                          <a:ea typeface="MS Mincho" panose="02020609040205080304" pitchFamily="49" charset="-128"/>
                        </a:rPr>
                        <a:t> </a:t>
                      </a:r>
                      <a:endParaRPr lang="en-US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88389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9343775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F3EFDE-9F64-4D6B-9631-0CF0CA9170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Simpler</a:t>
            </a:r>
            <a:r>
              <a:rPr lang="fr-FR" dirty="0"/>
              <a:t> variant: signal 1 corrective CRS value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DCB904-DB9E-4587-9BC3-15E39E5D836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29600" cy="3529317"/>
          </a:xfrm>
        </p:spPr>
        <p:txBody>
          <a:bodyPr/>
          <a:lstStyle/>
          <a:p>
            <a:r>
              <a:rPr lang="fr-FR" dirty="0" err="1"/>
              <a:t>Signalling</a:t>
            </a:r>
            <a:r>
              <a:rPr lang="fr-FR" dirty="0"/>
              <a:t> 1 CRS corrective value </a:t>
            </a:r>
            <a:r>
              <a:rPr lang="fr-FR" dirty="0">
                <a:sym typeface="Wingdings" panose="05000000000000000000" pitchFamily="2" charset="2"/>
              </a:rPr>
              <a:t> </a:t>
            </a:r>
            <a:r>
              <a:rPr lang="fr-FR" b="1" dirty="0" err="1">
                <a:solidFill>
                  <a:srgbClr val="FF0000"/>
                </a:solidFill>
                <a:sym typeface="Wingdings" panose="05000000000000000000" pitchFamily="2" charset="2"/>
              </a:rPr>
              <a:t>lmcsDeltaCRS</a:t>
            </a:r>
            <a:endParaRPr lang="fr-FR" b="1" dirty="0">
              <a:solidFill>
                <a:srgbClr val="FF0000"/>
              </a:solidFill>
            </a:endParaRP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58CDFA-EAF6-4037-A43A-937B93A8FC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CB7BDF-CCB3-4B5E-ACBE-3FB60AE9E6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7EA4FF8-3229-4366-AC37-00D3E604C1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20417"/>
              </p:ext>
            </p:extLst>
          </p:nvPr>
        </p:nvGraphicFramePr>
        <p:xfrm>
          <a:off x="2030766" y="1403046"/>
          <a:ext cx="4450080" cy="2668148"/>
        </p:xfrm>
        <a:graphic>
          <a:graphicData uri="http://schemas.openxmlformats.org/drawingml/2006/table">
            <a:tbl>
              <a:tblPr/>
              <a:tblGrid>
                <a:gridCol w="3606800">
                  <a:extLst>
                    <a:ext uri="{9D8B030D-6E8A-4147-A177-3AD203B41FA5}">
                      <a16:colId xmlns:a16="http://schemas.microsoft.com/office/drawing/2014/main" val="2835754051"/>
                    </a:ext>
                  </a:extLst>
                </a:gridCol>
                <a:gridCol w="843280">
                  <a:extLst>
                    <a:ext uri="{9D8B030D-6E8A-4147-A177-3AD203B41FA5}">
                      <a16:colId xmlns:a16="http://schemas.microsoft.com/office/drawing/2014/main" val="1950182642"/>
                    </a:ext>
                  </a:extLst>
                </a:gridCol>
              </a:tblGrid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 err="1">
                          <a:effectLst/>
                          <a:latin typeface="+mn-lt"/>
                          <a:ea typeface="MS Mincho" panose="02020609040205080304" pitchFamily="49" charset="-128"/>
                        </a:rPr>
                        <a:t>lmcs_data</a:t>
                      </a:r>
                      <a:r>
                        <a:rPr lang="en-CA" sz="1000" dirty="0">
                          <a:effectLst/>
                          <a:latin typeface="+mn-lt"/>
                          <a:ea typeface="MS Mincho" panose="02020609040205080304" pitchFamily="49" charset="-128"/>
                        </a:rPr>
                        <a:t> () {</a:t>
                      </a:r>
                      <a:endParaRPr lang="en-US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  <a:latin typeface="+mn-lt"/>
                          <a:ea typeface="MS Mincho" panose="02020609040205080304" pitchFamily="49" charset="-128"/>
                        </a:rPr>
                        <a:t>Descriptor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7524199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  <a:latin typeface="+mn-lt"/>
                          <a:ea typeface="MS Mincho" panose="02020609040205080304" pitchFamily="49" charset="-128"/>
                        </a:rPr>
                        <a:t>	lmcs_min_bin_idx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+mn-lt"/>
                          <a:ea typeface="MS Mincho" panose="02020609040205080304" pitchFamily="49" charset="-128"/>
                        </a:rPr>
                        <a:t>ue(v)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2484210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  <a:latin typeface="+mn-lt"/>
                          <a:ea typeface="MS Mincho" panose="02020609040205080304" pitchFamily="49" charset="-128"/>
                        </a:rPr>
                        <a:t>	</a:t>
                      </a:r>
                      <a:r>
                        <a:rPr lang="en-CA" sz="1000" b="1" dirty="0" err="1">
                          <a:effectLst/>
                          <a:latin typeface="+mn-lt"/>
                          <a:ea typeface="MS Mincho" panose="02020609040205080304" pitchFamily="49" charset="-128"/>
                        </a:rPr>
                        <a:t>lmcs_delta_max_bin_idx</a:t>
                      </a:r>
                      <a:endParaRPr lang="en-US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+mn-lt"/>
                          <a:ea typeface="MS Mincho" panose="02020609040205080304" pitchFamily="49" charset="-128"/>
                        </a:rPr>
                        <a:t>ue(v)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3347083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+mn-lt"/>
                          <a:ea typeface="MS Mincho" panose="02020609040205080304" pitchFamily="49" charset="-128"/>
                        </a:rPr>
                        <a:t>	</a:t>
                      </a:r>
                      <a:r>
                        <a:rPr lang="en-CA" sz="1000" b="1" kern="1200">
                          <a:effectLst/>
                          <a:latin typeface="+mn-lt"/>
                          <a:ea typeface="MS Mincho" panose="02020609040205080304" pitchFamily="49" charset="-128"/>
                        </a:rPr>
                        <a:t>lmcs_delta_cw_prec_minus1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>
                          <a:effectLst/>
                          <a:latin typeface="+mn-lt"/>
                          <a:ea typeface="MS Mincho" panose="02020609040205080304" pitchFamily="49" charset="-128"/>
                        </a:rPr>
                        <a:t>ue(v)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9888964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	</a:t>
                      </a:r>
                      <a:r>
                        <a:rPr lang="en-CA" sz="10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for ( i = lmcs_min_bin_idx; i &lt;= LmcsMaxBinIdx; i++ ) {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+mn-lt"/>
                          <a:ea typeface="MS Mincho" panose="02020609040205080304" pitchFamily="49" charset="-128"/>
                        </a:rPr>
                        <a:t> 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1609867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		</a:t>
                      </a:r>
                      <a:r>
                        <a:rPr lang="en-CA" sz="1000" b="1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lmcs_delta_abs_cw</a:t>
                      </a:r>
                      <a:r>
                        <a:rPr lang="en-CA" sz="10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[ i ]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>
                          <a:effectLst/>
                          <a:latin typeface="+mn-lt"/>
                          <a:ea typeface="MS Mincho" panose="02020609040205080304" pitchFamily="49" charset="-128"/>
                        </a:rPr>
                        <a:t>u(v)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1666426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		if ( lmcs_delta_abs_cw[ i ] ) &gt; 0 )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 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9234420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			</a:t>
                      </a:r>
                      <a:r>
                        <a:rPr lang="en-CA" sz="1000" b="1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lmcs_delta_sign_cw_flag</a:t>
                      </a:r>
                      <a:r>
                        <a:rPr lang="en-CA" sz="10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[ i ]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u(1)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3345652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	</a:t>
                      </a:r>
                      <a:r>
                        <a:rPr lang="en-CA" sz="10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}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+mn-lt"/>
                          <a:ea typeface="MS Mincho" panose="02020609040205080304" pitchFamily="49" charset="-128"/>
                        </a:rPr>
                        <a:t> 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0117398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kern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	</a:t>
                      </a:r>
                      <a:r>
                        <a:rPr lang="en-CA" sz="1000" b="1" kern="1200"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lmcs_delta_crs_prec_minus1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ue(v)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1464611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	</a:t>
                      </a:r>
                      <a:r>
                        <a:rPr lang="en-CA" sz="1000" b="1" kern="12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lmcs_delta_abs_crs</a:t>
                      </a:r>
                      <a:endParaRPr lang="en-US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 dirty="0"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u(v)</a:t>
                      </a:r>
                      <a:endParaRPr lang="en-US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5204300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	</a:t>
                      </a:r>
                      <a:r>
                        <a:rPr lang="en-CA" sz="100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if ( </a:t>
                      </a:r>
                      <a:r>
                        <a:rPr lang="en-CA" sz="1000" kern="12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lmcs_delta_abs_crs</a:t>
                      </a:r>
                      <a:r>
                        <a:rPr lang="en-CA" sz="100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 ) &gt; 0 )</a:t>
                      </a:r>
                      <a:endParaRPr lang="en-US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 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3796571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		</a:t>
                      </a:r>
                      <a:r>
                        <a:rPr lang="en-CA" sz="1000" b="1" kern="12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lmcs_delta_sign_crs_flag</a:t>
                      </a:r>
                      <a:endParaRPr lang="en-US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MS Mincho" panose="02020609040205080304" pitchFamily="49" charset="-128"/>
                        </a:rPr>
                        <a:t>u(1)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78921"/>
                  </a:ext>
                </a:extLst>
              </a:tr>
              <a:tr h="19058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  <a:latin typeface="+mn-lt"/>
                          <a:ea typeface="MS Mincho" panose="02020609040205080304" pitchFamily="49" charset="-128"/>
                        </a:rPr>
                        <a:t>}</a:t>
                      </a:r>
                      <a:endParaRPr lang="en-US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  <a:latin typeface="+mn-lt"/>
                          <a:ea typeface="MS Mincho" panose="02020609040205080304" pitchFamily="49" charset="-128"/>
                        </a:rPr>
                        <a:t> </a:t>
                      </a:r>
                      <a:endParaRPr lang="en-US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88389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1632462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F3EFDE-9F64-4D6B-9631-0CF0CA9170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Proposal</a:t>
            </a:r>
            <a:r>
              <a:rPr lang="fr-FR" dirty="0"/>
              <a:t>: CRS table </a:t>
            </a:r>
            <a:r>
              <a:rPr lang="fr-FR" dirty="0" err="1"/>
              <a:t>derivation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DCB904-DB9E-4587-9BC3-15E39E5D836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29600" cy="3529317"/>
          </a:xfrm>
        </p:spPr>
        <p:txBody>
          <a:bodyPr/>
          <a:lstStyle/>
          <a:p>
            <a:r>
              <a:rPr lang="fr-FR" dirty="0"/>
              <a:t>VVC draft 6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pPr lvl="1"/>
            <a:r>
              <a:rPr lang="en-CA" sz="1200" dirty="0"/>
              <a:t>It is a requirement of bitstream conformance that </a:t>
            </a:r>
            <a:r>
              <a:rPr lang="en-CA" sz="1200" dirty="0" err="1"/>
              <a:t>lmcsCW</a:t>
            </a:r>
            <a:r>
              <a:rPr lang="en-CA" sz="1200" dirty="0"/>
              <a:t>[ </a:t>
            </a:r>
            <a:r>
              <a:rPr lang="en-CA" sz="1200" dirty="0" err="1"/>
              <a:t>i</a:t>
            </a:r>
            <a:r>
              <a:rPr lang="en-CA" sz="1200" dirty="0"/>
              <a:t> ] is in the range of (</a:t>
            </a:r>
            <a:r>
              <a:rPr lang="en-CA" sz="1200" dirty="0" err="1"/>
              <a:t>OrgCW</a:t>
            </a:r>
            <a:r>
              <a:rPr lang="en-CA" sz="1200" dirty="0"/>
              <a:t>&gt;&gt;3) to (</a:t>
            </a:r>
            <a:r>
              <a:rPr lang="en-CA" sz="1200" dirty="0" err="1"/>
              <a:t>OrgCW</a:t>
            </a:r>
            <a:r>
              <a:rPr lang="en-CA" sz="1200" dirty="0"/>
              <a:t>&lt;&lt;3 − 1), inclusive.</a:t>
            </a:r>
          </a:p>
          <a:p>
            <a:pPr lvl="1"/>
            <a:endParaRPr lang="en-US" sz="1200" dirty="0"/>
          </a:p>
          <a:p>
            <a:r>
              <a:rPr lang="fr-FR" dirty="0" err="1"/>
              <a:t>Proposal</a:t>
            </a:r>
            <a:endParaRPr lang="fr-FR" dirty="0"/>
          </a:p>
          <a:p>
            <a:endParaRPr lang="fr-FR" dirty="0"/>
          </a:p>
          <a:p>
            <a:pPr lvl="1"/>
            <a:endParaRPr lang="fr-FR" dirty="0"/>
          </a:p>
          <a:p>
            <a:endParaRPr lang="fr-FR" dirty="0"/>
          </a:p>
          <a:p>
            <a:pPr lvl="1"/>
            <a:r>
              <a:rPr lang="en-CA" sz="1200" dirty="0"/>
              <a:t>It is a requirement of bitstream conformance that </a:t>
            </a:r>
            <a:r>
              <a:rPr lang="en-CA" sz="1200" dirty="0">
                <a:highlight>
                  <a:srgbClr val="FFFF00"/>
                </a:highlight>
              </a:rPr>
              <a:t>(</a:t>
            </a:r>
            <a:r>
              <a:rPr lang="en-CA" sz="1200" dirty="0"/>
              <a:t> </a:t>
            </a:r>
            <a:r>
              <a:rPr lang="en-CA" sz="1200" dirty="0" err="1"/>
              <a:t>lmcsCW</a:t>
            </a:r>
            <a:r>
              <a:rPr lang="en-CA" sz="1200" dirty="0"/>
              <a:t>[ </a:t>
            </a:r>
            <a:r>
              <a:rPr lang="en-CA" sz="1200" dirty="0" err="1"/>
              <a:t>i</a:t>
            </a:r>
            <a:r>
              <a:rPr lang="en-CA" sz="1200" dirty="0"/>
              <a:t> ] </a:t>
            </a:r>
            <a:r>
              <a:rPr lang="en-CA" sz="1200" dirty="0">
                <a:highlight>
                  <a:srgbClr val="FFFF00"/>
                </a:highlight>
              </a:rPr>
              <a:t>+ </a:t>
            </a:r>
            <a:r>
              <a:rPr lang="en-CA" sz="1200" dirty="0" err="1">
                <a:highlight>
                  <a:srgbClr val="FFFF00"/>
                </a:highlight>
              </a:rPr>
              <a:t>lmcsDeltaCrs</a:t>
            </a:r>
            <a:r>
              <a:rPr lang="en-CA" sz="1200" dirty="0">
                <a:highlight>
                  <a:srgbClr val="FFFF00"/>
                </a:highlight>
              </a:rPr>
              <a:t> )</a:t>
            </a:r>
            <a:r>
              <a:rPr lang="en-CA" sz="1200" dirty="0"/>
              <a:t> is in the range of (</a:t>
            </a:r>
            <a:r>
              <a:rPr lang="en-CA" sz="1200" dirty="0" err="1"/>
              <a:t>OrgCW</a:t>
            </a:r>
            <a:r>
              <a:rPr lang="en-CA" sz="1200" dirty="0"/>
              <a:t>&gt;&gt;3) to (</a:t>
            </a:r>
            <a:r>
              <a:rPr lang="en-CA" sz="1200" dirty="0" err="1"/>
              <a:t>OrgCW</a:t>
            </a:r>
            <a:r>
              <a:rPr lang="en-CA" sz="1200" dirty="0"/>
              <a:t>&lt;&lt;3 − 1), inclusive.</a:t>
            </a:r>
            <a:endParaRPr lang="en-US" sz="1200" dirty="0"/>
          </a:p>
          <a:p>
            <a:pPr lvl="1"/>
            <a:endParaRPr lang="fr-FR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58CDFA-EAF6-4037-A43A-937B93A8FC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CB7BDF-CCB3-4B5E-ACBE-3FB60AE9E6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1164117-4BAF-49AF-93D8-7DF9EAEC8DD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223" t="-5036" r="22817" b="-5565"/>
          <a:stretch/>
        </p:blipFill>
        <p:spPr>
          <a:xfrm>
            <a:off x="2231558" y="1131876"/>
            <a:ext cx="6305167" cy="1018783"/>
          </a:xfrm>
          <a:prstGeom prst="rect">
            <a:avLst/>
          </a:prstGeom>
          <a:ln w="19050">
            <a:solidFill>
              <a:schemeClr val="bg1">
                <a:lumMod val="50000"/>
              </a:schemeClr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9F2CC9D-47C7-4F56-B63E-43CF188468A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5649"/>
          <a:stretch/>
        </p:blipFill>
        <p:spPr>
          <a:xfrm>
            <a:off x="2231558" y="3187230"/>
            <a:ext cx="6305167" cy="918767"/>
          </a:xfrm>
          <a:prstGeom prst="rect">
            <a:avLst/>
          </a:prstGeom>
          <a:ln w="19050"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962621991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56684-905D-417B-9827-4A3C3C735F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Experiments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41145-2C73-484C-857A-2021CF506E2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fr-FR" dirty="0"/>
              <a:t>Simple </a:t>
            </a:r>
            <a:r>
              <a:rPr lang="fr-FR" dirty="0" err="1"/>
              <a:t>algorithm</a:t>
            </a:r>
            <a:r>
              <a:rPr lang="fr-FR" dirty="0"/>
              <a:t>: </a:t>
            </a:r>
            <a:r>
              <a:rPr lang="fr-FR" dirty="0" err="1"/>
              <a:t>add</a:t>
            </a:r>
            <a:r>
              <a:rPr lang="fr-FR" dirty="0"/>
              <a:t> an offset (</a:t>
            </a:r>
            <a:r>
              <a:rPr lang="fr-FR" dirty="0" err="1"/>
              <a:t>CRS_offset</a:t>
            </a:r>
            <a:r>
              <a:rPr lang="fr-FR" dirty="0"/>
              <a:t>) to the </a:t>
            </a:r>
            <a:r>
              <a:rPr lang="fr-FR" dirty="0" err="1"/>
              <a:t>luma</a:t>
            </a:r>
            <a:r>
              <a:rPr lang="fr-FR" dirty="0"/>
              <a:t> </a:t>
            </a:r>
            <a:r>
              <a:rPr lang="fr-FR" dirty="0" err="1"/>
              <a:t>slope</a:t>
            </a:r>
            <a:r>
              <a:rPr lang="fr-FR" dirty="0"/>
              <a:t> values</a:t>
            </a:r>
          </a:p>
          <a:p>
            <a:pPr lvl="1"/>
            <a:r>
              <a:rPr lang="en-CA" dirty="0" err="1"/>
              <a:t>lmcsCW</a:t>
            </a:r>
            <a:r>
              <a:rPr lang="en-CA" dirty="0"/>
              <a:t>[ </a:t>
            </a:r>
            <a:r>
              <a:rPr lang="en-CA" dirty="0" err="1"/>
              <a:t>i</a:t>
            </a:r>
            <a:r>
              <a:rPr lang="en-CA" dirty="0"/>
              <a:t> ] &gt; 64	</a:t>
            </a:r>
            <a:r>
              <a:rPr lang="en-CA" dirty="0">
                <a:sym typeface="Wingdings" panose="05000000000000000000" pitchFamily="2" charset="2"/>
              </a:rPr>
              <a:t> </a:t>
            </a:r>
            <a:r>
              <a:rPr lang="en-CA" dirty="0" err="1"/>
              <a:t>lmcsCW</a:t>
            </a:r>
            <a:r>
              <a:rPr lang="en-CA" dirty="0"/>
              <a:t>[ </a:t>
            </a:r>
            <a:r>
              <a:rPr lang="en-CA" dirty="0" err="1"/>
              <a:t>i</a:t>
            </a:r>
            <a:r>
              <a:rPr lang="en-CA" dirty="0"/>
              <a:t> ] = </a:t>
            </a:r>
            <a:r>
              <a:rPr lang="en-CA" dirty="0" err="1"/>
              <a:t>lmcsCW</a:t>
            </a:r>
            <a:r>
              <a:rPr lang="en-CA" dirty="0"/>
              <a:t>[ </a:t>
            </a:r>
            <a:r>
              <a:rPr lang="en-CA" dirty="0" err="1"/>
              <a:t>i</a:t>
            </a:r>
            <a:r>
              <a:rPr lang="en-CA" dirty="0"/>
              <a:t> ] + CRS_</a:t>
            </a:r>
            <a:r>
              <a:rPr lang="fr-FR" dirty="0"/>
              <a:t>offset </a:t>
            </a:r>
          </a:p>
          <a:p>
            <a:pPr lvl="1"/>
            <a:r>
              <a:rPr lang="fr-FR" dirty="0" err="1"/>
              <a:t>Otherwise</a:t>
            </a:r>
            <a:r>
              <a:rPr lang="fr-FR" dirty="0"/>
              <a:t>		</a:t>
            </a:r>
            <a:r>
              <a:rPr lang="en-CA" dirty="0">
                <a:sym typeface="Wingdings" panose="05000000000000000000" pitchFamily="2" charset="2"/>
              </a:rPr>
              <a:t> </a:t>
            </a:r>
            <a:r>
              <a:rPr lang="en-CA" dirty="0" err="1"/>
              <a:t>lmcsCW</a:t>
            </a:r>
            <a:r>
              <a:rPr lang="en-CA" dirty="0"/>
              <a:t>[ </a:t>
            </a:r>
            <a:r>
              <a:rPr lang="en-CA" dirty="0" err="1"/>
              <a:t>i</a:t>
            </a:r>
            <a:r>
              <a:rPr lang="en-CA" dirty="0"/>
              <a:t> ] = </a:t>
            </a:r>
            <a:r>
              <a:rPr lang="en-CA" dirty="0" err="1"/>
              <a:t>lmcsCW</a:t>
            </a:r>
            <a:r>
              <a:rPr lang="en-CA" dirty="0"/>
              <a:t>[ </a:t>
            </a:r>
            <a:r>
              <a:rPr lang="en-CA" dirty="0" err="1"/>
              <a:t>i</a:t>
            </a:r>
            <a:r>
              <a:rPr lang="en-CA" dirty="0"/>
              <a:t> ] </a:t>
            </a:r>
            <a:r>
              <a:rPr lang="en-CA" dirty="0">
                <a:sym typeface="Symbol" panose="05050102010706020507" pitchFamily="18" charset="2"/>
              </a:rPr>
              <a:t></a:t>
            </a:r>
            <a:r>
              <a:rPr lang="en-CA" dirty="0"/>
              <a:t> CRS_</a:t>
            </a:r>
            <a:r>
              <a:rPr lang="fr-FR" dirty="0"/>
              <a:t>offset </a:t>
            </a:r>
          </a:p>
          <a:p>
            <a:pPr lvl="1"/>
            <a:endParaRPr lang="fr-FR" dirty="0"/>
          </a:p>
          <a:p>
            <a:r>
              <a:rPr lang="en-US" dirty="0"/>
              <a:t>VTM6.0 as anchor (LMCS on) – AI / RA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4A72BFB-3E8E-48E9-9E04-4DD3BA6076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F29B41-8B67-4D3D-9B6A-57DC4AC351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532E7A0B-DE0C-4C8D-A307-3D4B4C42CF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8150553"/>
              </p:ext>
            </p:extLst>
          </p:nvPr>
        </p:nvGraphicFramePr>
        <p:xfrm>
          <a:off x="686392" y="2485444"/>
          <a:ext cx="5016498" cy="1924050"/>
        </p:xfrm>
        <a:graphic>
          <a:graphicData uri="http://schemas.openxmlformats.org/drawingml/2006/table">
            <a:tbl>
              <a:tblPr/>
              <a:tblGrid>
                <a:gridCol w="1180353">
                  <a:extLst>
                    <a:ext uri="{9D8B030D-6E8A-4147-A177-3AD203B41FA5}">
                      <a16:colId xmlns:a16="http://schemas.microsoft.com/office/drawing/2014/main" val="3980236959"/>
                    </a:ext>
                  </a:extLst>
                </a:gridCol>
                <a:gridCol w="609214">
                  <a:extLst>
                    <a:ext uri="{9D8B030D-6E8A-4147-A177-3AD203B41FA5}">
                      <a16:colId xmlns:a16="http://schemas.microsoft.com/office/drawing/2014/main" val="530172006"/>
                    </a:ext>
                  </a:extLst>
                </a:gridCol>
                <a:gridCol w="609214">
                  <a:extLst>
                    <a:ext uri="{9D8B030D-6E8A-4147-A177-3AD203B41FA5}">
                      <a16:colId xmlns:a16="http://schemas.microsoft.com/office/drawing/2014/main" val="4192511079"/>
                    </a:ext>
                  </a:extLst>
                </a:gridCol>
                <a:gridCol w="609214">
                  <a:extLst>
                    <a:ext uri="{9D8B030D-6E8A-4147-A177-3AD203B41FA5}">
                      <a16:colId xmlns:a16="http://schemas.microsoft.com/office/drawing/2014/main" val="240806403"/>
                    </a:ext>
                  </a:extLst>
                </a:gridCol>
                <a:gridCol w="180861">
                  <a:extLst>
                    <a:ext uri="{9D8B030D-6E8A-4147-A177-3AD203B41FA5}">
                      <a16:colId xmlns:a16="http://schemas.microsoft.com/office/drawing/2014/main" val="798798310"/>
                    </a:ext>
                  </a:extLst>
                </a:gridCol>
                <a:gridCol w="609214">
                  <a:extLst>
                    <a:ext uri="{9D8B030D-6E8A-4147-A177-3AD203B41FA5}">
                      <a16:colId xmlns:a16="http://schemas.microsoft.com/office/drawing/2014/main" val="986999211"/>
                    </a:ext>
                  </a:extLst>
                </a:gridCol>
                <a:gridCol w="609214">
                  <a:extLst>
                    <a:ext uri="{9D8B030D-6E8A-4147-A177-3AD203B41FA5}">
                      <a16:colId xmlns:a16="http://schemas.microsoft.com/office/drawing/2014/main" val="1717819901"/>
                    </a:ext>
                  </a:extLst>
                </a:gridCol>
                <a:gridCol w="609214">
                  <a:extLst>
                    <a:ext uri="{9D8B030D-6E8A-4147-A177-3AD203B41FA5}">
                      <a16:colId xmlns:a16="http://schemas.microsoft.com/office/drawing/2014/main" val="532136390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632607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CRS_offset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PsnrY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PsnrU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221262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CRS_offset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= 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074847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CRS_offset = 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46087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CRS_offset = -1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413412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CRS_offset = -2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041365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CRS_offset = -3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52122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32557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chr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QP set to 1(1)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25.69%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23.93%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2C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2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350723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chr QP set to -1(-1)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3.68%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-19.51%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2.69%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-17.75%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6795877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D1331CBA-3AAE-4D2E-BB1D-FACE04652D9E}"/>
              </a:ext>
            </a:extLst>
          </p:cNvPr>
          <p:cNvSpPr txBox="1"/>
          <p:nvPr/>
        </p:nvSpPr>
        <p:spPr>
          <a:xfrm>
            <a:off x="6411490" y="3874116"/>
            <a:ext cx="2472626" cy="5847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spcAft>
                <a:spcPts val="300"/>
              </a:spcAft>
            </a:pPr>
            <a:r>
              <a:rPr lang="en-CA" sz="1100" dirty="0" err="1"/>
              <a:t>CbQpOffset</a:t>
            </a:r>
            <a:r>
              <a:rPr lang="en-CA" sz="1100" dirty="0"/>
              <a:t>/</a:t>
            </a:r>
            <a:r>
              <a:rPr lang="en-CA" sz="1100" dirty="0" err="1"/>
              <a:t>CrQpOffset</a:t>
            </a:r>
            <a:r>
              <a:rPr lang="en-CA" sz="1100" dirty="0"/>
              <a:t>, </a:t>
            </a:r>
          </a:p>
          <a:p>
            <a:pPr>
              <a:spcAft>
                <a:spcPts val="300"/>
              </a:spcAft>
            </a:pPr>
            <a:r>
              <a:rPr lang="en-CA" sz="1100" dirty="0" err="1"/>
              <a:t>CbQpOffsetDualTree</a:t>
            </a:r>
            <a:r>
              <a:rPr lang="en-CA" sz="1100" dirty="0"/>
              <a:t>/</a:t>
            </a:r>
            <a:r>
              <a:rPr lang="en-CA" sz="1100" dirty="0" err="1"/>
              <a:t>CrQpOffsetDualTree</a:t>
            </a:r>
            <a:r>
              <a:rPr lang="en-CA" sz="1100" dirty="0"/>
              <a:t> </a:t>
            </a:r>
          </a:p>
          <a:p>
            <a:pPr>
              <a:spcAft>
                <a:spcPts val="300"/>
              </a:spcAft>
            </a:pPr>
            <a:r>
              <a:rPr lang="en-CA" sz="1100" dirty="0"/>
              <a:t>set to +1/-1</a:t>
            </a:r>
            <a:endParaRPr lang="en-US" sz="1200" dirty="0">
              <a:latin typeface="Century Gothic" panose="020B0502020202020204" pitchFamily="34" charset="0"/>
            </a:endParaRP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5F3E3157-5A45-468C-8674-87FA0113D218}"/>
              </a:ext>
            </a:extLst>
          </p:cNvPr>
          <p:cNvCxnSpPr>
            <a:stCxn id="6" idx="1"/>
          </p:cNvCxnSpPr>
          <p:nvPr/>
        </p:nvCxnSpPr>
        <p:spPr>
          <a:xfrm flipH="1">
            <a:off x="5759865" y="4166504"/>
            <a:ext cx="651625" cy="4742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5327149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DEFABB-ED47-4CB1-8D60-1B4633996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Experiments</a:t>
            </a:r>
            <a:r>
              <a:rPr lang="fr-FR" dirty="0"/>
              <a:t> – </a:t>
            </a:r>
            <a:r>
              <a:rPr lang="fr-FR" dirty="0" err="1"/>
              <a:t>tool</a:t>
            </a:r>
            <a:r>
              <a:rPr lang="fr-FR" dirty="0"/>
              <a:t>-off test (RA)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6CA950-663F-4CF6-8C11-43727F30ABC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3306521" cy="3529317"/>
          </a:xfrm>
        </p:spPr>
        <p:txBody>
          <a:bodyPr/>
          <a:lstStyle/>
          <a:p>
            <a:pPr marL="0" indent="0">
              <a:buNone/>
            </a:pPr>
            <a:r>
              <a:rPr lang="en-CA" b="1" dirty="0"/>
              <a:t>VTM6.0</a:t>
            </a:r>
          </a:p>
          <a:p>
            <a:r>
              <a:rPr lang="en-CA" dirty="0"/>
              <a:t>Ref:  “LMCS on”</a:t>
            </a:r>
            <a:br>
              <a:rPr lang="en-CA" dirty="0"/>
            </a:br>
            <a:r>
              <a:rPr lang="en-CA" dirty="0"/>
              <a:t>Test: “LMCS off”   (AHG13)</a:t>
            </a:r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CBD6E98-E77C-4095-858A-F31DFD2171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277637-8975-4BD0-9EA1-DF6CC6793D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8</a:t>
            </a:fld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996D87D-D1ED-4EB6-8A8E-996109FA07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711209"/>
              </p:ext>
            </p:extLst>
          </p:nvPr>
        </p:nvGraphicFramePr>
        <p:xfrm>
          <a:off x="472747" y="2022482"/>
          <a:ext cx="3060700" cy="145732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330519834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36530281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52735271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05261919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84545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1.06%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-2.71%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77306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2.29%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035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1.75%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0.84%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35391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1.41%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-1.62%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1183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3519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1.63%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-1.30%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-1.42%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89922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0.96%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-0.64%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53313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1.29%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07990"/>
                  </a:ext>
                </a:extLst>
              </a:tr>
            </a:tbl>
          </a:graphicData>
        </a:graphic>
      </p:graphicFrame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76525ED-39F7-4638-A040-A96C54FB4088}"/>
              </a:ext>
            </a:extLst>
          </p:cNvPr>
          <p:cNvSpPr txBox="1">
            <a:spLocks/>
          </p:cNvSpPr>
          <p:nvPr/>
        </p:nvSpPr>
        <p:spPr>
          <a:xfrm>
            <a:off x="4810563" y="936694"/>
            <a:ext cx="3861997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2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0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b="1" dirty="0"/>
              <a:t>VTM6.0 with CRS correction</a:t>
            </a:r>
          </a:p>
          <a:p>
            <a:r>
              <a:rPr lang="en-CA" dirty="0"/>
              <a:t>Ref:  “LMCS on </a:t>
            </a:r>
            <a:r>
              <a:rPr lang="en-CA" dirty="0" err="1">
                <a:solidFill>
                  <a:srgbClr val="FF0000"/>
                </a:solidFill>
              </a:rPr>
              <a:t>CRS_offset</a:t>
            </a:r>
            <a:r>
              <a:rPr lang="en-CA" dirty="0">
                <a:solidFill>
                  <a:srgbClr val="FF0000"/>
                </a:solidFill>
              </a:rPr>
              <a:t>=3</a:t>
            </a:r>
            <a:r>
              <a:rPr lang="en-CA" dirty="0"/>
              <a:t>” </a:t>
            </a:r>
            <a:br>
              <a:rPr lang="en-CA" dirty="0"/>
            </a:br>
            <a:r>
              <a:rPr lang="en-CA" dirty="0"/>
              <a:t>Test: “LMCS off” </a:t>
            </a:r>
            <a:endParaRPr lang="en-US" dirty="0"/>
          </a:p>
          <a:p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4DF3BF0-9610-4F8A-82CF-1EE1C8436E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7817922"/>
              </p:ext>
            </p:extLst>
          </p:nvPr>
        </p:nvGraphicFramePr>
        <p:xfrm>
          <a:off x="5060099" y="2022481"/>
          <a:ext cx="3060700" cy="1457325"/>
        </p:xfrm>
        <a:graphic>
          <a:graphicData uri="http://schemas.openxmlformats.org/drawingml/2006/table">
            <a:tbl>
              <a:tblPr/>
              <a:tblGrid>
                <a:gridCol w="1038169">
                  <a:extLst>
                    <a:ext uri="{9D8B030D-6E8A-4147-A177-3AD203B41FA5}">
                      <a16:colId xmlns:a16="http://schemas.microsoft.com/office/drawing/2014/main" val="1670211429"/>
                    </a:ext>
                  </a:extLst>
                </a:gridCol>
                <a:gridCol w="674177">
                  <a:extLst>
                    <a:ext uri="{9D8B030D-6E8A-4147-A177-3AD203B41FA5}">
                      <a16:colId xmlns:a16="http://schemas.microsoft.com/office/drawing/2014/main" val="2759419592"/>
                    </a:ext>
                  </a:extLst>
                </a:gridCol>
                <a:gridCol w="674177">
                  <a:extLst>
                    <a:ext uri="{9D8B030D-6E8A-4147-A177-3AD203B41FA5}">
                      <a16:colId xmlns:a16="http://schemas.microsoft.com/office/drawing/2014/main" val="2280124383"/>
                    </a:ext>
                  </a:extLst>
                </a:gridCol>
                <a:gridCol w="674177">
                  <a:extLst>
                    <a:ext uri="{9D8B030D-6E8A-4147-A177-3AD203B41FA5}">
                      <a16:colId xmlns:a16="http://schemas.microsoft.com/office/drawing/2014/main" val="353589830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90299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90941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41180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25409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44984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83751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09171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53139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29945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3522741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4FF4A6-EA56-4C02-8F5B-D1763958F1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Conclusion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061753-C7C3-4BA8-ACD3-92DB8FB5D151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fr-FR" sz="2000" dirty="0"/>
              <a:t>Propose </a:t>
            </a:r>
            <a:r>
              <a:rPr lang="fr-FR" sz="2000" dirty="0" err="1"/>
              <a:t>signalling</a:t>
            </a:r>
            <a:r>
              <a:rPr lang="fr-FR" sz="2000" dirty="0"/>
              <a:t> of a corrective CRS table</a:t>
            </a:r>
            <a:endParaRPr lang="fr-FR" sz="1600" dirty="0"/>
          </a:p>
          <a:p>
            <a:pPr>
              <a:spcAft>
                <a:spcPts val="600"/>
              </a:spcAft>
            </a:pPr>
            <a:r>
              <a:rPr lang="fr-FR" sz="2000" dirty="0" err="1"/>
              <a:t>Gives</a:t>
            </a:r>
            <a:r>
              <a:rPr lang="fr-FR" sz="2000" dirty="0"/>
              <a:t> more flexible encoder </a:t>
            </a:r>
            <a:r>
              <a:rPr lang="fr-FR" sz="2000" dirty="0" err="1"/>
              <a:t>scaling</a:t>
            </a:r>
            <a:r>
              <a:rPr lang="fr-FR" sz="2000" dirty="0"/>
              <a:t> control, </a:t>
            </a:r>
            <a:r>
              <a:rPr lang="fr-FR" sz="2000" dirty="0" err="1"/>
              <a:t>with</a:t>
            </a:r>
            <a:r>
              <a:rPr lang="fr-FR" sz="2000" dirty="0"/>
              <a:t> </a:t>
            </a:r>
            <a:r>
              <a:rPr lang="fr-FR" sz="2000" dirty="0" err="1"/>
              <a:t>finer</a:t>
            </a:r>
            <a:r>
              <a:rPr lang="fr-FR" sz="2000" dirty="0"/>
              <a:t> </a:t>
            </a:r>
            <a:r>
              <a:rPr lang="fr-FR" sz="2000" dirty="0" err="1"/>
              <a:t>granularity</a:t>
            </a:r>
            <a:r>
              <a:rPr lang="fr-FR" sz="2000" dirty="0"/>
              <a:t>, and in an orthogonal dimension to QP control (</a:t>
            </a:r>
            <a:r>
              <a:rPr lang="fr-FR" sz="2000" dirty="0" err="1"/>
              <a:t>brightness</a:t>
            </a:r>
            <a:r>
              <a:rPr lang="fr-FR" sz="2000" dirty="0"/>
              <a:t> vs spatial)</a:t>
            </a:r>
          </a:p>
          <a:p>
            <a:pPr lvl="1"/>
            <a:r>
              <a:rPr lang="fr-FR" sz="1800" dirty="0"/>
              <a:t>QP</a:t>
            </a:r>
            <a:r>
              <a:rPr lang="fr-FR" sz="1800" dirty="0">
                <a:sym typeface="Wingdings" panose="05000000000000000000" pitchFamily="2" charset="2"/>
              </a:rPr>
              <a:t>	 spatial control</a:t>
            </a:r>
          </a:p>
          <a:p>
            <a:pPr marL="342900" lvl="1" indent="0">
              <a:buNone/>
            </a:pPr>
            <a:r>
              <a:rPr lang="fr-FR" sz="1800" dirty="0">
                <a:sym typeface="Wingdings" panose="05000000000000000000" pitchFamily="2" charset="2"/>
              </a:rPr>
              <a:t>		 </a:t>
            </a:r>
            <a:r>
              <a:rPr lang="fr-FR" sz="1800" dirty="0" err="1">
                <a:sym typeface="Wingdings" panose="05000000000000000000" pitchFamily="2" charset="2"/>
              </a:rPr>
              <a:t>scaling</a:t>
            </a:r>
            <a:r>
              <a:rPr lang="fr-FR" sz="1800" dirty="0">
                <a:sym typeface="Wingdings" panose="05000000000000000000" pitchFamily="2" charset="2"/>
              </a:rPr>
              <a:t> </a:t>
            </a:r>
            <a:r>
              <a:rPr lang="fr-FR" sz="1800" dirty="0" err="1">
                <a:sym typeface="Wingdings" panose="05000000000000000000" pitchFamily="2" charset="2"/>
              </a:rPr>
              <a:t>granularity</a:t>
            </a:r>
            <a:r>
              <a:rPr lang="fr-FR" sz="1800" dirty="0">
                <a:sym typeface="Wingdings" panose="05000000000000000000" pitchFamily="2" charset="2"/>
              </a:rPr>
              <a:t> 	</a:t>
            </a:r>
            <a:r>
              <a:rPr lang="en-CA" sz="1800" dirty="0"/>
              <a:t>( 2^(1/6) – 1 ) </a:t>
            </a:r>
            <a:r>
              <a:rPr lang="en-CA" sz="1800" dirty="0">
                <a:sym typeface="Symbol" panose="05050102010706020507" pitchFamily="18" charset="2"/>
              </a:rPr>
              <a:t></a:t>
            </a:r>
            <a:r>
              <a:rPr lang="en-CA" sz="1800" dirty="0"/>
              <a:t> 0.122</a:t>
            </a:r>
            <a:endParaRPr lang="fr-FR" sz="1800" dirty="0">
              <a:sym typeface="Wingdings" panose="05000000000000000000" pitchFamily="2" charset="2"/>
            </a:endParaRPr>
          </a:p>
          <a:p>
            <a:pPr lvl="3"/>
            <a:endParaRPr lang="fr-FR" sz="1400" dirty="0">
              <a:sym typeface="Wingdings" panose="05000000000000000000" pitchFamily="2" charset="2"/>
            </a:endParaRPr>
          </a:p>
          <a:p>
            <a:pPr lvl="1"/>
            <a:r>
              <a:rPr lang="fr-FR" sz="1800" dirty="0">
                <a:sym typeface="Wingdings" panose="05000000000000000000" pitchFamily="2" charset="2"/>
              </a:rPr>
              <a:t>CRS 	 control </a:t>
            </a:r>
            <a:r>
              <a:rPr lang="fr-FR" sz="1800" dirty="0" err="1">
                <a:sym typeface="Wingdings" panose="05000000000000000000" pitchFamily="2" charset="2"/>
              </a:rPr>
              <a:t>based</a:t>
            </a:r>
            <a:r>
              <a:rPr lang="fr-FR" sz="1800" dirty="0">
                <a:sym typeface="Wingdings" panose="05000000000000000000" pitchFamily="2" charset="2"/>
              </a:rPr>
              <a:t> on </a:t>
            </a:r>
            <a:r>
              <a:rPr lang="fr-FR" sz="1800" dirty="0" err="1">
                <a:sym typeface="Wingdings" panose="05000000000000000000" pitchFamily="2" charset="2"/>
              </a:rPr>
              <a:t>luma</a:t>
            </a:r>
            <a:r>
              <a:rPr lang="fr-FR" sz="1800" dirty="0">
                <a:sym typeface="Wingdings" panose="05000000000000000000" pitchFamily="2" charset="2"/>
              </a:rPr>
              <a:t> (</a:t>
            </a:r>
            <a:r>
              <a:rPr lang="fr-FR" sz="1800" dirty="0" err="1">
                <a:sym typeface="Wingdings" panose="05000000000000000000" pitchFamily="2" charset="2"/>
              </a:rPr>
              <a:t>brightness</a:t>
            </a:r>
            <a:r>
              <a:rPr lang="fr-FR" sz="1800" dirty="0">
                <a:sym typeface="Wingdings" panose="05000000000000000000" pitchFamily="2" charset="2"/>
              </a:rPr>
              <a:t>)</a:t>
            </a:r>
          </a:p>
          <a:p>
            <a:pPr marL="342900" lvl="1" indent="0">
              <a:buNone/>
            </a:pPr>
            <a:r>
              <a:rPr lang="fr-FR" sz="1800" dirty="0">
                <a:sym typeface="Wingdings" panose="05000000000000000000" pitchFamily="2" charset="2"/>
              </a:rPr>
              <a:t>		 </a:t>
            </a:r>
            <a:r>
              <a:rPr lang="fr-FR" sz="1800" dirty="0" err="1">
                <a:sym typeface="Wingdings" panose="05000000000000000000" pitchFamily="2" charset="2"/>
              </a:rPr>
              <a:t>scaling</a:t>
            </a:r>
            <a:r>
              <a:rPr lang="fr-FR" sz="1800" dirty="0">
                <a:sym typeface="Wingdings" panose="05000000000000000000" pitchFamily="2" charset="2"/>
              </a:rPr>
              <a:t> </a:t>
            </a:r>
            <a:r>
              <a:rPr lang="fr-FR" sz="1800" dirty="0" err="1">
                <a:sym typeface="Wingdings" panose="05000000000000000000" pitchFamily="2" charset="2"/>
              </a:rPr>
              <a:t>granularity</a:t>
            </a:r>
            <a:r>
              <a:rPr lang="fr-FR" sz="1800" dirty="0">
                <a:sym typeface="Wingdings" panose="05000000000000000000" pitchFamily="2" charset="2"/>
              </a:rPr>
              <a:t> 	</a:t>
            </a:r>
            <a:r>
              <a:rPr lang="en-CA" sz="1800" dirty="0"/>
              <a:t>1/64 (10-bit)   </a:t>
            </a:r>
            <a:r>
              <a:rPr lang="en-CA" sz="1800" dirty="0">
                <a:sym typeface="Symbol" panose="05050102010706020507" pitchFamily="18" charset="2"/>
              </a:rPr>
              <a:t></a:t>
            </a:r>
            <a:r>
              <a:rPr lang="en-CA" sz="1800" dirty="0"/>
              <a:t> 0.016 (8x finer)</a:t>
            </a:r>
            <a:endParaRPr lang="fr-FR" sz="1800" dirty="0">
              <a:sym typeface="Wingdings" panose="05000000000000000000" pitchFamily="2" charset="2"/>
            </a:endParaRPr>
          </a:p>
          <a:p>
            <a:pPr lvl="1"/>
            <a:endParaRPr lang="en-US" sz="18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0C7B02C-D8B3-4A45-B9BB-9DCF15B7EF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8B2ABB3-AE03-4C05-809F-2C3ED6659E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0331682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602BC67-704A-4474-B02F-AC0C62DC9E2D}">
  <ds:schemaRefs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http://schemas.microsoft.com/office/2006/metadata/properties"/>
    <ds:schemaRef ds:uri="http://purl.org/dc/dcmitype/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MWC_interdigital-template_16-9</Template>
  <TotalTime>23076</TotalTime>
  <Words>874</Words>
  <Application>Microsoft Office PowerPoint</Application>
  <PresentationFormat>On-screen Show (16:9)</PresentationFormat>
  <Paragraphs>353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Calibri</vt:lpstr>
      <vt:lpstr>Calibri Light</vt:lpstr>
      <vt:lpstr>Century Gothic</vt:lpstr>
      <vt:lpstr>Times New Roman</vt:lpstr>
      <vt:lpstr>Intro Section Slides</vt:lpstr>
      <vt:lpstr>1_Interior Slides - blue green bottom bar</vt:lpstr>
      <vt:lpstr>JVET-P0371 Signalling of corrective values for chroma residual scaling (CRS)</vt:lpstr>
      <vt:lpstr>Derivation of CRS values in VVC draft6</vt:lpstr>
      <vt:lpstr>Comments</vt:lpstr>
      <vt:lpstr>Proposal: signal corrective CRS values</vt:lpstr>
      <vt:lpstr>Simpler variant: signal 1 corrective CRS value</vt:lpstr>
      <vt:lpstr>Proposal: CRS table derivation</vt:lpstr>
      <vt:lpstr>Experiments</vt:lpstr>
      <vt:lpstr>Experiments – tool-off test (RA)</vt:lpstr>
      <vt:lpstr>Conclusion</vt:lpstr>
      <vt:lpstr>Additional results HDR PQ</vt:lpstr>
      <vt:lpstr>Experiments on HDR PQ</vt:lpstr>
    </vt:vector>
  </TitlesOfParts>
  <Company>InterDigital Communications,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Capizzi, Kelly</dc:creator>
  <cp:lastModifiedBy>Edouard Francois</cp:lastModifiedBy>
  <cp:revision>1312</cp:revision>
  <cp:lastPrinted>2018-02-07T16:54:36Z</cp:lastPrinted>
  <dcterms:created xsi:type="dcterms:W3CDTF">2015-05-07T16:31:13Z</dcterms:created>
  <dcterms:modified xsi:type="dcterms:W3CDTF">2019-10-09T08:26:29Z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0x0101008EA1F0248870FA44B7AF4B918A5EDC41</vt:lpwstr>
  </property>
</Properties>
</file>