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64" r:id="rId6"/>
    <p:sldId id="455" r:id="rId7"/>
    <p:sldId id="456" r:id="rId8"/>
    <p:sldId id="459" r:id="rId9"/>
    <p:sldId id="461" r:id="rId10"/>
    <p:sldId id="465" r:id="rId11"/>
    <p:sldId id="462" r:id="rId12"/>
    <p:sldId id="466" r:id="rId13"/>
    <p:sldId id="460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2CD"/>
    <a:srgbClr val="CB1476"/>
    <a:srgbClr val="009E8E"/>
    <a:srgbClr val="8A318E"/>
    <a:srgbClr val="8B1069"/>
    <a:srgbClr val="39B54A"/>
    <a:srgbClr val="00ADEE"/>
    <a:srgbClr val="602A7A"/>
    <a:srgbClr val="1BA79A"/>
    <a:srgbClr val="53A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12" d="100"/>
          <a:sy n="112" d="100"/>
        </p:scale>
        <p:origin x="1170" y="90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C2008D8-93B4-46CB-8F3A-CBF277D1A8E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1175" y="0"/>
            <a:ext cx="4440238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>
                <a:latin typeface="Century Gothic" panose="020B0502020202020204" pitchFamily="34" charset="0"/>
              </a:rPr>
              <a:t>JVET-P0371</a:t>
            </a:r>
          </a:p>
          <a:p>
            <a:r>
              <a:rPr lang="en-US" sz="3600" dirty="0" err="1">
                <a:latin typeface="Century Gothic" panose="020B0502020202020204" pitchFamily="34" charset="0"/>
              </a:rPr>
              <a:t>Signalling</a:t>
            </a:r>
            <a:r>
              <a:rPr lang="en-US" sz="3600" dirty="0">
                <a:latin typeface="Century Gothic" panose="020B0502020202020204" pitchFamily="34" charset="0"/>
              </a:rPr>
              <a:t> of corrective values for chroma residual scaling (CRS)</a:t>
            </a:r>
          </a:p>
        </p:txBody>
      </p:sp>
    </p:spTree>
    <p:extLst>
      <p:ext uri="{BB962C8B-B14F-4D97-AF65-F5344CB8AC3E}">
        <p14:creationId xmlns:p14="http://schemas.microsoft.com/office/powerpoint/2010/main" val="256531495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Derivation of CRS values in VVC draft6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 </a:t>
            </a:r>
            <a:r>
              <a:rPr lang="fr-FR" dirty="0" err="1"/>
              <a:t>slope</a:t>
            </a:r>
            <a:r>
              <a:rPr lang="fr-FR" dirty="0"/>
              <a:t>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lmcsCW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CRS values </a:t>
            </a:r>
            <a:r>
              <a:rPr lang="fr-FR" dirty="0" err="1"/>
              <a:t>inferred</a:t>
            </a:r>
            <a:r>
              <a:rPr lang="fr-FR" dirty="0"/>
              <a:t> as the inverse of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</a:t>
            </a:r>
            <a:r>
              <a:rPr lang="fr-FR" dirty="0" err="1"/>
              <a:t>slopes</a:t>
            </a:r>
            <a:r>
              <a:rPr lang="fr-FR" dirty="0"/>
              <a:t> values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F51788F-9FCC-4838-B76C-D407FF84969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440"/>
          <a:stretch/>
        </p:blipFill>
        <p:spPr>
          <a:xfrm>
            <a:off x="2017914" y="3449066"/>
            <a:ext cx="5395730" cy="1146561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0F4C0B52-48B9-4558-8571-341D1E088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22540"/>
              </p:ext>
            </p:extLst>
          </p:nvPr>
        </p:nvGraphicFramePr>
        <p:xfrm>
          <a:off x="2035527" y="1264780"/>
          <a:ext cx="4450080" cy="17112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55553834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014407286"/>
                    </a:ext>
                  </a:extLst>
                </a:gridCol>
              </a:tblGrid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lmcs_data ()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930509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4933508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</a:t>
                      </a:r>
                      <a:r>
                        <a:rPr lang="en-CA" sz="1000" b="1" kern="1200" dirty="0">
                          <a:solidFill>
                            <a:srgbClr val="FF0000"/>
                          </a:solidFill>
                          <a:effectLst/>
                        </a:rPr>
                        <a:t>lmcs_delta_cw_prec_minus1</a:t>
                      </a:r>
                      <a:endParaRPr lang="en-US" sz="11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effectLst/>
                        </a:rPr>
                        <a:t>ue</a:t>
                      </a:r>
                      <a:r>
                        <a:rPr lang="en-CA" sz="1000" kern="1200" dirty="0">
                          <a:effectLst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7759171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for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lmcs_min_bin_idx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 &lt;=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LmcsMaxBinIdx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++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903085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1413170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if ( 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lmcs_delta_abs_cw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 ) &gt; 0 )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844787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000" b="1" kern="1200" dirty="0" err="1">
                          <a:solidFill>
                            <a:srgbClr val="FF0000"/>
                          </a:solidFill>
                          <a:effectLst/>
                        </a:rPr>
                        <a:t>lmcs_delta_sign_cw_flag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CA" sz="1000" kern="1200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056081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solidFill>
                            <a:srgbClr val="FF0000"/>
                          </a:solidFill>
                          <a:effectLst/>
                        </a:rPr>
                        <a:t>	}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956273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69223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46407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A0C5F-8B65-4D27-9AF3-0FC272FFA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Comments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0CD66-88D9-40FA-A47D-848816F14A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CA" sz="2000" dirty="0"/>
              <a:t>No control flexibility on </a:t>
            </a:r>
            <a:r>
              <a:rPr lang="en-CA" sz="2000" dirty="0" err="1"/>
              <a:t>ChromaScaleCoeff</a:t>
            </a:r>
            <a:r>
              <a:rPr lang="en-CA" sz="2000" dirty="0"/>
              <a:t>[ </a:t>
            </a:r>
            <a:r>
              <a:rPr lang="en-CA" sz="2000" dirty="0" err="1"/>
              <a:t>i</a:t>
            </a:r>
            <a:r>
              <a:rPr lang="en-CA" sz="2000" dirty="0"/>
              <a:t> ]</a:t>
            </a:r>
          </a:p>
          <a:p>
            <a:pPr lvl="1"/>
            <a:r>
              <a:rPr lang="en-CA" sz="1800" dirty="0"/>
              <a:t>More flexibility can be beneficial for finer encoder control</a:t>
            </a:r>
          </a:p>
          <a:p>
            <a:pPr lvl="1"/>
            <a:endParaRPr lang="en-CA" sz="1800" dirty="0"/>
          </a:p>
          <a:p>
            <a:r>
              <a:rPr lang="en-CA" sz="2000" dirty="0"/>
              <a:t>CRS / QP controls are in different dimensions</a:t>
            </a:r>
          </a:p>
          <a:p>
            <a:pPr lvl="1"/>
            <a:r>
              <a:rPr lang="en-CA" sz="1800" dirty="0"/>
              <a:t>scaling factors are derived based on </a:t>
            </a:r>
            <a:r>
              <a:rPr lang="en-CA" sz="1800" dirty="0" err="1"/>
              <a:t>luma</a:t>
            </a:r>
            <a:r>
              <a:rPr lang="en-CA" sz="1800" dirty="0"/>
              <a:t> brightness</a:t>
            </a:r>
          </a:p>
          <a:p>
            <a:pPr lvl="1"/>
            <a:r>
              <a:rPr lang="en-CA" sz="1800" dirty="0"/>
              <a:t>QP is spatially controlled</a:t>
            </a:r>
          </a:p>
          <a:p>
            <a:pPr lvl="1"/>
            <a:endParaRPr lang="en-CA" sz="1800" dirty="0"/>
          </a:p>
          <a:p>
            <a:r>
              <a:rPr lang="en-CA" sz="2000" dirty="0"/>
              <a:t>Granularity of scaling different using delta QP or CRS factors</a:t>
            </a:r>
          </a:p>
          <a:p>
            <a:pPr lvl="1"/>
            <a:r>
              <a:rPr lang="en-CA" sz="1800" dirty="0"/>
              <a:t>delta QPs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( 2^(1/6) – 1 ) 	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</a:p>
          <a:p>
            <a:pPr lvl="1"/>
            <a:r>
              <a:rPr lang="en-CA" sz="1800" dirty="0"/>
              <a:t>CRS factors	</a:t>
            </a:r>
            <a:r>
              <a:rPr lang="en-CA" sz="1800" dirty="0">
                <a:sym typeface="Wingdings" panose="05000000000000000000" pitchFamily="2" charset="2"/>
              </a:rPr>
              <a:t> </a:t>
            </a:r>
            <a:r>
              <a:rPr lang="en-CA" sz="1800" dirty="0"/>
              <a:t>1/64 (10-bit signal) 	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 times finer)</a:t>
            </a:r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949682-5169-48B3-BE28-462BAF67E9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9FFAE8-CF5A-4B65-AA5D-AED081AE9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8151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3EFDE-9F64-4D6B-9631-0CF0CA91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: signal corrective CRS values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DCB904-DB9E-4587-9BC3-15E39E5D83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29600" cy="3529317"/>
          </a:xfrm>
        </p:spPr>
        <p:txBody>
          <a:bodyPr/>
          <a:lstStyle/>
          <a:p>
            <a:r>
              <a:rPr lang="fr-FR" dirty="0" err="1"/>
              <a:t>Signalling</a:t>
            </a:r>
            <a:r>
              <a:rPr lang="fr-FR" dirty="0"/>
              <a:t> of up to 16 CRS corrective values </a:t>
            </a:r>
            <a:r>
              <a:rPr lang="fr-FR" dirty="0">
                <a:sym typeface="Wingdings" panose="05000000000000000000" pitchFamily="2" charset="2"/>
              </a:rPr>
              <a:t> </a:t>
            </a:r>
            <a:r>
              <a:rPr lang="fr-FR" b="1" dirty="0" err="1">
                <a:solidFill>
                  <a:srgbClr val="FF0000"/>
                </a:solidFill>
                <a:sym typeface="Wingdings" panose="05000000000000000000" pitchFamily="2" charset="2"/>
              </a:rPr>
              <a:t>lmcsCW</a:t>
            </a:r>
            <a:r>
              <a:rPr lang="fr-FR" b="1" dirty="0">
                <a:solidFill>
                  <a:srgbClr val="FF0000"/>
                </a:solidFill>
                <a:sym typeface="Wingdings" panose="05000000000000000000" pitchFamily="2" charset="2"/>
              </a:rPr>
              <a:t>[ i ]</a:t>
            </a:r>
            <a:endParaRPr lang="fr-FR" b="1" dirty="0">
              <a:solidFill>
                <a:srgbClr val="FF0000"/>
              </a:solidFill>
            </a:endParaRP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/>
              <a:t>CRS values </a:t>
            </a:r>
            <a:r>
              <a:rPr lang="fr-FR" dirty="0" err="1"/>
              <a:t>inferred</a:t>
            </a:r>
            <a:r>
              <a:rPr lang="fr-FR" dirty="0"/>
              <a:t> as the inverse of </a:t>
            </a:r>
            <a:r>
              <a:rPr lang="fr-FR" dirty="0" err="1"/>
              <a:t>Fwd</a:t>
            </a:r>
            <a:r>
              <a:rPr lang="fr-FR" dirty="0"/>
              <a:t> </a:t>
            </a:r>
            <a:r>
              <a:rPr lang="fr-FR" dirty="0" err="1"/>
              <a:t>Luma</a:t>
            </a:r>
            <a:r>
              <a:rPr lang="fr-FR" dirty="0"/>
              <a:t> Mapping </a:t>
            </a:r>
            <a:r>
              <a:rPr lang="fr-FR" dirty="0" err="1"/>
              <a:t>slopes</a:t>
            </a:r>
            <a:r>
              <a:rPr lang="fr-FR" dirty="0"/>
              <a:t> values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8CDFA-EAF6-4037-A43A-937B93A8FC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CB7BDF-CCB3-4B5E-ACBE-3FB60AE9E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01BB3798-7D21-46DB-A6AD-FABF26067B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5752786"/>
              </p:ext>
            </p:extLst>
          </p:nvPr>
        </p:nvGraphicFramePr>
        <p:xfrm>
          <a:off x="2035527" y="1264780"/>
          <a:ext cx="4450080" cy="17112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6800">
                  <a:extLst>
                    <a:ext uri="{9D8B030D-6E8A-4147-A177-3AD203B41FA5}">
                      <a16:colId xmlns:a16="http://schemas.microsoft.com/office/drawing/2014/main" val="2555538341"/>
                    </a:ext>
                  </a:extLst>
                </a:gridCol>
                <a:gridCol w="843280">
                  <a:extLst>
                    <a:ext uri="{9D8B030D-6E8A-4147-A177-3AD203B41FA5}">
                      <a16:colId xmlns:a16="http://schemas.microsoft.com/office/drawing/2014/main" val="2014407286"/>
                    </a:ext>
                  </a:extLst>
                </a:gridCol>
              </a:tblGrid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lmcs_data ()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930509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	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4933508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	</a:t>
                      </a:r>
                      <a:r>
                        <a:rPr lang="en-CA" sz="1000" b="1" kern="1200" dirty="0">
                          <a:effectLst/>
                          <a:highlight>
                            <a:srgbClr val="FFFF00"/>
                          </a:highlight>
                        </a:rPr>
                        <a:t>lmcs_delta_crs_prec_minus1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 err="1">
                          <a:effectLst/>
                          <a:highlight>
                            <a:srgbClr val="FFFF00"/>
                          </a:highlight>
                        </a:rPr>
                        <a:t>ue</a:t>
                      </a: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7759171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</a:rPr>
                        <a:t>	for ( i = lmcs_min_bin_idx; i &lt;= LmcsMaxBinIdx; i++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903085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000" b="1" kern="1200" dirty="0" err="1">
                          <a:effectLst/>
                          <a:highlight>
                            <a:srgbClr val="FFFF00"/>
                          </a:highlight>
                        </a:rPr>
                        <a:t>lmcs_delta_abs_crs</a:t>
                      </a: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[ </a:t>
                      </a:r>
                      <a:r>
                        <a:rPr lang="en-CA" sz="1000" kern="12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 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</a:rPr>
                        <a:t>u(v)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1413170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</a:rPr>
                        <a:t>		if ( lmcs_delta_abs_crs[ i ] ) &gt; 0 )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844787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000" b="1" kern="1200" dirty="0" err="1">
                          <a:effectLst/>
                          <a:highlight>
                            <a:srgbClr val="FFFF00"/>
                          </a:highlight>
                        </a:rPr>
                        <a:t>lmcs_delta_sign_crs_flag</a:t>
                      </a: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[ </a:t>
                      </a:r>
                      <a:r>
                        <a:rPr lang="en-CA" sz="1000" kern="1200" dirty="0" err="1">
                          <a:effectLst/>
                          <a:highlight>
                            <a:srgbClr val="FFFF00"/>
                          </a:highlight>
                        </a:rPr>
                        <a:t>i</a:t>
                      </a:r>
                      <a:r>
                        <a:rPr lang="en-CA" sz="1000" kern="1200" dirty="0">
                          <a:effectLst/>
                          <a:highlight>
                            <a:srgbClr val="FFFF00"/>
                          </a:highlight>
                        </a:rPr>
                        <a:t> 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0560817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kern="1200">
                          <a:effectLst/>
                          <a:highlight>
                            <a:srgbClr val="FFFF00"/>
                          </a:highlight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5956273"/>
                  </a:ext>
                </a:extLst>
              </a:tr>
              <a:tr h="19014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</a:rPr>
                        <a:t>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6922311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7A3B50C4-98AE-4639-B829-B2F19B9F6A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395"/>
          <a:stretch/>
        </p:blipFill>
        <p:spPr>
          <a:xfrm>
            <a:off x="2035527" y="3483857"/>
            <a:ext cx="6305168" cy="918767"/>
          </a:xfrm>
          <a:prstGeom prst="rect">
            <a:avLst/>
          </a:prstGeom>
          <a:ln w="1905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1934377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56684-905D-417B-9827-4A3C3C735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41145-2C73-484C-857A-2021CF506E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Simple </a:t>
            </a:r>
            <a:r>
              <a:rPr lang="fr-FR" dirty="0" err="1"/>
              <a:t>algorithm</a:t>
            </a:r>
            <a:r>
              <a:rPr lang="fr-FR" dirty="0"/>
              <a:t>: </a:t>
            </a:r>
            <a:r>
              <a:rPr lang="fr-FR" dirty="0" err="1"/>
              <a:t>add</a:t>
            </a:r>
            <a:r>
              <a:rPr lang="fr-FR" dirty="0"/>
              <a:t> an offset (</a:t>
            </a:r>
            <a:r>
              <a:rPr lang="fr-FR" dirty="0" err="1"/>
              <a:t>CRS_offset</a:t>
            </a:r>
            <a:r>
              <a:rPr lang="fr-FR" dirty="0"/>
              <a:t>) to the </a:t>
            </a:r>
            <a:r>
              <a:rPr lang="fr-FR" dirty="0" err="1"/>
              <a:t>luma</a:t>
            </a:r>
            <a:r>
              <a:rPr lang="fr-FR" dirty="0"/>
              <a:t> </a:t>
            </a:r>
            <a:r>
              <a:rPr lang="fr-FR" dirty="0" err="1"/>
              <a:t>slope</a:t>
            </a:r>
            <a:r>
              <a:rPr lang="fr-FR" dirty="0"/>
              <a:t> values</a:t>
            </a:r>
          </a:p>
          <a:p>
            <a:pPr lvl="1"/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&gt; 64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+ CRS_</a:t>
            </a:r>
            <a:r>
              <a:rPr lang="fr-FR" dirty="0"/>
              <a:t>offset </a:t>
            </a:r>
          </a:p>
          <a:p>
            <a:pPr lvl="1"/>
            <a:r>
              <a:rPr lang="fr-FR" dirty="0" err="1"/>
              <a:t>Otherwise</a:t>
            </a:r>
            <a:r>
              <a:rPr lang="fr-FR" dirty="0"/>
              <a:t>		</a:t>
            </a:r>
            <a:r>
              <a:rPr lang="en-CA" dirty="0">
                <a:sym typeface="Wingdings" panose="05000000000000000000" pitchFamily="2" charset="2"/>
              </a:rPr>
              <a:t>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= </a:t>
            </a:r>
            <a:r>
              <a:rPr lang="en-CA" dirty="0" err="1"/>
              <a:t>lmcsCW</a:t>
            </a:r>
            <a:r>
              <a:rPr lang="en-CA" dirty="0"/>
              <a:t>[ </a:t>
            </a:r>
            <a:r>
              <a:rPr lang="en-CA" dirty="0" err="1"/>
              <a:t>i</a:t>
            </a:r>
            <a:r>
              <a:rPr lang="en-CA" dirty="0"/>
              <a:t> ] </a:t>
            </a:r>
            <a:r>
              <a:rPr lang="en-CA" dirty="0">
                <a:sym typeface="Symbol" panose="05050102010706020507" pitchFamily="18" charset="2"/>
              </a:rPr>
              <a:t></a:t>
            </a:r>
            <a:r>
              <a:rPr lang="en-CA" dirty="0"/>
              <a:t> CRS_</a:t>
            </a:r>
            <a:r>
              <a:rPr lang="fr-FR" dirty="0"/>
              <a:t>offset </a:t>
            </a:r>
          </a:p>
          <a:p>
            <a:pPr lvl="1"/>
            <a:endParaRPr lang="fr-FR" dirty="0"/>
          </a:p>
          <a:p>
            <a:r>
              <a:rPr lang="en-US" dirty="0"/>
              <a:t>VTM6.0 as anchor (LMCS on) –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A72BFB-3E8E-48E9-9E04-4DD3BA607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F29B41-8B67-4D3D-9B6A-57DC4AC351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32E7A0B-DE0C-4C8D-A307-3D4B4C42C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050261"/>
              </p:ext>
            </p:extLst>
          </p:nvPr>
        </p:nvGraphicFramePr>
        <p:xfrm>
          <a:off x="2147726" y="2468352"/>
          <a:ext cx="5016498" cy="1924050"/>
        </p:xfrm>
        <a:graphic>
          <a:graphicData uri="http://schemas.openxmlformats.org/drawingml/2006/table">
            <a:tbl>
              <a:tblPr/>
              <a:tblGrid>
                <a:gridCol w="1180353">
                  <a:extLst>
                    <a:ext uri="{9D8B030D-6E8A-4147-A177-3AD203B41FA5}">
                      <a16:colId xmlns:a16="http://schemas.microsoft.com/office/drawing/2014/main" val="398023695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0172006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4192511079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240806403"/>
                    </a:ext>
                  </a:extLst>
                </a:gridCol>
                <a:gridCol w="180861">
                  <a:extLst>
                    <a:ext uri="{9D8B030D-6E8A-4147-A177-3AD203B41FA5}">
                      <a16:colId xmlns:a16="http://schemas.microsoft.com/office/drawing/2014/main" val="798798310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98699921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1717819901"/>
                    </a:ext>
                  </a:extLst>
                </a:gridCol>
                <a:gridCol w="609214">
                  <a:extLst>
                    <a:ext uri="{9D8B030D-6E8A-4147-A177-3AD203B41FA5}">
                      <a16:colId xmlns:a16="http://schemas.microsoft.com/office/drawing/2014/main" val="53213639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632607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PsnrV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22126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= 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74847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46087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1341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041365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CRS_offset = -3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52122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32557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 QP set to 1(1)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5072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chr QP set to -1(-1)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795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32714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EFABB-ED47-4CB1-8D60-1B4633996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– </a:t>
            </a:r>
            <a:r>
              <a:rPr lang="fr-FR" dirty="0" err="1"/>
              <a:t>tool</a:t>
            </a:r>
            <a:r>
              <a:rPr lang="fr-FR" dirty="0"/>
              <a:t>-off test (RA)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CA950-663F-4CF6-8C11-43727F30AB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3306521" cy="3529317"/>
          </a:xfrm>
        </p:spPr>
        <p:txBody>
          <a:bodyPr/>
          <a:lstStyle/>
          <a:p>
            <a:pPr marL="0" indent="0">
              <a:buNone/>
            </a:pPr>
            <a:r>
              <a:rPr lang="en-CA" b="1" dirty="0"/>
              <a:t>VTM6.0</a:t>
            </a:r>
          </a:p>
          <a:p>
            <a:r>
              <a:rPr lang="en-CA" dirty="0"/>
              <a:t>Ref:  “LMCS on”</a:t>
            </a:r>
            <a:br>
              <a:rPr lang="en-CA" dirty="0"/>
            </a:br>
            <a:r>
              <a:rPr lang="en-CA" dirty="0"/>
              <a:t>Test: “LMCS off”   (AHG13)</a:t>
            </a: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BD6E98-E77C-4095-858A-F31DFD2171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277637-8975-4BD0-9EA1-DF6CC6793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96D87D-D1ED-4EB6-8A8E-996109FA07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1209"/>
              </p:ext>
            </p:extLst>
          </p:nvPr>
        </p:nvGraphicFramePr>
        <p:xfrm>
          <a:off x="472747" y="2022482"/>
          <a:ext cx="3060700" cy="14573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30519834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653028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5273527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5261919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8454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7730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3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5391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9118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51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8992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331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7990"/>
                  </a:ext>
                </a:extLst>
              </a:tr>
            </a:tbl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6525ED-39F7-4638-A040-A96C54FB4088}"/>
              </a:ext>
            </a:extLst>
          </p:cNvPr>
          <p:cNvSpPr txBox="1">
            <a:spLocks/>
          </p:cNvSpPr>
          <p:nvPr/>
        </p:nvSpPr>
        <p:spPr>
          <a:xfrm>
            <a:off x="4810563" y="936694"/>
            <a:ext cx="3861997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/>
              <a:t>VTM6.0 with CRS correction</a:t>
            </a:r>
          </a:p>
          <a:p>
            <a:r>
              <a:rPr lang="en-CA" dirty="0"/>
              <a:t>Ref:  “LMCS on </a:t>
            </a:r>
            <a:r>
              <a:rPr lang="en-CA" dirty="0" err="1">
                <a:solidFill>
                  <a:srgbClr val="FF0000"/>
                </a:solidFill>
              </a:rPr>
              <a:t>CRS_offset</a:t>
            </a:r>
            <a:r>
              <a:rPr lang="en-CA" dirty="0">
                <a:solidFill>
                  <a:srgbClr val="FF0000"/>
                </a:solidFill>
              </a:rPr>
              <a:t>=3</a:t>
            </a:r>
            <a:r>
              <a:rPr lang="en-CA" dirty="0"/>
              <a:t>” </a:t>
            </a:r>
            <a:br>
              <a:rPr lang="en-CA" dirty="0"/>
            </a:br>
            <a:r>
              <a:rPr lang="en-CA" dirty="0"/>
              <a:t>Test: “LMCS off” 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4DF3BF0-9610-4F8A-82CF-1EE1C8436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127094"/>
              </p:ext>
            </p:extLst>
          </p:nvPr>
        </p:nvGraphicFramePr>
        <p:xfrm>
          <a:off x="5060099" y="2022481"/>
          <a:ext cx="3060700" cy="1457325"/>
        </p:xfrm>
        <a:graphic>
          <a:graphicData uri="http://schemas.openxmlformats.org/drawingml/2006/table">
            <a:tbl>
              <a:tblPr/>
              <a:tblGrid>
                <a:gridCol w="1038169">
                  <a:extLst>
                    <a:ext uri="{9D8B030D-6E8A-4147-A177-3AD203B41FA5}">
                      <a16:colId xmlns:a16="http://schemas.microsoft.com/office/drawing/2014/main" val="1670211429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759419592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2280124383"/>
                    </a:ext>
                  </a:extLst>
                </a:gridCol>
                <a:gridCol w="674177">
                  <a:extLst>
                    <a:ext uri="{9D8B030D-6E8A-4147-A177-3AD203B41FA5}">
                      <a16:colId xmlns:a16="http://schemas.microsoft.com/office/drawing/2014/main" val="35358983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9029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094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1180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409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4498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375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17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313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994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352274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F4A6-EA56-4C02-8F5B-D1763958F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1753-C7C3-4BA8-ACD3-92DB8FB5D15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sz="2000" dirty="0"/>
              <a:t>Propose </a:t>
            </a:r>
            <a:r>
              <a:rPr lang="fr-FR" sz="2000" dirty="0" err="1"/>
              <a:t>signalling</a:t>
            </a:r>
            <a:r>
              <a:rPr lang="fr-FR" sz="2000" dirty="0"/>
              <a:t> of a corrective CRS table</a:t>
            </a:r>
          </a:p>
          <a:p>
            <a:pPr lvl="2"/>
            <a:endParaRPr lang="fr-FR" sz="1600" dirty="0"/>
          </a:p>
          <a:p>
            <a:pPr>
              <a:spcAft>
                <a:spcPts val="600"/>
              </a:spcAft>
            </a:pPr>
            <a:r>
              <a:rPr lang="fr-FR" sz="2000" dirty="0"/>
              <a:t> </a:t>
            </a:r>
            <a:r>
              <a:rPr lang="fr-FR" sz="2000" dirty="0" err="1"/>
              <a:t>Offers</a:t>
            </a:r>
            <a:r>
              <a:rPr lang="fr-FR" sz="2000" dirty="0"/>
              <a:t> more flexible encoder </a:t>
            </a:r>
            <a:r>
              <a:rPr lang="fr-FR" sz="2000" dirty="0" err="1"/>
              <a:t>scaling</a:t>
            </a:r>
            <a:r>
              <a:rPr lang="fr-FR" sz="2000" dirty="0"/>
              <a:t> control</a:t>
            </a:r>
          </a:p>
          <a:p>
            <a:pPr lvl="1"/>
            <a:r>
              <a:rPr lang="fr-FR" sz="1800" dirty="0"/>
              <a:t>QP</a:t>
            </a:r>
            <a:r>
              <a:rPr lang="fr-FR" sz="1800" dirty="0">
                <a:sym typeface="Wingdings" panose="05000000000000000000" pitchFamily="2" charset="2"/>
              </a:rPr>
              <a:t>	 spatial control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( 2^(1/6) – 1 )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0.122</a:t>
            </a:r>
            <a:endParaRPr lang="fr-FR" sz="1800" dirty="0">
              <a:sym typeface="Wingdings" panose="05000000000000000000" pitchFamily="2" charset="2"/>
            </a:endParaRPr>
          </a:p>
          <a:p>
            <a:pPr lvl="3"/>
            <a:endParaRPr lang="fr-FR" sz="1400" dirty="0">
              <a:sym typeface="Wingdings" panose="05000000000000000000" pitchFamily="2" charset="2"/>
            </a:endParaRPr>
          </a:p>
          <a:p>
            <a:pPr lvl="1"/>
            <a:r>
              <a:rPr lang="fr-FR" sz="1800" dirty="0">
                <a:sym typeface="Wingdings" panose="05000000000000000000" pitchFamily="2" charset="2"/>
              </a:rPr>
              <a:t>CRS 	 control </a:t>
            </a:r>
            <a:r>
              <a:rPr lang="fr-FR" sz="1800" dirty="0" err="1">
                <a:sym typeface="Wingdings" panose="05000000000000000000" pitchFamily="2" charset="2"/>
              </a:rPr>
              <a:t>based</a:t>
            </a:r>
            <a:r>
              <a:rPr lang="fr-FR" sz="1800" dirty="0">
                <a:sym typeface="Wingdings" panose="05000000000000000000" pitchFamily="2" charset="2"/>
              </a:rPr>
              <a:t> on </a:t>
            </a:r>
            <a:r>
              <a:rPr lang="fr-FR" sz="1800" dirty="0" err="1">
                <a:sym typeface="Wingdings" panose="05000000000000000000" pitchFamily="2" charset="2"/>
              </a:rPr>
              <a:t>luma</a:t>
            </a:r>
            <a:r>
              <a:rPr lang="fr-FR" sz="1800" dirty="0">
                <a:sym typeface="Wingdings" panose="05000000000000000000" pitchFamily="2" charset="2"/>
              </a:rPr>
              <a:t> (</a:t>
            </a:r>
            <a:r>
              <a:rPr lang="fr-FR" sz="1800" dirty="0" err="1">
                <a:sym typeface="Wingdings" panose="05000000000000000000" pitchFamily="2" charset="2"/>
              </a:rPr>
              <a:t>brightness</a:t>
            </a:r>
            <a:r>
              <a:rPr lang="fr-FR" sz="1800" dirty="0">
                <a:sym typeface="Wingdings" panose="05000000000000000000" pitchFamily="2" charset="2"/>
              </a:rPr>
              <a:t>)</a:t>
            </a:r>
          </a:p>
          <a:p>
            <a:pPr marL="342900" lvl="1" indent="0">
              <a:buNone/>
            </a:pPr>
            <a:r>
              <a:rPr lang="fr-FR" sz="1800" dirty="0">
                <a:sym typeface="Wingdings" panose="05000000000000000000" pitchFamily="2" charset="2"/>
              </a:rPr>
              <a:t>		 </a:t>
            </a:r>
            <a:r>
              <a:rPr lang="fr-FR" sz="1800" dirty="0" err="1">
                <a:sym typeface="Wingdings" panose="05000000000000000000" pitchFamily="2" charset="2"/>
              </a:rPr>
              <a:t>scaling</a:t>
            </a:r>
            <a:r>
              <a:rPr lang="fr-FR" sz="1800" dirty="0">
                <a:sym typeface="Wingdings" panose="05000000000000000000" pitchFamily="2" charset="2"/>
              </a:rPr>
              <a:t> </a:t>
            </a:r>
            <a:r>
              <a:rPr lang="fr-FR" sz="1800" dirty="0" err="1">
                <a:sym typeface="Wingdings" panose="05000000000000000000" pitchFamily="2" charset="2"/>
              </a:rPr>
              <a:t>granularity</a:t>
            </a:r>
            <a:r>
              <a:rPr lang="fr-FR" sz="1800" dirty="0">
                <a:sym typeface="Wingdings" panose="05000000000000000000" pitchFamily="2" charset="2"/>
              </a:rPr>
              <a:t> 	</a:t>
            </a:r>
            <a:r>
              <a:rPr lang="en-CA" sz="1800" dirty="0"/>
              <a:t>1/64 (10-bit)   </a:t>
            </a:r>
            <a:r>
              <a:rPr lang="en-CA" sz="1800" dirty="0">
                <a:sym typeface="Symbol" panose="05050102010706020507" pitchFamily="18" charset="2"/>
              </a:rPr>
              <a:t></a:t>
            </a:r>
            <a:r>
              <a:rPr lang="en-CA" sz="1800" dirty="0"/>
              <a:t> 0.016 (8x finer)</a:t>
            </a:r>
            <a:endParaRPr lang="fr-FR" sz="1800" dirty="0">
              <a:sym typeface="Wingdings" panose="05000000000000000000" pitchFamily="2" charset="2"/>
            </a:endParaRPr>
          </a:p>
          <a:p>
            <a:pPr lvl="1"/>
            <a:endParaRPr lang="en-US" sz="1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C7B02C-D8B3-4A45-B9BB-9DCF15B7E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2ABB3-AE03-4C05-809F-2C3ED6659E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33168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D73A5-40D3-416A-8EF4-A41A8E7A0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results</a:t>
            </a:r>
            <a:r>
              <a:rPr lang="fr-FR" dirty="0"/>
              <a:t>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B52E2-D778-4876-8B3F-C13ADA7E80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EB43A-6663-424D-A41B-A4B749753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061973-9409-4211-8E0D-A1B9CC040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30061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B087E-AD7D-40E5-8393-3A8E1B1CF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Experiments</a:t>
            </a:r>
            <a:r>
              <a:rPr lang="fr-FR" dirty="0"/>
              <a:t> on HDR PQ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92995-094F-4E84-B640-751F2199D8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fr-FR" dirty="0"/>
              <a:t>An encoder tuning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taking</a:t>
            </a:r>
            <a:r>
              <a:rPr lang="fr-FR" dirty="0"/>
              <a:t> </a:t>
            </a:r>
            <a:r>
              <a:rPr lang="fr-FR" dirty="0" err="1"/>
              <a:t>into</a:t>
            </a:r>
            <a:r>
              <a:rPr lang="fr-FR" dirty="0"/>
              <a:t> </a:t>
            </a:r>
            <a:r>
              <a:rPr lang="fr-FR" dirty="0" err="1"/>
              <a:t>account</a:t>
            </a:r>
            <a:r>
              <a:rPr lang="fr-FR" dirty="0"/>
              <a:t> the chroma QP mapping table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used</a:t>
            </a:r>
            <a:endParaRPr lang="fr-FR" dirty="0"/>
          </a:p>
          <a:p>
            <a:r>
              <a:rPr lang="fr-FR" dirty="0"/>
              <a:t>The </a:t>
            </a:r>
            <a:r>
              <a:rPr lang="fr-FR" dirty="0" err="1"/>
              <a:t>algorithm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controled</a:t>
            </a:r>
            <a:r>
              <a:rPr lang="fr-FR" dirty="0"/>
              <a:t> by a QP offset value (offset) </a:t>
            </a:r>
            <a:r>
              <a:rPr lang="fr-FR" dirty="0" err="1"/>
              <a:t>added</a:t>
            </a:r>
            <a:r>
              <a:rPr lang="fr-FR" dirty="0"/>
              <a:t> to the slice QP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8DCC76-763A-48B0-8BDD-C9D68233B6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A0E30-986D-4677-B654-1FB5E95BF6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043E319-FDAD-4E53-868E-9E8BF7E4EA60}"/>
              </a:ext>
            </a:extLst>
          </p:cNvPr>
          <p:cNvGraphicFramePr>
            <a:graphicFrameLocks noGrp="1"/>
          </p:cNvGraphicFramePr>
          <p:nvPr/>
        </p:nvGraphicFramePr>
        <p:xfrm>
          <a:off x="2540635" y="2234406"/>
          <a:ext cx="4062730" cy="1533525"/>
        </p:xfrm>
        <a:graphic>
          <a:graphicData uri="http://schemas.openxmlformats.org/drawingml/2006/table">
            <a:tbl>
              <a:tblPr firstRow="1" firstCol="1" bandRow="1"/>
              <a:tblGrid>
                <a:gridCol w="1028700">
                  <a:extLst>
                    <a:ext uri="{9D8B030D-6E8A-4147-A177-3AD203B41FA5}">
                      <a16:colId xmlns:a16="http://schemas.microsoft.com/office/drawing/2014/main" val="1213731552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477369743"/>
                    </a:ext>
                  </a:extLst>
                </a:gridCol>
                <a:gridCol w="556895">
                  <a:extLst>
                    <a:ext uri="{9D8B030D-6E8A-4147-A177-3AD203B41FA5}">
                      <a16:colId xmlns:a16="http://schemas.microsoft.com/office/drawing/2014/main" val="405489814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751553698"/>
                    </a:ext>
                  </a:extLst>
                </a:gridCol>
                <a:gridCol w="620395">
                  <a:extLst>
                    <a:ext uri="{9D8B030D-6E8A-4147-A177-3AD203B41FA5}">
                      <a16:colId xmlns:a16="http://schemas.microsoft.com/office/drawing/2014/main" val="1625520721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1468118226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wPSNRV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8347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62815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1.57%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654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9313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728214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6829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76540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chr QP set to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025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69106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22706</TotalTime>
  <Words>681</Words>
  <Application>Microsoft Office PowerPoint</Application>
  <PresentationFormat>On-screen Show (16:9)</PresentationFormat>
  <Paragraphs>273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JVET-P0371 Signalling of corrective values for chroma residual scaling (CRS)</vt:lpstr>
      <vt:lpstr>Derivation of CRS values in VVC draft6</vt:lpstr>
      <vt:lpstr>Comments</vt:lpstr>
      <vt:lpstr>Proposal: signal corrective CRS values</vt:lpstr>
      <vt:lpstr>Experiments</vt:lpstr>
      <vt:lpstr>Experiments – tool-off test (RA)</vt:lpstr>
      <vt:lpstr>Conclusion</vt:lpstr>
      <vt:lpstr>Additional results HDR PQ</vt:lpstr>
      <vt:lpstr>Experiments on HDR PQ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Edouard Francois</cp:lastModifiedBy>
  <cp:revision>1291</cp:revision>
  <cp:lastPrinted>2018-02-07T16:54:36Z</cp:lastPrinted>
  <dcterms:created xsi:type="dcterms:W3CDTF">2015-05-07T16:31:13Z</dcterms:created>
  <dcterms:modified xsi:type="dcterms:W3CDTF">2019-10-06T15:04:25Z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