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0"/>
  </p:notesMasterIdLst>
  <p:handoutMasterIdLst>
    <p:handoutMasterId r:id="rId11"/>
  </p:handoutMasterIdLst>
  <p:sldIdLst>
    <p:sldId id="435" r:id="rId6"/>
    <p:sldId id="454" r:id="rId7"/>
    <p:sldId id="455" r:id="rId8"/>
    <p:sldId id="451" r:id="rId9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Tangi Poirier" initials="TP" lastIdx="3" clrIdx="12">
    <p:extLst>
      <p:ext uri="{19B8F6BF-5375-455C-9EA6-DF929625EA0E}">
        <p15:presenceInfo xmlns:p15="http://schemas.microsoft.com/office/powerpoint/2012/main" userId="Tangi Poiri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 varScale="1">
        <p:scale>
          <a:sx n="124" d="100"/>
          <a:sy n="124" d="100"/>
        </p:scale>
        <p:origin x="102" y="73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10/2/2019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778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745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010283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JVET-P0348: </a:t>
            </a:r>
            <a:r>
              <a:rPr lang="en-US" sz="2000" dirty="0">
                <a:solidFill>
                  <a:schemeClr val="bg1"/>
                </a:solidFill>
              </a:rPr>
              <a:t>AhG17: On BT/TT flag </a:t>
            </a:r>
            <a:r>
              <a:rPr lang="en-US" sz="2000" dirty="0" err="1">
                <a:solidFill>
                  <a:schemeClr val="bg1"/>
                </a:solidFill>
              </a:rPr>
              <a:t>signalling</a:t>
            </a:r>
            <a:endParaRPr lang="en-US" sz="2000" dirty="0">
              <a:solidFill>
                <a:schemeClr val="bg1"/>
              </a:solidFill>
            </a:endParaRPr>
          </a:p>
          <a:p>
            <a:pPr>
              <a:spcBef>
                <a:spcPts val="750"/>
              </a:spcBef>
            </a:pPr>
            <a:r>
              <a:rPr lang="en-US" sz="1800" b="0" dirty="0" err="1">
                <a:solidFill>
                  <a:schemeClr val="bg1"/>
                </a:solidFill>
              </a:rPr>
              <a:t>T.Poirier</a:t>
            </a:r>
            <a:r>
              <a:rPr lang="en-US" sz="1800" b="0" dirty="0">
                <a:solidFill>
                  <a:schemeClr val="bg1"/>
                </a:solidFill>
              </a:rPr>
              <a:t>, </a:t>
            </a:r>
            <a:r>
              <a:rPr lang="en-US" sz="1800" b="0" u="sng" dirty="0">
                <a:solidFill>
                  <a:schemeClr val="bg1"/>
                </a:solidFill>
              </a:rPr>
              <a:t>F. Le </a:t>
            </a:r>
            <a:r>
              <a:rPr lang="en-US" sz="1800" b="0" u="sng" dirty="0" err="1">
                <a:solidFill>
                  <a:schemeClr val="bg1"/>
                </a:solidFill>
              </a:rPr>
              <a:t>Léannec</a:t>
            </a:r>
            <a:r>
              <a:rPr lang="en-US" sz="1800" b="0" dirty="0">
                <a:solidFill>
                  <a:schemeClr val="bg1"/>
                </a:solidFill>
              </a:rPr>
              <a:t>, F. Urban, F. Galpin</a:t>
            </a:r>
          </a:p>
          <a:p>
            <a:pPr>
              <a:spcBef>
                <a:spcPts val="750"/>
              </a:spcBef>
            </a:pPr>
            <a:endParaRPr lang="en-US" sz="32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Add BT and TT splits enabling flags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(</a:t>
            </a:r>
            <a:r>
              <a:rPr lang="en-US" sz="1600" b="0" dirty="0" err="1">
                <a:solidFill>
                  <a:srgbClr val="00ADEE"/>
                </a:solidFill>
                <a:latin typeface="Century Gothic" panose="020B0502020202020204" pitchFamily="34" charset="0"/>
              </a:rPr>
              <a:t>Inter_slice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, </a:t>
            </a:r>
            <a:r>
              <a:rPr lang="en-US" sz="1600" b="0" dirty="0" err="1">
                <a:solidFill>
                  <a:srgbClr val="00ADEE"/>
                </a:solidFill>
                <a:latin typeface="Century Gothic" panose="020B0502020202020204" pitchFamily="34" charset="0"/>
              </a:rPr>
              <a:t>intra_slice_luma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 and </a:t>
            </a:r>
            <a:r>
              <a:rPr lang="en-US" sz="1600" b="0" dirty="0" err="1">
                <a:solidFill>
                  <a:srgbClr val="00ADEE"/>
                </a:solidFill>
                <a:latin typeface="Century Gothic" panose="020B0502020202020204" pitchFamily="34" charset="0"/>
              </a:rPr>
              <a:t>intra_slice_chroma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8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EDBE3F-518B-4EF3-959A-221E1907F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21" y="1375567"/>
            <a:ext cx="4325468" cy="31914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0291FC-C518-4FFC-BD44-37915A0FD5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3285" y="1375567"/>
            <a:ext cx="4325468" cy="215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266310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Example of TT split disabling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</a:rPr>
              <a:t>TT split disabling at encoder                         T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T normative disabling vs encoder only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8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7A2633-C8BB-458B-96A4-14510058C7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849" y="993385"/>
            <a:ext cx="2944442" cy="372509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1BA81D-E49D-48A6-B237-D453FFC906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2615" y="962489"/>
            <a:ext cx="2944442" cy="372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2757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11835</TotalTime>
  <Words>63</Words>
  <Application>Microsoft Office PowerPoint</Application>
  <PresentationFormat>On-screen Show (16:9)</PresentationFormat>
  <Paragraphs>11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Add BT and TT splits enabling flags (Inter_slice, intra_slice_luma and intra_slice_chroma)</vt:lpstr>
      <vt:lpstr>Example of TT split disabling TT split disabling at encoder                         TT normative disabling vs encoder only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Tangi Poirier</cp:lastModifiedBy>
  <cp:revision>1074</cp:revision>
  <cp:lastPrinted>2018-02-07T16:54:36Z</cp:lastPrinted>
  <dcterms:created xsi:type="dcterms:W3CDTF">2015-05-07T16:31:13Z</dcterms:created>
  <dcterms:modified xsi:type="dcterms:W3CDTF">2019-10-02T15:03:52Z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