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99" r:id="rId1"/>
  </p:sldMasterIdLst>
  <p:notesMasterIdLst>
    <p:notesMasterId r:id="rId9"/>
  </p:notesMasterIdLst>
  <p:handoutMasterIdLst>
    <p:handoutMasterId r:id="rId10"/>
  </p:handoutMasterIdLst>
  <p:sldIdLst>
    <p:sldId id="272" r:id="rId2"/>
    <p:sldId id="306" r:id="rId3"/>
    <p:sldId id="308" r:id="rId4"/>
    <p:sldId id="309" r:id="rId5"/>
    <p:sldId id="307" r:id="rId6"/>
    <p:sldId id="302" r:id="rId7"/>
    <p:sldId id="301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howGuides="1">
      <p:cViewPr varScale="1">
        <p:scale>
          <a:sx n="88" d="100"/>
          <a:sy n="88" d="100"/>
        </p:scale>
        <p:origin x="114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4DCFB-5A8D-465F-BB84-F4C1E2D62EAB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C73AA-58BE-4DFB-A550-17249657C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82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2019/10/7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 JVET-O0425 – J. </a:t>
            </a:r>
            <a:r>
              <a:rPr kumimoji="1" lang="en-GB" sz="1000" dirty="0" err="1" smtClean="0">
                <a:solidFill>
                  <a:schemeClr val="bg1"/>
                </a:solidFill>
              </a:rPr>
              <a:t>Taquet</a:t>
            </a:r>
            <a:r>
              <a:rPr kumimoji="1" lang="en-GB" sz="1000" dirty="0" smtClean="0">
                <a:solidFill>
                  <a:schemeClr val="bg1"/>
                </a:solidFill>
              </a:rPr>
              <a:t>,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</a:t>
            </a:r>
            <a:r>
              <a:rPr kumimoji="1" lang="en-GB" sz="1000" b="1" baseline="0" dirty="0" smtClean="0">
                <a:solidFill>
                  <a:schemeClr val="bg1"/>
                </a:solidFill>
              </a:rPr>
              <a:t>P. </a:t>
            </a:r>
            <a:r>
              <a:rPr kumimoji="1" lang="en-GB" sz="1000" b="1" baseline="0" dirty="0" err="1" smtClean="0">
                <a:solidFill>
                  <a:schemeClr val="bg1"/>
                </a:solidFill>
              </a:rPr>
              <a:t>Onno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, C. Gisquet, G. </a:t>
            </a:r>
            <a:r>
              <a:rPr kumimoji="1" lang="en-GB" sz="1000" baseline="0" dirty="0" err="1" smtClean="0">
                <a:solidFill>
                  <a:schemeClr val="bg1"/>
                </a:solidFill>
              </a:rPr>
              <a:t>Laroche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– Date: 2019-07-01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JVET-P0331</a:t>
            </a:r>
            <a:r>
              <a:rPr lang="en-GB" dirty="0"/>
              <a:t/>
            </a:r>
            <a:br>
              <a:rPr lang="en-GB" dirty="0"/>
            </a:br>
            <a:r>
              <a:rPr lang="en-GB" sz="2000" dirty="0"/>
              <a:t>Non-CE5: </a:t>
            </a:r>
            <a:r>
              <a:rPr lang="fr-FR" sz="2000" dirty="0"/>
              <a:t>CC-ALF </a:t>
            </a:r>
            <a:r>
              <a:rPr lang="fr-FR" sz="2000" dirty="0" smtClean="0"/>
              <a:t>design </a:t>
            </a:r>
            <a:r>
              <a:rPr lang="fr-FR" sz="2000" dirty="0"/>
              <a:t>simplification</a:t>
            </a:r>
            <a:endParaRPr lang="en-GB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3717578"/>
            <a:ext cx="7057033" cy="1511622"/>
          </a:xfrm>
        </p:spPr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Laroche</a:t>
            </a:r>
            <a:br>
              <a:rPr lang="fr-FR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6404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u="sng" dirty="0" smtClean="0"/>
              <a:t>Proposal 1:</a:t>
            </a:r>
            <a:r>
              <a:rPr lang="en-CA" dirty="0" smtClean="0"/>
              <a:t> Signal CC-ALF at the CTB level. </a:t>
            </a:r>
          </a:p>
          <a:p>
            <a:pPr lvl="1"/>
            <a:r>
              <a:rPr lang="en-CA" dirty="0" smtClean="0"/>
              <a:t>Removal of the activation map signalling CC-ALF at subblock level</a:t>
            </a:r>
          </a:p>
          <a:p>
            <a:r>
              <a:rPr lang="en-CA" dirty="0" smtClean="0"/>
              <a:t>Results over VTM6_CE5-2.1 </a:t>
            </a:r>
          </a:p>
          <a:p>
            <a:pPr lvl="1"/>
            <a:endParaRPr lang="en-CA" dirty="0"/>
          </a:p>
          <a:p>
            <a:pPr marL="177800" lvl="1" indent="0">
              <a:buNone/>
            </a:pPr>
            <a:endParaRPr lang="en-CA" dirty="0" smtClean="0"/>
          </a:p>
          <a:p>
            <a:pPr marL="355600" lvl="2" indent="0">
              <a:buNone/>
            </a:pPr>
            <a:endParaRPr lang="en-CA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/>
              <a:t>in </a:t>
            </a:r>
            <a:r>
              <a:rPr lang="en-US" dirty="0" smtClean="0"/>
              <a:t>JVET-P0331 (1/2)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21345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7544" y="550446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58641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55849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7496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39085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06742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2263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4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4" y="2664883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588" y="2663803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4" y="4786865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048" y="4765819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467544" y="39942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467544" y="51531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467544" y="631202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467544" y="70950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9216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u="sng" dirty="0" smtClean="0"/>
              <a:t>Proposal 2: </a:t>
            </a:r>
            <a:r>
              <a:rPr lang="en-CA" dirty="0" smtClean="0"/>
              <a:t>Remove of the temporal mechanism to reuse previous filter for the CC-ALF</a:t>
            </a:r>
          </a:p>
          <a:p>
            <a:r>
              <a:rPr lang="en-CA" dirty="0"/>
              <a:t>Results over VTM6_CE5-2.1 </a:t>
            </a:r>
          </a:p>
          <a:p>
            <a:endParaRPr lang="en-CA" dirty="0"/>
          </a:p>
          <a:p>
            <a:endParaRPr lang="en-CA" dirty="0" smtClean="0"/>
          </a:p>
          <a:p>
            <a:pPr lvl="1"/>
            <a:endParaRPr lang="en-CA" dirty="0"/>
          </a:p>
          <a:p>
            <a:pPr marL="177800" lvl="1" indent="0">
              <a:buNone/>
            </a:pPr>
            <a:endParaRPr lang="en-CA" dirty="0" smtClean="0"/>
          </a:p>
          <a:p>
            <a:pPr marL="355600" lvl="2" indent="0">
              <a:buNone/>
            </a:pPr>
            <a:endParaRPr lang="en-CA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/>
              <a:t>in </a:t>
            </a:r>
            <a:r>
              <a:rPr lang="en-US" dirty="0" smtClean="0"/>
              <a:t>JVET-P0331 (2/2)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67091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42105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94" y="2770641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87" y="2741613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94" y="4786865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987" y="4786865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399159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58504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2512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Proposal 3: Combination of both</a:t>
            </a:r>
          </a:p>
          <a:p>
            <a:r>
              <a:rPr lang="en-CA" dirty="0" smtClean="0"/>
              <a:t>Results over VTM6_CE5-2.1</a:t>
            </a:r>
          </a:p>
          <a:p>
            <a:pPr lvl="1"/>
            <a:endParaRPr lang="en-CA" dirty="0"/>
          </a:p>
          <a:p>
            <a:pPr marL="177800" lvl="1" indent="0">
              <a:buNone/>
            </a:pPr>
            <a:endParaRPr lang="en-CA" dirty="0" smtClean="0"/>
          </a:p>
          <a:p>
            <a:pPr marL="355600" lvl="2" indent="0">
              <a:buNone/>
            </a:pPr>
            <a:endParaRPr lang="en-CA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/>
              <a:t>in </a:t>
            </a:r>
            <a:r>
              <a:rPr lang="en-US" dirty="0" smtClean="0"/>
              <a:t>JVET-P0331 (1/3)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pic>
        <p:nvPicPr>
          <p:cNvPr id="3076" name="Picture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356" y="2433670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2" y="2394748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5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2" y="4552317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66" y="4585666"/>
            <a:ext cx="4320000" cy="17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70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860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401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0" y="5178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2747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5287" y="1268414"/>
            <a:ext cx="8353425" cy="5184922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Syntax removal: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pPr lvl="1"/>
            <a:endParaRPr lang="en-CA" dirty="0" smtClean="0"/>
          </a:p>
          <a:p>
            <a:pPr lvl="1"/>
            <a:r>
              <a:rPr lang="en-CA" dirty="0" smtClean="0"/>
              <a:t>And the associated semantics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syntax changes </a:t>
            </a:r>
            <a:r>
              <a:rPr lang="en-US" dirty="0"/>
              <a:t>in </a:t>
            </a:r>
            <a:r>
              <a:rPr lang="en-US" dirty="0" smtClean="0"/>
              <a:t>JVET-P0331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962941"/>
              </p:ext>
            </p:extLst>
          </p:nvPr>
        </p:nvGraphicFramePr>
        <p:xfrm>
          <a:off x="1259632" y="1844824"/>
          <a:ext cx="6189552" cy="3903340"/>
        </p:xfrm>
        <a:graphic>
          <a:graphicData uri="http://schemas.openxmlformats.org/drawingml/2006/table">
            <a:tbl>
              <a:tblPr/>
              <a:tblGrid>
                <a:gridCol w="5357630">
                  <a:extLst>
                    <a:ext uri="{9D8B030D-6E8A-4147-A177-3AD203B41FA5}">
                      <a16:colId xmlns:a16="http://schemas.microsoft.com/office/drawing/2014/main" val="1549535581"/>
                    </a:ext>
                  </a:extLst>
                </a:gridCol>
                <a:gridCol w="831922">
                  <a:extLst>
                    <a:ext uri="{9D8B030D-6E8A-4147-A177-3AD203B41FA5}">
                      <a16:colId xmlns:a16="http://schemas.microsoft.com/office/drawing/2014/main" val="1778901960"/>
                    </a:ext>
                  </a:extLst>
                </a:gridCol>
              </a:tblGrid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slice_header(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054525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360001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sps_cross_component_alf_enabled_flag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36771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slice_cross_component_alf_cb_enabled_flag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715734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if( slice_cross_component_alf_cb_enabled_flag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233839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  <a:r>
                        <a:rPr lang="en-GB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_cross_component_alf_cb_reuse_temporal_layer_filter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735753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 (!slice</a:t>
                      </a:r>
                      <a:r>
                        <a:rPr lang="en-GB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_cross_component_alf_cb_reuse_temporal_layer_filter</a:t>
                      </a:r>
                      <a:r>
                        <a:rPr lang="en-GB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93457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slice_cross_component_alf_cb_aps_id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528695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slice_cross_component_alf_cb_log2_control_size_minus4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176879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01761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74153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if( slice_cross_component_alf_cr_enabled_flag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735267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  <a:r>
                        <a:rPr lang="en-GB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_cross_component_alf_ct_reuse_temporal_layer_filter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017302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 (!slice</a:t>
                      </a:r>
                      <a:r>
                        <a:rPr lang="en-GB" sz="11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_cross_component_alf_cr_reuse_temporal_layer_filter</a:t>
                      </a:r>
                      <a:r>
                        <a:rPr lang="en-GB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228349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slice_cross_component_alf_cr_aps_id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91346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slice_cross_component_alf_cr_log2_control_size_minus4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789678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323835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195644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33071"/>
                  </a:ext>
                </a:extLst>
              </a:tr>
              <a:tr h="1951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224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53433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proposed </a:t>
            </a:r>
            <a:r>
              <a:rPr lang="en-US" dirty="0"/>
              <a:t>changes </a:t>
            </a:r>
            <a:r>
              <a:rPr lang="en-US" dirty="0" smtClean="0"/>
              <a:t> simplifies the CC-ALF while preserving the good </a:t>
            </a:r>
            <a:r>
              <a:rPr lang="en-US" dirty="0"/>
              <a:t>coding </a:t>
            </a:r>
            <a:r>
              <a:rPr lang="en-US" dirty="0" smtClean="0"/>
              <a:t>gains of CC-ALF</a:t>
            </a:r>
          </a:p>
          <a:p>
            <a:pPr lvl="1"/>
            <a:r>
              <a:rPr lang="en-US" dirty="0" smtClean="0"/>
              <a:t>Removal of the activation map: CC-ALF signaling at CTB level</a:t>
            </a:r>
          </a:p>
          <a:p>
            <a:pPr lvl="1"/>
            <a:r>
              <a:rPr lang="en-US" dirty="0" smtClean="0"/>
              <a:t>Removal of the temporal prediction mechanism.</a:t>
            </a:r>
            <a:endParaRPr lang="en-US" dirty="0"/>
          </a:p>
          <a:p>
            <a:endParaRPr lang="en-US" altLang="ja-JP" dirty="0" smtClean="0"/>
          </a:p>
          <a:p>
            <a:r>
              <a:rPr lang="en-US" altLang="ja-JP" dirty="0" smtClean="0"/>
              <a:t>We suggest to consider these simplifications in the next VVC draft for the CC-ALF design.</a:t>
            </a:r>
          </a:p>
          <a:p>
            <a:endParaRPr lang="en-US" altLang="ja-JP" dirty="0"/>
          </a:p>
          <a:p>
            <a:r>
              <a:rPr lang="en-US" altLang="ja-JP" dirty="0" smtClean="0"/>
              <a:t>Thanks </a:t>
            </a:r>
            <a:r>
              <a:rPr lang="en-US" altLang="ja-JP" dirty="0"/>
              <a:t>to </a:t>
            </a:r>
            <a:r>
              <a:rPr lang="en-US" altLang="ja-JP" dirty="0" smtClean="0"/>
              <a:t>Sharp for cross-checking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81283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Thank you for your attention.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207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5509</TotalTime>
  <Words>216</Words>
  <Application>Microsoft Office PowerPoint</Application>
  <PresentationFormat>On-screen Show (4:3)</PresentationFormat>
  <Paragraphs>97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ＭＳ Ｐゴシック</vt:lpstr>
      <vt:lpstr>Arial</vt:lpstr>
      <vt:lpstr>Calibri</vt:lpstr>
      <vt:lpstr>Meiryo UI</vt:lpstr>
      <vt:lpstr>Segoe UI</vt:lpstr>
      <vt:lpstr>Segoe UI Semibold</vt:lpstr>
      <vt:lpstr>Times New Roman</vt:lpstr>
      <vt:lpstr>Wingdings</vt:lpstr>
      <vt:lpstr>160414-PhaseV-01</vt:lpstr>
      <vt:lpstr>JVET-P0331 Non-CE5: CC-ALF design simplification</vt:lpstr>
      <vt:lpstr>Proposed changes in JVET-P0331 (1/2)</vt:lpstr>
      <vt:lpstr>Proposed changes in JVET-P0331 (2/2)</vt:lpstr>
      <vt:lpstr>Proposed changes in JVET-P0331 (1/3)</vt:lpstr>
      <vt:lpstr>Proposed syntax changes in JVET-P0331 </vt:lpstr>
      <vt:lpstr>Conclusion</vt:lpstr>
      <vt:lpstr>Thank you for your attention.</vt:lpstr>
    </vt:vector>
  </TitlesOfParts>
  <Company>Canon Research Centre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JVET-O0425 - Non-CE5: Supplementary results on alternative filter sets for Adaptive Loop Filter</dc:title>
  <dc:creator>TAQUET Jonathan</dc:creator>
  <cp:lastModifiedBy>ONNO Patrice</cp:lastModifiedBy>
  <cp:revision>107</cp:revision>
  <dcterms:created xsi:type="dcterms:W3CDTF">2019-03-20T08:52:23Z</dcterms:created>
  <dcterms:modified xsi:type="dcterms:W3CDTF">2019-10-07T14:11:38Z</dcterms:modified>
</cp:coreProperties>
</file>