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3" r:id="rId2"/>
  </p:sldMasterIdLst>
  <p:notesMasterIdLst>
    <p:notesMasterId r:id="rId8"/>
  </p:notesMasterIdLst>
  <p:handoutMasterIdLst>
    <p:handoutMasterId r:id="rId9"/>
  </p:handoutMasterIdLst>
  <p:sldIdLst>
    <p:sldId id="256" r:id="rId3"/>
    <p:sldId id="384" r:id="rId4"/>
    <p:sldId id="396" r:id="rId5"/>
    <p:sldId id="387" r:id="rId6"/>
    <p:sldId id="392" r:id="rId7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84"/>
            <p14:sldId id="396"/>
            <p14:sldId id="387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031EF1-07B3-47A9-8248-AFD3300A779F}" v="11" dt="2019-10-03T10:22:44.6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6353" autoAdjust="0"/>
  </p:normalViewPr>
  <p:slideViewPr>
    <p:cSldViewPr snapToGrid="0">
      <p:cViewPr varScale="1">
        <p:scale>
          <a:sx n="82" d="100"/>
          <a:sy n="82" d="100"/>
        </p:scale>
        <p:origin x="96" y="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 dirty="0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2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 dirty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2019-10-03</a:t>
            </a:fld>
            <a:endParaRPr lang="ko-KR" altLang="en-US" dirty="0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 dirty="0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 dirty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 dirty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2019-10-03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 descr="logo-f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9505" y="6560419"/>
            <a:ext cx="1194495" cy="3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66975" y="2231480"/>
            <a:ext cx="69532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ko-KR" sz="32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Non-CE3: </a:t>
            </a:r>
            <a:br>
              <a:rPr lang="en-US" altLang="ko-KR" sz="44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0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Context reduction for</a:t>
            </a:r>
            <a:br>
              <a:rPr lang="en-US" altLang="ko-KR" sz="40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000" b="1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intra_luma_not_planar_flag</a:t>
            </a:r>
            <a:endParaRPr lang="ko-KR" altLang="en-US" sz="4000" b="1" dirty="0">
              <a:solidFill>
                <a:schemeClr val="bg1"/>
              </a:solidFill>
              <a:latin typeface="Arial Narrow" panose="020B0606020202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479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JVET-P0318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16</a:t>
            </a:r>
            <a:r>
              <a:rPr lang="en-US" altLang="ko-KR" sz="1600" b="1" kern="0" baseline="3000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Oct. </a:t>
            </a:r>
            <a:r>
              <a:rPr lang="en-US" altLang="ko-KR" sz="2000" b="1" kern="0" dirty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2019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</a:t>
            </a: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Jihoon Do, </a:t>
            </a:r>
            <a:r>
              <a:rPr lang="en-US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Jae-Gon Kim (KAU)</a:t>
            </a: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 Lee, Jungwon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07D639-B38E-4B5D-912C-027F46FE8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I. Background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124739" cy="5105400"/>
              </a:xfrm>
            </p:spPr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CA" altLang="ko-KR" dirty="0"/>
                  <a:t>Information related to </a:t>
                </a:r>
                <a:r>
                  <a:rPr lang="en-CA" altLang="ko-KR"/>
                  <a:t>MPM is </a:t>
                </a:r>
                <a:r>
                  <a:rPr lang="en-CA" altLang="ko-KR" dirty="0"/>
                  <a:t>signaled with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intra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luma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mpm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>
                        <a:latin typeface="Cambria Math" panose="02040503050406030204" pitchFamily="18" charset="0"/>
                      </a:rPr>
                      <m:t>flag</m:t>
                    </m:r>
                    <m:r>
                      <a:rPr lang="en-CA" altLang="ko-KR" i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 dirty="0"/>
                  <a:t>and </a:t>
                </a:r>
                <a:r>
                  <a:rPr lang="en-CA" altLang="ko-KR" dirty="0">
                    <a:latin typeface="Cambria Math" panose="02040503050406030204" pitchFamily="18" charset="0"/>
                  </a:rPr>
                  <a:t>intra_luma_not_planar_flag 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>
                    <a:latin typeface="Cambria Math" panose="02040503050406030204" pitchFamily="18" charset="0"/>
                  </a:rPr>
                  <a:t>intra_luma_mpm_flag </a:t>
                </a:r>
                <a:r>
                  <a:rPr lang="en-CA" altLang="ko-KR" dirty="0"/>
                  <a:t>is regular coded with 1 context model</a:t>
                </a:r>
              </a:p>
              <a:p>
                <a:pPr lvl="1">
                  <a:spcBef>
                    <a:spcPts val="300"/>
                  </a:spcBef>
                </a:pPr>
                <a:r>
                  <a:rPr lang="en-CA" altLang="ko-KR" dirty="0">
                    <a:latin typeface="Cambria Math" panose="02040503050406030204" pitchFamily="18" charset="0"/>
                  </a:rPr>
                  <a:t>intra_luma_not_planar_flag </a:t>
                </a:r>
                <a:r>
                  <a:rPr lang="en-CA" altLang="ko-KR" dirty="0"/>
                  <a:t>is regular coded with 2 context </a:t>
                </a:r>
                <a:r>
                  <a:rPr lang="en-CA" altLang="ko-KR"/>
                  <a:t>model according to the </a:t>
                </a:r>
                <a:r>
                  <a:rPr lang="en-CA" altLang="ko-KR" dirty="0"/>
                  <a:t>ISP mode</a:t>
                </a:r>
              </a:p>
              <a:p>
                <a:pPr marL="0" indent="0">
                  <a:spcBef>
                    <a:spcPts val="300"/>
                  </a:spcBef>
                  <a:buNone/>
                </a:pPr>
                <a:endParaRPr lang="en-US" altLang="ko-KR" dirty="0">
                  <a:latin typeface="Cambria Math" panose="02040503050406030204" pitchFamily="18" charset="0"/>
                </a:endParaRPr>
              </a:p>
            </p:txBody>
          </p:sp>
        </mc:Choice>
        <mc:Fallback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7AD030E3-B28B-475F-AD65-39509D3D9A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124739" cy="5105400"/>
              </a:xfrm>
              <a:blipFill>
                <a:blip r:embed="rId2"/>
                <a:stretch>
                  <a:fillRect l="-75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B042C1BD-E456-40E3-9CAB-B4AD31490BF5}"/>
              </a:ext>
            </a:extLst>
          </p:cNvPr>
          <p:cNvGraphicFramePr>
            <a:graphicFrameLocks noGrp="1"/>
          </p:cNvGraphicFramePr>
          <p:nvPr/>
        </p:nvGraphicFramePr>
        <p:xfrm>
          <a:off x="623792" y="3566160"/>
          <a:ext cx="7896416" cy="1444625"/>
        </p:xfrm>
        <a:graphic>
          <a:graphicData uri="http://schemas.openxmlformats.org/drawingml/2006/table">
            <a:tbl>
              <a:tblPr firstRow="1" firstCol="1" bandRow="1"/>
              <a:tblGrid>
                <a:gridCol w="2289593">
                  <a:extLst>
                    <a:ext uri="{9D8B030D-6E8A-4147-A177-3AD203B41FA5}">
                      <a16:colId xmlns:a16="http://schemas.microsoft.com/office/drawing/2014/main" val="456855618"/>
                    </a:ext>
                  </a:extLst>
                </a:gridCol>
                <a:gridCol w="1400587">
                  <a:extLst>
                    <a:ext uri="{9D8B030D-6E8A-4147-A177-3AD203B41FA5}">
                      <a16:colId xmlns:a16="http://schemas.microsoft.com/office/drawing/2014/main" val="1857318686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4049564795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3698830358"/>
                    </a:ext>
                  </a:extLst>
                </a:gridCol>
                <a:gridCol w="891690">
                  <a:extLst>
                    <a:ext uri="{9D8B030D-6E8A-4147-A177-3AD203B41FA5}">
                      <a16:colId xmlns:a16="http://schemas.microsoft.com/office/drawing/2014/main" val="3886524374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003805307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217515548"/>
                    </a:ext>
                  </a:extLst>
                </a:gridCol>
              </a:tblGrid>
              <a:tr h="12954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binIdx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746584"/>
                  </a:ext>
                </a:extLst>
              </a:tr>
              <a:tr h="202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  5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03089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intra_luma_mpm_flag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59211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intra_luma_not_planar_flag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intra_subpartitions_mode_flag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625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055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27D44D-CB25-492F-AACA-DA10661AB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II. Proposed Simplification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F90228D-9F29-4049-B2C3-CF87B16D3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CA" altLang="ko-KR" dirty="0"/>
              <a:t>Proposed simplification</a:t>
            </a:r>
          </a:p>
          <a:p>
            <a:pPr lvl="1">
              <a:spcBef>
                <a:spcPts val="300"/>
              </a:spcBef>
            </a:pPr>
            <a:r>
              <a:rPr lang="en-CA" altLang="ko-KR" dirty="0"/>
              <a:t>The number of context models of </a:t>
            </a:r>
            <a:r>
              <a:rPr lang="en-CA" altLang="ko-KR" dirty="0">
                <a:latin typeface="Cambria Math" panose="02040503050406030204" pitchFamily="18" charset="0"/>
              </a:rPr>
              <a:t>intra_luma_not_planar_flag </a:t>
            </a:r>
            <a:r>
              <a:rPr lang="en-CA" altLang="ko-KR" dirty="0"/>
              <a:t>is reduced to one without any condition</a:t>
            </a:r>
          </a:p>
          <a:p>
            <a:pPr lvl="1">
              <a:spcBef>
                <a:spcPts val="300"/>
              </a:spcBef>
            </a:pPr>
            <a:r>
              <a:rPr lang="en-CA" altLang="ko-KR" dirty="0"/>
              <a:t>The initial value of the kept context model is the same as that of the regular planar mode in WD5</a:t>
            </a:r>
            <a:endParaRPr lang="en-US" altLang="ko-KR" dirty="0"/>
          </a:p>
          <a:p>
            <a:endParaRPr lang="ko-KR" altLang="en-US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3E563F40-4A83-4E29-A24E-F5FBEB847D92}"/>
              </a:ext>
            </a:extLst>
          </p:cNvPr>
          <p:cNvGraphicFramePr>
            <a:graphicFrameLocks noGrp="1"/>
          </p:cNvGraphicFramePr>
          <p:nvPr/>
        </p:nvGraphicFramePr>
        <p:xfrm>
          <a:off x="623792" y="3429000"/>
          <a:ext cx="7896416" cy="1444625"/>
        </p:xfrm>
        <a:graphic>
          <a:graphicData uri="http://schemas.openxmlformats.org/drawingml/2006/table">
            <a:tbl>
              <a:tblPr firstRow="1" firstCol="1" bandRow="1"/>
              <a:tblGrid>
                <a:gridCol w="2289593">
                  <a:extLst>
                    <a:ext uri="{9D8B030D-6E8A-4147-A177-3AD203B41FA5}">
                      <a16:colId xmlns:a16="http://schemas.microsoft.com/office/drawing/2014/main" val="456855618"/>
                    </a:ext>
                  </a:extLst>
                </a:gridCol>
                <a:gridCol w="1400587">
                  <a:extLst>
                    <a:ext uri="{9D8B030D-6E8A-4147-A177-3AD203B41FA5}">
                      <a16:colId xmlns:a16="http://schemas.microsoft.com/office/drawing/2014/main" val="1857318686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4049564795"/>
                    </a:ext>
                  </a:extLst>
                </a:gridCol>
                <a:gridCol w="892584">
                  <a:extLst>
                    <a:ext uri="{9D8B030D-6E8A-4147-A177-3AD203B41FA5}">
                      <a16:colId xmlns:a16="http://schemas.microsoft.com/office/drawing/2014/main" val="3698830358"/>
                    </a:ext>
                  </a:extLst>
                </a:gridCol>
                <a:gridCol w="891690">
                  <a:extLst>
                    <a:ext uri="{9D8B030D-6E8A-4147-A177-3AD203B41FA5}">
                      <a16:colId xmlns:a16="http://schemas.microsoft.com/office/drawing/2014/main" val="3886524374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003805307"/>
                    </a:ext>
                  </a:extLst>
                </a:gridCol>
                <a:gridCol w="764689">
                  <a:extLst>
                    <a:ext uri="{9D8B030D-6E8A-4147-A177-3AD203B41FA5}">
                      <a16:colId xmlns:a16="http://schemas.microsoft.com/office/drawing/2014/main" val="3217515548"/>
                    </a:ext>
                  </a:extLst>
                </a:gridCol>
              </a:tblGrid>
              <a:tr h="12954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Syntax element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binIdx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0746584"/>
                  </a:ext>
                </a:extLst>
              </a:tr>
              <a:tr h="20256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3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4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&gt;=  5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03089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intra_luma_mpm_flag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959211"/>
                  </a:ext>
                </a:extLst>
              </a:tr>
              <a:tr h="528955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intra_luma_not_planar_flag</a:t>
                      </a: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</a:rPr>
                        <a:t>[ ][ ]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strike="sng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intra_subpartitions_mode_flag</a:t>
                      </a:r>
                      <a:r>
                        <a:rPr lang="en-CA" sz="12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na</a:t>
                      </a:r>
                      <a:endParaRPr lang="ko-KR" sz="18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27305" marR="730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8625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848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III. 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D41BB39-5F94-4B42-9DE0-689D2E8682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05400"/>
          </a:xfrm>
        </p:spPr>
        <p:txBody>
          <a:bodyPr/>
          <a:lstStyle/>
          <a:p>
            <a:r>
              <a:rPr lang="en-US" altLang="ko-KR" dirty="0"/>
              <a:t>Experimental results</a:t>
            </a:r>
          </a:p>
          <a:p>
            <a:pPr lvl="1"/>
            <a:r>
              <a:rPr lang="en-US" altLang="ko-KR" dirty="0"/>
              <a:t>Anchor</a:t>
            </a:r>
            <a:r>
              <a:rPr lang="en-US" altLang="ko-KR"/>
              <a:t>: VTM6.0 with CTC, Test</a:t>
            </a:r>
            <a:r>
              <a:rPr lang="en-US" altLang="ko-KR" dirty="0"/>
              <a:t>: Anchor + proposed method</a:t>
            </a:r>
          </a:p>
          <a:p>
            <a:endParaRPr lang="en-US" altLang="ko-KR" b="1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AE37089D-787E-40FF-A670-4B75624777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142812"/>
              </p:ext>
            </p:extLst>
          </p:nvPr>
        </p:nvGraphicFramePr>
        <p:xfrm>
          <a:off x="2007259" y="2345348"/>
          <a:ext cx="5106035" cy="1889760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90986189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72329012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274095579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101034160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51122711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00537151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8721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30928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9370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950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48163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397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09834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91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5428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002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395829"/>
                  </a:ext>
                </a:extLst>
              </a:tr>
            </a:tbl>
          </a:graphicData>
        </a:graphic>
      </p:graphicFrame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46B6642B-C4D4-44E7-ADEA-1DFA94C36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028267"/>
              </p:ext>
            </p:extLst>
          </p:nvPr>
        </p:nvGraphicFramePr>
        <p:xfrm>
          <a:off x="2007260" y="4278923"/>
          <a:ext cx="5106035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1168400">
                  <a:extLst>
                    <a:ext uri="{9D8B030D-6E8A-4147-A177-3AD203B41FA5}">
                      <a16:colId xmlns:a16="http://schemas.microsoft.com/office/drawing/2014/main" val="373964749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67830966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87028219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306526902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77798213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3865603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1898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VTM-6.0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5436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234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628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0871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648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2666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0752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4958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-0.45%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910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8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53840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IV. Conclusions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293608" cy="5105400"/>
              </a:xfrm>
            </p:spPr>
            <p:txBody>
              <a:bodyPr/>
              <a:lstStyle/>
              <a:p>
                <a:r>
                  <a:rPr lang="en-US" altLang="ko-KR" dirty="0"/>
                  <a:t>Proposed method</a:t>
                </a:r>
              </a:p>
              <a:p>
                <a:pPr lvl="1"/>
                <a:r>
                  <a:rPr lang="en-CA" altLang="ko-KR"/>
                  <a:t>It reduces </a:t>
                </a:r>
                <a:r>
                  <a:rPr lang="en-CA" altLang="ko-KR" dirty="0"/>
                  <a:t>the number of context models without dependency between ISP flag and </a:t>
                </a:r>
                <a:r>
                  <a:rPr lang="en-CA" altLang="ko-KR"/>
                  <a:t>planar flag</a:t>
                </a:r>
              </a:p>
              <a:p>
                <a:pPr lvl="1"/>
                <a:r>
                  <a:rPr lang="en-CA" altLang="ko-KR" dirty="0"/>
                  <a:t>The proposed regular coding method is simpler than the current design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intra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luma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not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planar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flag</m:t>
                    </m:r>
                  </m:oMath>
                </a14:m>
                <a:r>
                  <a:rPr lang="en-CA" altLang="ko-KR" dirty="0"/>
                  <a:t> without BD-rate loss</a:t>
                </a:r>
              </a:p>
              <a:p>
                <a:pPr marL="0" indent="0">
                  <a:buNone/>
                </a:pPr>
                <a:endParaRPr lang="en-CA" altLang="ko-KR" dirty="0"/>
              </a:p>
              <a:p>
                <a:r>
                  <a:rPr lang="en-CA" altLang="ko-KR" dirty="0"/>
                  <a:t>Experimental </a:t>
                </a:r>
                <a:r>
                  <a:rPr lang="en-CA" altLang="ko-KR"/>
                  <a:t>results show that there is no change of BD-rate performance</a:t>
                </a:r>
              </a:p>
              <a:p>
                <a:pPr lvl="1"/>
                <a:r>
                  <a:rPr lang="en-CA" altLang="ko-KR"/>
                  <a:t>0.00</a:t>
                </a:r>
                <a:r>
                  <a:rPr lang="en-CA" altLang="ko-KR" dirty="0"/>
                  <a:t>% and 0.00% luma </a:t>
                </a:r>
                <a:r>
                  <a:rPr lang="en-CA" altLang="ko-KR"/>
                  <a:t>BD-rate for </a:t>
                </a:r>
                <a:r>
                  <a:rPr lang="en-CA" altLang="ko-KR" dirty="0"/>
                  <a:t>AI and RA, respectively</a:t>
                </a:r>
              </a:p>
              <a:p>
                <a:endParaRPr lang="en-CA" altLang="ko-KR"/>
              </a:p>
              <a:p>
                <a:r>
                  <a:rPr lang="en-US" altLang="ko-KR"/>
                  <a:t>It is recommended to consider the proposed method in the next VTM</a:t>
                </a:r>
                <a:endParaRPr lang="en-CA" altLang="ko-KR"/>
              </a:p>
              <a:p>
                <a:endParaRPr lang="en-CA" altLang="ko-KR" dirty="0"/>
              </a:p>
            </p:txBody>
          </p:sp>
        </mc:Choice>
        <mc:Fallback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293608" cy="5105400"/>
              </a:xfrm>
              <a:blipFill>
                <a:blip r:embed="rId2"/>
                <a:stretch>
                  <a:fillRect l="-73" t="-477" r="-7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548</Words>
  <Application>Microsoft Office PowerPoint</Application>
  <PresentationFormat>화면 슬라이드 쇼(4:3)</PresentationFormat>
  <Paragraphs>182</Paragraphs>
  <Slides>5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6" baseType="lpstr">
      <vt:lpstr>굴림</vt:lpstr>
      <vt:lpstr>맑은 고딕</vt:lpstr>
      <vt:lpstr>Arial</vt:lpstr>
      <vt:lpstr>Arial Narrow</vt:lpstr>
      <vt:lpstr>Cambria Math</vt:lpstr>
      <vt:lpstr>Symbol</vt:lpstr>
      <vt:lpstr>Times New Roman</vt:lpstr>
      <vt:lpstr>Wingdings</vt:lpstr>
      <vt:lpstr>1_모자이크</vt:lpstr>
      <vt:lpstr>2_모자이크</vt:lpstr>
      <vt:lpstr>Image</vt:lpstr>
      <vt:lpstr>PowerPoint 프레젠테이션</vt:lpstr>
      <vt:lpstr>I. Background</vt:lpstr>
      <vt:lpstr>II. Proposed Simplification</vt:lpstr>
      <vt:lpstr>III. Experimental Results</vt:lpstr>
      <vt:lpstr>IV.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2019-10-03T10:23:51Z</dcterms:modified>
</cp:coreProperties>
</file>