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5" r:id="rId1"/>
  </p:sldMasterIdLst>
  <p:sldIdLst>
    <p:sldId id="256" r:id="rId2"/>
    <p:sldId id="267" r:id="rId3"/>
    <p:sldId id="268" r:id="rId4"/>
    <p:sldId id="259" r:id="rId5"/>
    <p:sldId id="264" r:id="rId6"/>
    <p:sldId id="263" r:id="rId7"/>
    <p:sldId id="260" r:id="rId8"/>
    <p:sldId id="258" r:id="rId9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スタイル (中間)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65" d="100"/>
          <a:sy n="65" d="100"/>
        </p:scale>
        <p:origin x="1272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カバーページ１（サブタイトルあり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 hasCustomPrompt="1"/>
          </p:nvPr>
        </p:nvSpPr>
        <p:spPr>
          <a:xfrm>
            <a:off x="0" y="2646000"/>
            <a:ext cx="9144000" cy="1008000"/>
          </a:xfrm>
        </p:spPr>
        <p:txBody>
          <a:bodyPr wrap="none" lIns="0" tIns="0" rIns="0" bIns="0" anchor="ctr" anchorCtr="1">
            <a:normAutofit/>
          </a:bodyPr>
          <a:lstStyle>
            <a:lvl1pPr algn="ctr">
              <a:defRPr sz="3300" baseline="0">
                <a:solidFill>
                  <a:srgbClr val="59574C"/>
                </a:solidFill>
                <a:latin typeface="(日本語用のフォントを使用)"/>
                <a:ea typeface="HGPｺﾞｼｯｸE" panose="020B0900000000000000" pitchFamily="50" charset="-128"/>
              </a:defRPr>
            </a:lvl1pPr>
          </a:lstStyle>
          <a:p>
            <a:r>
              <a:rPr kumimoji="1" lang="ja-JP" altLang="en-US" dirty="0"/>
              <a:t>プレゼンテーションタイトル</a:t>
            </a:r>
          </a:p>
        </p:txBody>
      </p:sp>
      <p:sp>
        <p:nvSpPr>
          <p:cNvPr id="12" name="テキスト プレースホルダー 11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2257200"/>
            <a:ext cx="9144000" cy="432000"/>
          </a:xfrm>
        </p:spPr>
        <p:txBody>
          <a:bodyPr lIns="0" tIns="0" rIns="0" bIns="0" anchor="ctr" anchorCtr="1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100" baseline="0">
                <a:solidFill>
                  <a:srgbClr val="59574C"/>
                </a:solidFill>
              </a:defRPr>
            </a:lvl1pPr>
            <a:lvl2pPr marL="342884" indent="0">
              <a:buNone/>
              <a:defRPr/>
            </a:lvl2pPr>
            <a:lvl3pPr marL="685766" indent="0">
              <a:buNone/>
              <a:defRPr/>
            </a:lvl3pPr>
            <a:lvl4pPr marL="1028649" indent="0">
              <a:buNone/>
              <a:defRPr/>
            </a:lvl4pPr>
            <a:lvl5pPr marL="1371532" indent="0">
              <a:buNone/>
              <a:defRPr/>
            </a:lvl5pPr>
          </a:lstStyle>
          <a:p>
            <a:pPr lvl="0"/>
            <a:r>
              <a:rPr kumimoji="1" lang="ja-JP" altLang="en-US" dirty="0"/>
              <a:t>サブタイトル</a:t>
            </a:r>
          </a:p>
        </p:txBody>
      </p:sp>
      <p:sp>
        <p:nvSpPr>
          <p:cNvPr id="14" name="テキスト プレースホルダー 13"/>
          <p:cNvSpPr>
            <a:spLocks noGrp="1"/>
          </p:cNvSpPr>
          <p:nvPr>
            <p:ph type="body" sz="quarter" idx="11" hasCustomPrompt="1"/>
          </p:nvPr>
        </p:nvSpPr>
        <p:spPr>
          <a:xfrm>
            <a:off x="2411999" y="5058000"/>
            <a:ext cx="4320000" cy="288000"/>
          </a:xfrm>
        </p:spPr>
        <p:txBody>
          <a:bodyPr anchor="ctr" anchorCtr="1">
            <a:noAutofit/>
          </a:bodyPr>
          <a:lstStyle>
            <a:lvl1pPr marL="0" indent="0" algn="ctr">
              <a:buNone/>
              <a:defRPr sz="1050" baseline="0">
                <a:solidFill>
                  <a:srgbClr val="59574C"/>
                </a:solidFill>
                <a:latin typeface="(日本語用のフォントを使用)"/>
              </a:defRPr>
            </a:lvl1pPr>
          </a:lstStyle>
          <a:p>
            <a:pPr lvl="0"/>
            <a:r>
              <a:rPr kumimoji="1" lang="ja-JP" altLang="en-US" dirty="0"/>
              <a:t>社名</a:t>
            </a:r>
          </a:p>
        </p:txBody>
      </p:sp>
      <p:sp>
        <p:nvSpPr>
          <p:cNvPr id="16" name="テキスト プレースホルダー 15"/>
          <p:cNvSpPr>
            <a:spLocks noGrp="1"/>
          </p:cNvSpPr>
          <p:nvPr>
            <p:ph type="body" sz="quarter" idx="12" hasCustomPrompt="1"/>
          </p:nvPr>
        </p:nvSpPr>
        <p:spPr>
          <a:xfrm>
            <a:off x="2412000" y="5436000"/>
            <a:ext cx="4320000" cy="468000"/>
          </a:xfrm>
        </p:spPr>
        <p:txBody>
          <a:bodyPr anchor="ctr" anchorCtr="1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050" baseline="0">
                <a:solidFill>
                  <a:srgbClr val="59574C"/>
                </a:solidFill>
                <a:latin typeface="(日本語用のフォントを使用)"/>
              </a:defRPr>
            </a:lvl1pPr>
          </a:lstStyle>
          <a:p>
            <a:pPr lvl="0"/>
            <a:r>
              <a:rPr kumimoji="1" lang="ja-JP" altLang="en-US" dirty="0"/>
              <a:t>本部名</a:t>
            </a:r>
            <a:endParaRPr kumimoji="1" lang="en-US" altLang="ja-JP" dirty="0"/>
          </a:p>
          <a:p>
            <a:pPr lvl="0"/>
            <a:r>
              <a:rPr kumimoji="1" lang="ja-JP" altLang="en-US" dirty="0"/>
              <a:t>部門名</a:t>
            </a:r>
          </a:p>
        </p:txBody>
      </p:sp>
      <p:sp>
        <p:nvSpPr>
          <p:cNvPr id="11" name="日付プレースホルダー 10"/>
          <p:cNvSpPr>
            <a:spLocks noGrp="1"/>
          </p:cNvSpPr>
          <p:nvPr>
            <p:ph type="dt" sz="half" idx="15"/>
          </p:nvPr>
        </p:nvSpPr>
        <p:spPr>
          <a:xfrm>
            <a:off x="2411999" y="5994000"/>
            <a:ext cx="4320000" cy="288000"/>
          </a:xfrm>
        </p:spPr>
        <p:txBody>
          <a:bodyPr/>
          <a:lstStyle>
            <a:lvl1pPr algn="ctr">
              <a:defRPr sz="1050" baseline="0">
                <a:solidFill>
                  <a:srgbClr val="59574C"/>
                </a:solidFill>
                <a:latin typeface="HGPｺﾞｼｯｸM" panose="020B0600000000000000" pitchFamily="50" charset="-128"/>
                <a:ea typeface="HGPｺﾞｼｯｸM" panose="020B0600000000000000" pitchFamily="50" charset="-128"/>
              </a:defRPr>
            </a:lvl1pPr>
          </a:lstStyle>
          <a:p>
            <a:fld id="{6A2A9D98-267D-42B6-AA3A-ADD8573EC0C9}" type="datetimeFigureOut">
              <a:rPr kumimoji="1" lang="ja-JP" altLang="en-US" smtClean="0"/>
              <a:t>2019/10/4</a:t>
            </a:fld>
            <a:endParaRPr kumimoji="1" lang="ja-JP" altLang="en-US"/>
          </a:p>
        </p:txBody>
      </p:sp>
      <p:pic>
        <p:nvPicPr>
          <p:cNvPr id="9" name="図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2406" y="720000"/>
            <a:ext cx="1419188" cy="492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32149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カバーページ２（サブタイトルなし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 hasCustomPrompt="1"/>
          </p:nvPr>
        </p:nvSpPr>
        <p:spPr>
          <a:xfrm>
            <a:off x="0" y="2646000"/>
            <a:ext cx="9144000" cy="1008000"/>
          </a:xfrm>
        </p:spPr>
        <p:txBody>
          <a:bodyPr wrap="none" lIns="0" tIns="0" rIns="0" bIns="0" anchor="ctr" anchorCtr="1">
            <a:normAutofit/>
          </a:bodyPr>
          <a:lstStyle>
            <a:lvl1pPr algn="ctr">
              <a:defRPr sz="3300" baseline="0">
                <a:solidFill>
                  <a:srgbClr val="59574C"/>
                </a:solidFill>
                <a:latin typeface="(日本語用のフォントを使用)"/>
                <a:ea typeface="HGPｺﾞｼｯｸE" panose="020B0900000000000000" pitchFamily="50" charset="-128"/>
              </a:defRPr>
            </a:lvl1pPr>
          </a:lstStyle>
          <a:p>
            <a:r>
              <a:rPr kumimoji="1" lang="ja-JP" altLang="en-US" dirty="0"/>
              <a:t>プレゼンテーションタイトル</a:t>
            </a:r>
          </a:p>
        </p:txBody>
      </p:sp>
      <p:sp>
        <p:nvSpPr>
          <p:cNvPr id="14" name="テキスト プレースホルダー 13"/>
          <p:cNvSpPr>
            <a:spLocks noGrp="1"/>
          </p:cNvSpPr>
          <p:nvPr>
            <p:ph type="body" sz="quarter" idx="11" hasCustomPrompt="1"/>
          </p:nvPr>
        </p:nvSpPr>
        <p:spPr>
          <a:xfrm>
            <a:off x="2411999" y="5058000"/>
            <a:ext cx="4320000" cy="288000"/>
          </a:xfrm>
        </p:spPr>
        <p:txBody>
          <a:bodyPr anchor="ctr" anchorCtr="1">
            <a:noAutofit/>
          </a:bodyPr>
          <a:lstStyle>
            <a:lvl1pPr marL="0" indent="0" algn="ctr">
              <a:buNone/>
              <a:defRPr sz="1050" baseline="0">
                <a:solidFill>
                  <a:srgbClr val="59574C"/>
                </a:solidFill>
                <a:latin typeface="(日本語用のフォントを使用)"/>
              </a:defRPr>
            </a:lvl1pPr>
          </a:lstStyle>
          <a:p>
            <a:pPr lvl="0"/>
            <a:r>
              <a:rPr kumimoji="1" lang="ja-JP" altLang="en-US" dirty="0"/>
              <a:t>社名</a:t>
            </a:r>
          </a:p>
        </p:txBody>
      </p:sp>
      <p:sp>
        <p:nvSpPr>
          <p:cNvPr id="16" name="テキスト プレースホルダー 15"/>
          <p:cNvSpPr>
            <a:spLocks noGrp="1"/>
          </p:cNvSpPr>
          <p:nvPr>
            <p:ph type="body" sz="quarter" idx="12" hasCustomPrompt="1"/>
          </p:nvPr>
        </p:nvSpPr>
        <p:spPr>
          <a:xfrm>
            <a:off x="2412000" y="5436000"/>
            <a:ext cx="4320000" cy="468000"/>
          </a:xfrm>
        </p:spPr>
        <p:txBody>
          <a:bodyPr anchor="ctr" anchorCtr="1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050" baseline="0">
                <a:solidFill>
                  <a:srgbClr val="59574C"/>
                </a:solidFill>
                <a:latin typeface="(日本語用のフォントを使用)"/>
              </a:defRPr>
            </a:lvl1pPr>
          </a:lstStyle>
          <a:p>
            <a:pPr lvl="0"/>
            <a:r>
              <a:rPr kumimoji="1" lang="ja-JP" altLang="en-US" dirty="0"/>
              <a:t>本部名</a:t>
            </a:r>
            <a:endParaRPr kumimoji="1" lang="en-US" altLang="ja-JP" dirty="0"/>
          </a:p>
          <a:p>
            <a:pPr lvl="0"/>
            <a:r>
              <a:rPr kumimoji="1" lang="ja-JP" altLang="en-US" dirty="0"/>
              <a:t>部門名</a:t>
            </a:r>
          </a:p>
        </p:txBody>
      </p:sp>
      <p:sp>
        <p:nvSpPr>
          <p:cNvPr id="11" name="日付プレースホルダー 10"/>
          <p:cNvSpPr>
            <a:spLocks noGrp="1"/>
          </p:cNvSpPr>
          <p:nvPr>
            <p:ph type="dt" sz="half" idx="15"/>
          </p:nvPr>
        </p:nvSpPr>
        <p:spPr>
          <a:xfrm>
            <a:off x="2411999" y="5994000"/>
            <a:ext cx="4320000" cy="288000"/>
          </a:xfrm>
        </p:spPr>
        <p:txBody>
          <a:bodyPr/>
          <a:lstStyle>
            <a:lvl1pPr algn="ctr">
              <a:defRPr sz="1050" baseline="0">
                <a:solidFill>
                  <a:srgbClr val="59574C"/>
                </a:solidFill>
                <a:latin typeface="HGPｺﾞｼｯｸM" panose="020B0600000000000000" pitchFamily="50" charset="-128"/>
                <a:ea typeface="HGPｺﾞｼｯｸM" panose="020B0600000000000000" pitchFamily="50" charset="-128"/>
              </a:defRPr>
            </a:lvl1pPr>
          </a:lstStyle>
          <a:p>
            <a:fld id="{6A2A9D98-267D-42B6-AA3A-ADD8573EC0C9}" type="datetimeFigureOut">
              <a:rPr kumimoji="1" lang="ja-JP" altLang="en-US" smtClean="0"/>
              <a:t>2019/10/4</a:t>
            </a:fld>
            <a:endParaRPr kumimoji="1" lang="ja-JP" altLang="en-US"/>
          </a:p>
        </p:txBody>
      </p:sp>
      <p:pic>
        <p:nvPicPr>
          <p:cNvPr id="9" name="図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2406" y="720000"/>
            <a:ext cx="1419188" cy="492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77326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インデックスペー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aseline="0"/>
            </a:lvl1pPr>
          </a:lstStyle>
          <a:p>
            <a:fld id="{6A2A9D98-267D-42B6-AA3A-ADD8573EC0C9}" type="datetimeFigureOut">
              <a:rPr kumimoji="1" lang="ja-JP" altLang="en-US" smtClean="0"/>
              <a:t>2019/10/4</a:t>
            </a:fld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aseline="0"/>
            </a:lvl1pPr>
          </a:lstStyle>
          <a:p>
            <a:fld id="{C0EE3F39-EAC8-47A9-BB72-8942103FB1E4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grpSp>
        <p:nvGrpSpPr>
          <p:cNvPr id="3" name="グループ化 2"/>
          <p:cNvGrpSpPr/>
          <p:nvPr/>
        </p:nvGrpSpPr>
        <p:grpSpPr>
          <a:xfrm>
            <a:off x="252000" y="197326"/>
            <a:ext cx="8640000" cy="531096"/>
            <a:chOff x="252000" y="197326"/>
            <a:chExt cx="8640000" cy="531096"/>
          </a:xfrm>
        </p:grpSpPr>
        <p:cxnSp>
          <p:nvCxnSpPr>
            <p:cNvPr id="6" name="直線コネクタ 5"/>
            <p:cNvCxnSpPr/>
            <p:nvPr/>
          </p:nvCxnSpPr>
          <p:spPr>
            <a:xfrm>
              <a:off x="252000" y="728422"/>
              <a:ext cx="8640000" cy="0"/>
            </a:xfrm>
            <a:prstGeom prst="line">
              <a:avLst/>
            </a:prstGeom>
            <a:ln w="19050">
              <a:solidFill>
                <a:srgbClr val="DBDAC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7" name="図 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892588" y="197326"/>
              <a:ext cx="999412" cy="361350"/>
            </a:xfrm>
            <a:prstGeom prst="rect">
              <a:avLst/>
            </a:prstGeom>
          </p:spPr>
        </p:pic>
      </p:grpSp>
      <p:sp>
        <p:nvSpPr>
          <p:cNvPr id="8" name="タイトル 1"/>
          <p:cNvSpPr>
            <a:spLocks noGrp="1"/>
          </p:cNvSpPr>
          <p:nvPr>
            <p:ph type="title"/>
          </p:nvPr>
        </p:nvSpPr>
        <p:spPr>
          <a:xfrm>
            <a:off x="255600" y="291600"/>
            <a:ext cx="7441552" cy="267076"/>
          </a:xfrm>
        </p:spPr>
        <p:txBody>
          <a:bodyPr vert="horz" lIns="0" tIns="0" rIns="0" bIns="0" rtlCol="0" anchor="ctr">
            <a:normAutofit/>
          </a:bodyPr>
          <a:lstStyle>
            <a:lvl1pPr>
              <a:defRPr lang="ja-JP" altLang="en-US" sz="1800" baseline="0">
                <a:solidFill>
                  <a:srgbClr val="59574C"/>
                </a:solidFill>
              </a:defRPr>
            </a:lvl1pPr>
          </a:lstStyle>
          <a:p>
            <a:pPr lvl="0"/>
            <a:r>
              <a:rPr kumimoji="1" lang="ja-JP" altLang="en-US"/>
              <a:t>マスター タイトルの書式設定</a:t>
            </a:r>
            <a:endParaRPr kumimoji="1" lang="ja-JP" altLang="en-US" dirty="0"/>
          </a:p>
        </p:txBody>
      </p:sp>
      <p:sp>
        <p:nvSpPr>
          <p:cNvPr id="13" name="テキスト プレースホルダー 12"/>
          <p:cNvSpPr>
            <a:spLocks noGrp="1"/>
          </p:cNvSpPr>
          <p:nvPr>
            <p:ph type="body" sz="quarter" idx="13"/>
          </p:nvPr>
        </p:nvSpPr>
        <p:spPr>
          <a:xfrm>
            <a:off x="3674705" y="1843200"/>
            <a:ext cx="3891223" cy="3171600"/>
          </a:xfrm>
        </p:spPr>
        <p:txBody>
          <a:bodyPr anchor="ctr" anchorCtr="0"/>
          <a:lstStyle>
            <a:lvl1pPr marL="385745" indent="-385745">
              <a:buFont typeface="+mj-lt"/>
              <a:buAutoNum type="arabicPeriod"/>
              <a:defRPr baseline="0">
                <a:solidFill>
                  <a:srgbClr val="59574C"/>
                </a:solidFill>
              </a:defRPr>
            </a:lvl1pPr>
            <a:lvl2pPr marL="685766" indent="-342884">
              <a:buFont typeface="+mj-lt"/>
              <a:buAutoNum type="arabicPeriod"/>
              <a:defRPr baseline="0">
                <a:solidFill>
                  <a:srgbClr val="59574C"/>
                </a:solidFill>
              </a:defRPr>
            </a:lvl2pPr>
            <a:lvl3pPr marL="1028649" indent="-342884">
              <a:buFont typeface="+mj-lt"/>
              <a:buAutoNum type="arabicPeriod"/>
              <a:defRPr baseline="0">
                <a:solidFill>
                  <a:srgbClr val="59574C"/>
                </a:solidFill>
              </a:defRPr>
            </a:lvl3pPr>
            <a:lvl4pPr marL="1285811" indent="-257162">
              <a:buFont typeface="+mj-lt"/>
              <a:buAutoNum type="arabicPeriod"/>
              <a:defRPr baseline="0">
                <a:solidFill>
                  <a:srgbClr val="59574C"/>
                </a:solidFill>
              </a:defRPr>
            </a:lvl4pPr>
            <a:lvl5pPr marL="1628694" indent="-257162">
              <a:buFont typeface="+mj-lt"/>
              <a:buAutoNum type="arabicPeriod"/>
              <a:defRPr baseline="0">
                <a:solidFill>
                  <a:srgbClr val="59574C"/>
                </a:solidFill>
              </a:defRPr>
            </a:lvl5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  <a:endParaRPr kumimoji="1" lang="ja-JP" altLang="en-US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381090" y="6605377"/>
            <a:ext cx="1887607" cy="252000"/>
          </a:xfrm>
        </p:spPr>
        <p:txBody>
          <a:bodyPr/>
          <a:lstStyle>
            <a:lvl1pPr>
              <a:defRPr baseline="0"/>
            </a:lvl1pPr>
          </a:lstStyle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003822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2000" y="845159"/>
            <a:ext cx="8640000" cy="5753592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aseline="0"/>
            </a:lvl1pPr>
          </a:lstStyle>
          <a:p>
            <a:fld id="{6A2A9D98-267D-42B6-AA3A-ADD8573EC0C9}" type="datetimeFigureOut">
              <a:rPr kumimoji="1" lang="ja-JP" altLang="en-US" smtClean="0"/>
              <a:t>2019/10/4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EE3F39-EAC8-47A9-BB72-8942103FB1E4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10" name="タイトル 1"/>
          <p:cNvSpPr>
            <a:spLocks noGrp="1"/>
          </p:cNvSpPr>
          <p:nvPr>
            <p:ph type="title"/>
          </p:nvPr>
        </p:nvSpPr>
        <p:spPr>
          <a:xfrm>
            <a:off x="255600" y="291600"/>
            <a:ext cx="7441552" cy="267076"/>
          </a:xfrm>
        </p:spPr>
        <p:txBody>
          <a:bodyPr vert="horz" lIns="0" tIns="0" rIns="0" bIns="0" rtlCol="0" anchor="ctr">
            <a:noAutofit/>
          </a:bodyPr>
          <a:lstStyle>
            <a:lvl1pPr>
              <a:defRPr lang="ja-JP" altLang="en-US" sz="3200">
                <a:solidFill>
                  <a:srgbClr val="59574C"/>
                </a:solidFill>
              </a:defRPr>
            </a:lvl1pPr>
          </a:lstStyle>
          <a:p>
            <a:pPr lvl="0"/>
            <a:r>
              <a:rPr kumimoji="1" lang="ja-JP" altLang="en-US" dirty="0"/>
              <a:t>マスター タイトルの書式設定</a:t>
            </a:r>
          </a:p>
        </p:txBody>
      </p:sp>
      <p:grpSp>
        <p:nvGrpSpPr>
          <p:cNvPr id="11" name="グループ化 10"/>
          <p:cNvGrpSpPr/>
          <p:nvPr/>
        </p:nvGrpSpPr>
        <p:grpSpPr>
          <a:xfrm>
            <a:off x="252000" y="197326"/>
            <a:ext cx="8640000" cy="531096"/>
            <a:chOff x="252000" y="197326"/>
            <a:chExt cx="8640000" cy="531096"/>
          </a:xfrm>
        </p:grpSpPr>
        <p:cxnSp>
          <p:nvCxnSpPr>
            <p:cNvPr id="12" name="直線コネクタ 11"/>
            <p:cNvCxnSpPr/>
            <p:nvPr/>
          </p:nvCxnSpPr>
          <p:spPr>
            <a:xfrm>
              <a:off x="252000" y="728422"/>
              <a:ext cx="8640000" cy="0"/>
            </a:xfrm>
            <a:prstGeom prst="line">
              <a:avLst/>
            </a:prstGeom>
            <a:ln w="19050">
              <a:solidFill>
                <a:srgbClr val="DBDAC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3" name="図 1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892588" y="197326"/>
              <a:ext cx="999412" cy="3613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9524157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2A9D98-267D-42B6-AA3A-ADD8573EC0C9}" type="datetimeFigureOut">
              <a:rPr kumimoji="1" lang="ja-JP" altLang="en-US" smtClean="0"/>
              <a:t>2019/10/4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aseline="0"/>
            </a:lvl1pPr>
          </a:lstStyle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aseline="0"/>
            </a:lvl1pPr>
          </a:lstStyle>
          <a:p>
            <a:fld id="{C0EE3F39-EAC8-47A9-BB72-8942103FB1E4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9" name="タイトル 1"/>
          <p:cNvSpPr>
            <a:spLocks noGrp="1"/>
          </p:cNvSpPr>
          <p:nvPr>
            <p:ph type="title"/>
          </p:nvPr>
        </p:nvSpPr>
        <p:spPr>
          <a:xfrm>
            <a:off x="255600" y="291600"/>
            <a:ext cx="7441552" cy="267076"/>
          </a:xfrm>
        </p:spPr>
        <p:txBody>
          <a:bodyPr vert="horz" lIns="0" tIns="0" rIns="0" bIns="0" rtlCol="0" anchor="ctr">
            <a:normAutofit/>
          </a:bodyPr>
          <a:lstStyle>
            <a:lvl1pPr>
              <a:defRPr lang="ja-JP" altLang="en-US" sz="1800">
                <a:solidFill>
                  <a:srgbClr val="59574C"/>
                </a:solidFill>
              </a:defRPr>
            </a:lvl1pPr>
          </a:lstStyle>
          <a:p>
            <a:pPr lvl="0"/>
            <a:r>
              <a:rPr kumimoji="1" lang="ja-JP" altLang="en-US"/>
              <a:t>マスター タイトルの書式設定</a:t>
            </a:r>
            <a:endParaRPr kumimoji="1" lang="ja-JP" altLang="en-US" dirty="0"/>
          </a:p>
        </p:txBody>
      </p:sp>
      <p:grpSp>
        <p:nvGrpSpPr>
          <p:cNvPr id="10" name="グループ化 9"/>
          <p:cNvGrpSpPr/>
          <p:nvPr/>
        </p:nvGrpSpPr>
        <p:grpSpPr>
          <a:xfrm>
            <a:off x="252000" y="197326"/>
            <a:ext cx="8640000" cy="531096"/>
            <a:chOff x="252000" y="197326"/>
            <a:chExt cx="8640000" cy="531096"/>
          </a:xfrm>
        </p:grpSpPr>
        <p:cxnSp>
          <p:nvCxnSpPr>
            <p:cNvPr id="11" name="直線コネクタ 10"/>
            <p:cNvCxnSpPr/>
            <p:nvPr/>
          </p:nvCxnSpPr>
          <p:spPr>
            <a:xfrm>
              <a:off x="252000" y="728422"/>
              <a:ext cx="8640000" cy="0"/>
            </a:xfrm>
            <a:prstGeom prst="line">
              <a:avLst/>
            </a:prstGeom>
            <a:ln w="19050">
              <a:solidFill>
                <a:srgbClr val="DBDAC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2" name="図 1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892588" y="197326"/>
              <a:ext cx="999412" cy="3613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451971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エンド画面（基本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1746" y="2034461"/>
            <a:ext cx="4960508" cy="27890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06236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エンド画面（ロボホンNew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1746" y="2034461"/>
            <a:ext cx="4960508" cy="2789079"/>
          </a:xfrm>
          <a:prstGeom prst="rect">
            <a:avLst/>
          </a:prstGeom>
        </p:spPr>
      </p:pic>
      <p:pic>
        <p:nvPicPr>
          <p:cNvPr id="3" name="図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9526" y="2773002"/>
            <a:ext cx="2361334" cy="35680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46758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エンド画面（ロボホン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018" y="628313"/>
            <a:ext cx="8333333" cy="5514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01067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BDC0C55-D873-447E-8BEA-FA9F8399DBD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4176E553-2C35-435B-9567-90E250AA4D4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CAB7EAE2-8EDE-4A4B-9B3F-7D46F73460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2A9D98-267D-42B6-AA3A-ADD8573EC0C9}" type="datetimeFigureOut">
              <a:rPr kumimoji="1" lang="ja-JP" altLang="en-US" smtClean="0"/>
              <a:t>2019/10/4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E5CAAAD3-290C-4930-A84C-08346E7FD2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3B6E2B9C-E34E-434B-BFE0-0C9245EB01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EE3F39-EAC8-47A9-BB72-8942103FB1E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50045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52000" y="6603444"/>
            <a:ext cx="2057400" cy="252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HGPｺﾞｼｯｸM" panose="020B0600000000000000" pitchFamily="50" charset="-128"/>
                <a:ea typeface="HGPｺﾞｼｯｸM" panose="020B0600000000000000" pitchFamily="50" charset="-128"/>
              </a:defRPr>
            </a:lvl1pPr>
          </a:lstStyle>
          <a:p>
            <a:fld id="{6A2A9D98-267D-42B6-AA3A-ADD8573EC0C9}" type="datetimeFigureOut">
              <a:rPr kumimoji="1" lang="ja-JP" altLang="en-US" smtClean="0"/>
              <a:t>2019/10/4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81090" y="6605377"/>
            <a:ext cx="1887607" cy="252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HGPｺﾞｼｯｸM" panose="020B0600000000000000" pitchFamily="50" charset="-128"/>
                <a:ea typeface="HGPｺﾞｼｯｸM" panose="020B0600000000000000" pitchFamily="50" charset="-128"/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344740" y="6598751"/>
            <a:ext cx="540000" cy="252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lang="ja-JP" altLang="en-US" sz="1000" baseline="0" smtClean="0">
                <a:solidFill>
                  <a:schemeClr val="tx1">
                    <a:tint val="75000"/>
                  </a:schemeClr>
                </a:solidFill>
                <a:latin typeface="HGPｺﾞｼｯｸM" panose="020B0600000000000000" pitchFamily="50" charset="-128"/>
                <a:ea typeface="HGPｺﾞｼｯｸM" panose="020B0600000000000000" pitchFamily="50" charset="-128"/>
              </a:defRPr>
            </a:lvl1pPr>
          </a:lstStyle>
          <a:p>
            <a:fld id="{C0EE3F39-EAC8-47A9-BB72-8942103FB1E4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7" name="フッター プレースホルダー 4"/>
          <p:cNvSpPr txBox="1">
            <a:spLocks/>
          </p:cNvSpPr>
          <p:nvPr/>
        </p:nvSpPr>
        <p:spPr>
          <a:xfrm>
            <a:off x="4638600" y="6624011"/>
            <a:ext cx="3086100" cy="252001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ja-JP"/>
            </a:defPPr>
            <a:lvl1pPr marL="0" algn="ctr" defTabSz="914400" rtl="0" eaLnBrk="1" latinLnBrk="0" hangingPunct="1"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ja-JP" altLang="en-US" sz="900" dirty="0"/>
          </a:p>
        </p:txBody>
      </p:sp>
    </p:spTree>
    <p:extLst>
      <p:ext uri="{BB962C8B-B14F-4D97-AF65-F5344CB8AC3E}">
        <p14:creationId xmlns:p14="http://schemas.microsoft.com/office/powerpoint/2010/main" val="3407513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6" r:id="rId1"/>
    <p:sldLayoutId id="2147483717" r:id="rId2"/>
    <p:sldLayoutId id="2147483718" r:id="rId3"/>
    <p:sldLayoutId id="2147483719" r:id="rId4"/>
    <p:sldLayoutId id="2147483720" r:id="rId5"/>
    <p:sldLayoutId id="2147483721" r:id="rId6"/>
    <p:sldLayoutId id="2147483722" r:id="rId7"/>
    <p:sldLayoutId id="2147483723" r:id="rId8"/>
    <p:sldLayoutId id="2147483725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2400" kern="1200" baseline="0">
          <a:solidFill>
            <a:schemeClr val="tx1"/>
          </a:solidFill>
          <a:latin typeface="(日本語用のフォントを使用)"/>
          <a:ea typeface="HGPｺﾞｼｯｸM" panose="020B0600000000000000" pitchFamily="50" charset="-128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 baseline="0">
          <a:solidFill>
            <a:schemeClr val="tx1"/>
          </a:solidFill>
          <a:latin typeface="(日本語用のフォントを使用)"/>
          <a:ea typeface="HGPｺﾞｼｯｸM" panose="020B0600000000000000" pitchFamily="50" charset="-128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 baseline="0">
          <a:solidFill>
            <a:schemeClr val="tx1"/>
          </a:solidFill>
          <a:latin typeface="(日本語用のフォントを使用)"/>
          <a:ea typeface="HGPｺﾞｼｯｸM" panose="020B0600000000000000" pitchFamily="50" charset="-128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 baseline="0">
          <a:solidFill>
            <a:schemeClr val="tx1"/>
          </a:solidFill>
          <a:latin typeface="(日本語用のフォントを使用)"/>
          <a:ea typeface="HGPｺﾞｼｯｸM" panose="020B0600000000000000" pitchFamily="50" charset="-128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 baseline="0">
          <a:solidFill>
            <a:schemeClr val="tx1"/>
          </a:solidFill>
          <a:latin typeface="(日本語用のフォントを使用)"/>
          <a:ea typeface="HGPｺﾞｼｯｸM" panose="020B0600000000000000" pitchFamily="50" charset="-128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 baseline="0">
          <a:solidFill>
            <a:schemeClr val="tx1"/>
          </a:solidFill>
          <a:latin typeface="(日本語用のフォントを使用)"/>
          <a:ea typeface="HGPｺﾞｼｯｸM" panose="020B0600000000000000" pitchFamily="50" charset="-128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57EFD0F-1E6D-4D6F-8F27-532E0140F3B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kumimoji="1" lang="en-US" altLang="ja-JP" sz="4400" dirty="0"/>
              <a:t>MIP Simplification</a:t>
            </a:r>
            <a:endParaRPr kumimoji="1" lang="ja-JP" altLang="en-US" sz="4400" dirty="0"/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EEDD9BFA-FD9C-4ECF-8BF2-321801E93CC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ja-JP" sz="3200" dirty="0"/>
              <a:t>JVET-P0289</a:t>
            </a:r>
            <a:endParaRPr kumimoji="1" lang="ja-JP" altLang="en-US" sz="3200" dirty="0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E0487CE4-B753-4A6A-AEEE-144A75C1444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en-US" altLang="ja-JP" sz="3200" dirty="0">
                <a:latin typeface="+mn-lt"/>
              </a:rPr>
              <a:t>Sharp Corporation</a:t>
            </a:r>
            <a:endParaRPr kumimoji="1" lang="ja-JP" altLang="en-US" sz="3200" dirty="0">
              <a:latin typeface="+mn-lt"/>
            </a:endParaRP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834EB5E2-504B-4ABC-8AAD-9D9F11A9892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2412000" y="5436000"/>
            <a:ext cx="4320000" cy="874648"/>
          </a:xfrm>
        </p:spPr>
        <p:txBody>
          <a:bodyPr/>
          <a:lstStyle/>
          <a:p>
            <a:r>
              <a:rPr kumimoji="1" lang="en-US" altLang="ja-JP" sz="2400" dirty="0">
                <a:latin typeface="+mn-lt"/>
              </a:rPr>
              <a:t>Yukinobu Yasugi</a:t>
            </a:r>
          </a:p>
          <a:p>
            <a:r>
              <a:rPr lang="en-US" altLang="ja-JP" sz="2400" dirty="0">
                <a:latin typeface="+mn-lt"/>
              </a:rPr>
              <a:t>Tomohiro Ikai</a:t>
            </a:r>
            <a:endParaRPr kumimoji="1" lang="ja-JP" altLang="en-US" sz="24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2558843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コンテンツ プレースホルダー 1">
            <a:extLst>
              <a:ext uri="{FF2B5EF4-FFF2-40B4-BE49-F238E27FC236}">
                <a16:creationId xmlns:a16="http://schemas.microsoft.com/office/drawing/2014/main" id="{F9F5D4BD-F071-4A34-922A-02D2F0D81EF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altLang="ja-JP" dirty="0">
                <a:latin typeface="HGPｺﾞｼｯｸM" panose="020B0600000000000000" pitchFamily="50" charset="-128"/>
              </a:rPr>
              <a:t>Matrix-based intra prediction (MIP) </a:t>
            </a:r>
          </a:p>
          <a:p>
            <a:pPr lvl="1"/>
            <a:r>
              <a:rPr lang="en-CA" altLang="ja-JP" sz="2000" dirty="0">
                <a:latin typeface="HGPｺﾞｼｯｸM" panose="020B0600000000000000" pitchFamily="50" charset="-128"/>
              </a:rPr>
              <a:t>Generates intermediate prediction </a:t>
            </a:r>
            <a:r>
              <a:rPr lang="en-CA" altLang="ja-JP" sz="2000" dirty="0" err="1">
                <a:latin typeface="HGPｺﾞｼｯｸM" panose="020B0600000000000000" pitchFamily="50" charset="-128"/>
              </a:rPr>
              <a:t>predMip</a:t>
            </a:r>
            <a:r>
              <a:rPr lang="en-CA" altLang="ja-JP" sz="2000" dirty="0">
                <a:latin typeface="HGPｺﾞｼｯｸM" panose="020B0600000000000000" pitchFamily="50" charset="-128"/>
              </a:rPr>
              <a:t>[][]</a:t>
            </a:r>
          </a:p>
          <a:p>
            <a:pPr lvl="2"/>
            <a:r>
              <a:rPr lang="en-CA" altLang="ja-JP" dirty="0">
                <a:latin typeface="HGPｺﾞｼｯｸM" panose="020B0600000000000000" pitchFamily="50" charset="-128"/>
              </a:rPr>
              <a:t>input:          p[</a:t>
            </a:r>
            <a:r>
              <a:rPr lang="en-CA" altLang="ja-JP" dirty="0" err="1">
                <a:latin typeface="HGPｺﾞｼｯｸM" panose="020B0600000000000000" pitchFamily="50" charset="-128"/>
              </a:rPr>
              <a:t>i</a:t>
            </a:r>
            <a:r>
              <a:rPr lang="en-CA" altLang="ja-JP" dirty="0">
                <a:latin typeface="HGPｺﾞｼｯｸM" panose="020B0600000000000000" pitchFamily="50" charset="-128"/>
              </a:rPr>
              <a:t>] (</a:t>
            </a:r>
            <a:r>
              <a:rPr lang="en-CA" altLang="ja-JP" dirty="0" err="1">
                <a:latin typeface="HGPｺﾞｼｯｸM" panose="020B0600000000000000" pitchFamily="50" charset="-128"/>
              </a:rPr>
              <a:t>inSize</a:t>
            </a:r>
            <a:r>
              <a:rPr lang="en-CA" altLang="ja-JP" dirty="0">
                <a:latin typeface="HGPｺﾞｼｯｸM" panose="020B0600000000000000" pitchFamily="50" charset="-128"/>
              </a:rPr>
              <a:t> x 1)</a:t>
            </a:r>
          </a:p>
          <a:p>
            <a:pPr lvl="2"/>
            <a:r>
              <a:rPr lang="en-CA" altLang="ja-JP" dirty="0">
                <a:latin typeface="HGPｺﾞｼｯｸM" panose="020B0600000000000000" pitchFamily="50" charset="-128"/>
              </a:rPr>
              <a:t>output:        </a:t>
            </a:r>
            <a:r>
              <a:rPr lang="en-CA" altLang="ja-JP" dirty="0" err="1">
                <a:latin typeface="HGPｺﾞｼｯｸM" panose="020B0600000000000000" pitchFamily="50" charset="-128"/>
              </a:rPr>
              <a:t>predMip</a:t>
            </a:r>
            <a:r>
              <a:rPr lang="en-CA" altLang="ja-JP" dirty="0">
                <a:latin typeface="HGPｺﾞｼｯｸM" panose="020B0600000000000000" pitchFamily="50" charset="-128"/>
              </a:rPr>
              <a:t>[][]  (</a:t>
            </a:r>
            <a:r>
              <a:rPr lang="en-CA" altLang="ja-JP" b="1" dirty="0" err="1">
                <a:latin typeface="HGPｺﾞｼｯｸM" panose="020B0600000000000000" pitchFamily="50" charset="-128"/>
              </a:rPr>
              <a:t>predW</a:t>
            </a:r>
            <a:r>
              <a:rPr lang="en-CA" altLang="ja-JP" b="1" dirty="0">
                <a:latin typeface="HGPｺﾞｼｯｸM" panose="020B0600000000000000" pitchFamily="50" charset="-128"/>
              </a:rPr>
              <a:t> x </a:t>
            </a:r>
            <a:r>
              <a:rPr lang="en-CA" altLang="ja-JP" b="1" dirty="0" err="1">
                <a:latin typeface="HGPｺﾞｼｯｸM" panose="020B0600000000000000" pitchFamily="50" charset="-128"/>
              </a:rPr>
              <a:t>predH</a:t>
            </a:r>
            <a:r>
              <a:rPr lang="en-CA" altLang="ja-JP" dirty="0">
                <a:latin typeface="HGPｺﾞｼｯｸM" panose="020B0600000000000000" pitchFamily="50" charset="-128"/>
              </a:rPr>
              <a:t>)</a:t>
            </a:r>
          </a:p>
          <a:p>
            <a:pPr lvl="2"/>
            <a:r>
              <a:rPr lang="en-CA" altLang="ja-JP" dirty="0">
                <a:latin typeface="HGPｺﾞｼｯｸM" panose="020B0600000000000000" pitchFamily="50" charset="-128"/>
              </a:rPr>
              <a:t>matrix;        </a:t>
            </a:r>
            <a:r>
              <a:rPr lang="en-CA" altLang="ja-JP" dirty="0" err="1">
                <a:latin typeface="HGPｺﾞｼｯｸM" panose="020B0600000000000000" pitchFamily="50" charset="-128"/>
              </a:rPr>
              <a:t>mWeight</a:t>
            </a:r>
            <a:r>
              <a:rPr lang="en-CA" altLang="ja-JP" dirty="0">
                <a:latin typeface="HGPｺﾞｼｯｸM" panose="020B0600000000000000" pitchFamily="50" charset="-128"/>
              </a:rPr>
              <a:t>[][] (</a:t>
            </a:r>
            <a:r>
              <a:rPr lang="en-CA" altLang="ja-JP" b="1" dirty="0" err="1">
                <a:latin typeface="HGPｺﾞｼｯｸM" panose="020B0600000000000000" pitchFamily="50" charset="-128"/>
              </a:rPr>
              <a:t>predC</a:t>
            </a:r>
            <a:r>
              <a:rPr lang="en-CA" altLang="ja-JP" b="1" dirty="0">
                <a:latin typeface="HGPｺﾞｼｯｸM" panose="020B0600000000000000" pitchFamily="50" charset="-128"/>
              </a:rPr>
              <a:t> x </a:t>
            </a:r>
            <a:r>
              <a:rPr lang="en-CA" altLang="ja-JP" b="1" dirty="0" err="1">
                <a:latin typeface="HGPｺﾞｼｯｸM" panose="020B0600000000000000" pitchFamily="50" charset="-128"/>
              </a:rPr>
              <a:t>predC</a:t>
            </a:r>
            <a:r>
              <a:rPr lang="en-CA" altLang="ja-JP" dirty="0">
                <a:latin typeface="HGPｺﾞｼｯｸM" panose="020B0600000000000000" pitchFamily="50" charset="-128"/>
              </a:rPr>
              <a:t> x </a:t>
            </a:r>
            <a:r>
              <a:rPr lang="en-CA" altLang="ja-JP" dirty="0" err="1">
                <a:latin typeface="HGPｺﾞｼｯｸM" panose="020B0600000000000000" pitchFamily="50" charset="-128"/>
              </a:rPr>
              <a:t>inSize</a:t>
            </a:r>
            <a:r>
              <a:rPr lang="en-CA" altLang="ja-JP" dirty="0">
                <a:latin typeface="HGPｺﾞｼｯｸM" panose="020B0600000000000000" pitchFamily="50" charset="-128"/>
              </a:rPr>
              <a:t>) </a:t>
            </a:r>
          </a:p>
          <a:p>
            <a:pPr lvl="1"/>
            <a:r>
              <a:rPr lang="en-CA" altLang="ja-JP" sz="2000" dirty="0">
                <a:latin typeface="HGPｺﾞｼｯｸM" panose="020B0600000000000000" pitchFamily="50" charset="-128"/>
              </a:rPr>
              <a:t>Upscales the </a:t>
            </a:r>
            <a:r>
              <a:rPr lang="en-CA" altLang="ja-JP" sz="2000" dirty="0" err="1">
                <a:latin typeface="HGPｺﾞｼｯｸM" panose="020B0600000000000000" pitchFamily="50" charset="-128"/>
              </a:rPr>
              <a:t>predMip</a:t>
            </a:r>
            <a:r>
              <a:rPr lang="en-CA" altLang="ja-JP" sz="2000" dirty="0">
                <a:latin typeface="HGPｺﾞｼｯｸM" panose="020B0600000000000000" pitchFamily="50" charset="-128"/>
              </a:rPr>
              <a:t>[][] to </a:t>
            </a:r>
            <a:r>
              <a:rPr lang="en-CA" altLang="ja-JP" sz="2000" dirty="0" err="1">
                <a:latin typeface="HGPｺﾞｼｯｸM" panose="020B0600000000000000" pitchFamily="50" charset="-128"/>
              </a:rPr>
              <a:t>predSamples</a:t>
            </a:r>
            <a:endParaRPr lang="en-CA" altLang="ja-JP" sz="2000" dirty="0">
              <a:latin typeface="HGPｺﾞｼｯｸM" panose="020B0600000000000000" pitchFamily="50" charset="-128"/>
            </a:endParaRPr>
          </a:p>
          <a:p>
            <a:pPr lvl="2"/>
            <a:r>
              <a:rPr lang="en-CA" altLang="ja-JP" dirty="0">
                <a:latin typeface="HGPｺﾞｼｯｸM" panose="020B0600000000000000" pitchFamily="50" charset="-128"/>
              </a:rPr>
              <a:t>input:     </a:t>
            </a:r>
            <a:r>
              <a:rPr lang="en-CA" altLang="ja-JP" dirty="0" err="1">
                <a:latin typeface="HGPｺﾞｼｯｸM" panose="020B0600000000000000" pitchFamily="50" charset="-128"/>
              </a:rPr>
              <a:t>predMip</a:t>
            </a:r>
            <a:r>
              <a:rPr lang="en-CA" altLang="ja-JP" dirty="0">
                <a:latin typeface="HGPｺﾞｼｯｸM" panose="020B0600000000000000" pitchFamily="50" charset="-128"/>
              </a:rPr>
              <a:t>[][]  (</a:t>
            </a:r>
            <a:r>
              <a:rPr lang="en-CA" altLang="ja-JP" b="1" dirty="0" err="1">
                <a:latin typeface="HGPｺﾞｼｯｸM" panose="020B0600000000000000" pitchFamily="50" charset="-128"/>
              </a:rPr>
              <a:t>predW</a:t>
            </a:r>
            <a:r>
              <a:rPr lang="en-CA" altLang="ja-JP" b="1" dirty="0">
                <a:latin typeface="HGPｺﾞｼｯｸM" panose="020B0600000000000000" pitchFamily="50" charset="-128"/>
              </a:rPr>
              <a:t> x </a:t>
            </a:r>
            <a:r>
              <a:rPr lang="en-CA" altLang="ja-JP" b="1" dirty="0" err="1">
                <a:latin typeface="HGPｺﾞｼｯｸM" panose="020B0600000000000000" pitchFamily="50" charset="-128"/>
              </a:rPr>
              <a:t>predH</a:t>
            </a:r>
            <a:r>
              <a:rPr lang="en-CA" altLang="ja-JP" dirty="0">
                <a:latin typeface="HGPｺﾞｼｯｸM" panose="020B0600000000000000" pitchFamily="50" charset="-128"/>
              </a:rPr>
              <a:t>)</a:t>
            </a:r>
          </a:p>
          <a:p>
            <a:pPr lvl="2"/>
            <a:r>
              <a:rPr lang="en-CA" altLang="ja-JP" dirty="0">
                <a:latin typeface="HGPｺﾞｼｯｸM" panose="020B0600000000000000" pitchFamily="50" charset="-128"/>
              </a:rPr>
              <a:t>output    </a:t>
            </a:r>
            <a:r>
              <a:rPr lang="en-CA" altLang="ja-JP" dirty="0" err="1">
                <a:latin typeface="HGPｺﾞｼｯｸM" panose="020B0600000000000000" pitchFamily="50" charset="-128"/>
              </a:rPr>
              <a:t>mWeight</a:t>
            </a:r>
            <a:r>
              <a:rPr lang="en-CA" altLang="ja-JP" dirty="0">
                <a:latin typeface="HGPｺﾞｼｯｸM" panose="020B0600000000000000" pitchFamily="50" charset="-128"/>
              </a:rPr>
              <a:t>[][] (</a:t>
            </a:r>
            <a:r>
              <a:rPr lang="en-CA" altLang="ja-JP" dirty="0" err="1">
                <a:latin typeface="HGPｺﾞｼｯｸM" panose="020B0600000000000000" pitchFamily="50" charset="-128"/>
              </a:rPr>
              <a:t>nTbW</a:t>
            </a:r>
            <a:r>
              <a:rPr lang="en-CA" altLang="ja-JP" dirty="0">
                <a:latin typeface="HGPｺﾞｼｯｸM" panose="020B0600000000000000" pitchFamily="50" charset="-128"/>
              </a:rPr>
              <a:t> x </a:t>
            </a:r>
            <a:r>
              <a:rPr lang="en-CA" altLang="ja-JP" dirty="0" err="1">
                <a:latin typeface="HGPｺﾞｼｯｸM" panose="020B0600000000000000" pitchFamily="50" charset="-128"/>
              </a:rPr>
              <a:t>nTbH</a:t>
            </a:r>
            <a:r>
              <a:rPr lang="en-CA" altLang="ja-JP" dirty="0">
                <a:latin typeface="HGPｺﾞｼｯｸM" panose="020B0600000000000000" pitchFamily="50" charset="-128"/>
              </a:rPr>
              <a:t>)</a:t>
            </a:r>
            <a:endParaRPr lang="ja-JP" altLang="ja-JP" dirty="0">
              <a:latin typeface="HGPｺﾞｼｯｸM" panose="020B0600000000000000" pitchFamily="50" charset="-128"/>
            </a:endParaRPr>
          </a:p>
        </p:txBody>
      </p:sp>
      <p:sp>
        <p:nvSpPr>
          <p:cNvPr id="3" name="タイトル 2">
            <a:extLst>
              <a:ext uri="{FF2B5EF4-FFF2-40B4-BE49-F238E27FC236}">
                <a16:creationId xmlns:a16="http://schemas.microsoft.com/office/drawing/2014/main" id="{71B48DF3-621F-4850-B19A-218B4377CA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MIP process overview</a:t>
            </a:r>
            <a:endParaRPr kumimoji="1" lang="ja-JP" altLang="en-US" dirty="0"/>
          </a:p>
        </p:txBody>
      </p:sp>
      <p:grpSp>
        <p:nvGrpSpPr>
          <p:cNvPr id="5" name="グループ化 4">
            <a:extLst>
              <a:ext uri="{FF2B5EF4-FFF2-40B4-BE49-F238E27FC236}">
                <a16:creationId xmlns:a16="http://schemas.microsoft.com/office/drawing/2014/main" id="{96765282-0A93-4877-9608-C74C33FCA606}"/>
              </a:ext>
            </a:extLst>
          </p:cNvPr>
          <p:cNvGrpSpPr/>
          <p:nvPr/>
        </p:nvGrpSpPr>
        <p:grpSpPr>
          <a:xfrm>
            <a:off x="695395" y="3890429"/>
            <a:ext cx="7241932" cy="2849584"/>
            <a:chOff x="1016242" y="1328160"/>
            <a:chExt cx="7241932" cy="2849584"/>
          </a:xfrm>
        </p:grpSpPr>
        <p:sp>
          <p:nvSpPr>
            <p:cNvPr id="6" name="正方形/長方形 5">
              <a:extLst>
                <a:ext uri="{FF2B5EF4-FFF2-40B4-BE49-F238E27FC236}">
                  <a16:creationId xmlns:a16="http://schemas.microsoft.com/office/drawing/2014/main" id="{ED3C1128-F543-4239-A7AE-A2EDD7F32F88}"/>
                </a:ext>
              </a:extLst>
            </p:cNvPr>
            <p:cNvSpPr/>
            <p:nvPr/>
          </p:nvSpPr>
          <p:spPr>
            <a:xfrm>
              <a:off x="1785635" y="1971382"/>
              <a:ext cx="167383" cy="1936263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7" name="テキスト ボックス 6">
              <a:extLst>
                <a:ext uri="{FF2B5EF4-FFF2-40B4-BE49-F238E27FC236}">
                  <a16:creationId xmlns:a16="http://schemas.microsoft.com/office/drawing/2014/main" id="{17A0B85A-34FE-45FA-97F1-918C4F1E14A1}"/>
                </a:ext>
              </a:extLst>
            </p:cNvPr>
            <p:cNvSpPr txBox="1"/>
            <p:nvPr/>
          </p:nvSpPr>
          <p:spPr>
            <a:xfrm>
              <a:off x="1016242" y="1386607"/>
              <a:ext cx="1702709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ja-JP" dirty="0" err="1"/>
                <a:t>refSamples</a:t>
              </a:r>
              <a:r>
                <a:rPr lang="en-US" altLang="ja-JP" dirty="0"/>
                <a:t>(p)</a:t>
              </a:r>
              <a:endParaRPr kumimoji="1" lang="en-US" altLang="ja-JP" dirty="0"/>
            </a:p>
            <a:p>
              <a:pPr algn="ctr"/>
              <a:r>
                <a:rPr kumimoji="1" lang="en-US" altLang="ja-JP" sz="1400" dirty="0" err="1"/>
                <a:t>inSize</a:t>
              </a:r>
              <a:endParaRPr kumimoji="1" lang="en-US" altLang="ja-JP" sz="1400" dirty="0"/>
            </a:p>
          </p:txBody>
        </p:sp>
        <p:sp>
          <p:nvSpPr>
            <p:cNvPr id="8" name="矢印: 右 7">
              <a:extLst>
                <a:ext uri="{FF2B5EF4-FFF2-40B4-BE49-F238E27FC236}">
                  <a16:creationId xmlns:a16="http://schemas.microsoft.com/office/drawing/2014/main" id="{5E121826-1773-447B-AE33-FDE86C7328D3}"/>
                </a:ext>
              </a:extLst>
            </p:cNvPr>
            <p:cNvSpPr/>
            <p:nvPr/>
          </p:nvSpPr>
          <p:spPr>
            <a:xfrm>
              <a:off x="2471736" y="2250449"/>
              <a:ext cx="713638" cy="761995"/>
            </a:xfrm>
            <a:prstGeom prst="rightArrow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9" name="正方形/長方形 8">
              <a:extLst>
                <a:ext uri="{FF2B5EF4-FFF2-40B4-BE49-F238E27FC236}">
                  <a16:creationId xmlns:a16="http://schemas.microsoft.com/office/drawing/2014/main" id="{3E203148-D15E-470D-A8FC-59662D5DD288}"/>
                </a:ext>
              </a:extLst>
            </p:cNvPr>
            <p:cNvSpPr/>
            <p:nvPr/>
          </p:nvSpPr>
          <p:spPr>
            <a:xfrm>
              <a:off x="3576578" y="2159487"/>
              <a:ext cx="1103474" cy="1073513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0" name="テキスト ボックス 9">
              <a:extLst>
                <a:ext uri="{FF2B5EF4-FFF2-40B4-BE49-F238E27FC236}">
                  <a16:creationId xmlns:a16="http://schemas.microsoft.com/office/drawing/2014/main" id="{319E5A79-2F8B-4229-813A-AC19131BDA9C}"/>
                </a:ext>
              </a:extLst>
            </p:cNvPr>
            <p:cNvSpPr txBox="1"/>
            <p:nvPr/>
          </p:nvSpPr>
          <p:spPr>
            <a:xfrm>
              <a:off x="3468102" y="1364670"/>
              <a:ext cx="132042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ja-JP" dirty="0" err="1"/>
                <a:t>predMip</a:t>
              </a:r>
              <a:br>
                <a:rPr lang="en-US" altLang="ja-JP" dirty="0"/>
              </a:br>
              <a:r>
                <a:rPr lang="en-US" altLang="ja-JP" sz="1400" b="1" dirty="0" err="1"/>
                <a:t>predW</a:t>
              </a:r>
              <a:r>
                <a:rPr lang="en-US" altLang="ja-JP" sz="1400" b="1" dirty="0"/>
                <a:t> * </a:t>
              </a:r>
              <a:r>
                <a:rPr lang="en-US" altLang="ja-JP" sz="1400" b="1" dirty="0" err="1"/>
                <a:t>predH</a:t>
              </a:r>
              <a:endParaRPr kumimoji="1" lang="ja-JP" altLang="en-US" b="1" dirty="0"/>
            </a:p>
          </p:txBody>
        </p:sp>
        <p:sp>
          <p:nvSpPr>
            <p:cNvPr id="11" name="正方形/長方形 10">
              <a:extLst>
                <a:ext uri="{FF2B5EF4-FFF2-40B4-BE49-F238E27FC236}">
                  <a16:creationId xmlns:a16="http://schemas.microsoft.com/office/drawing/2014/main" id="{FA4B84B6-4276-47EB-B132-5664E06BE896}"/>
                </a:ext>
              </a:extLst>
            </p:cNvPr>
            <p:cNvSpPr/>
            <p:nvPr/>
          </p:nvSpPr>
          <p:spPr>
            <a:xfrm>
              <a:off x="6095999" y="1974491"/>
              <a:ext cx="2162175" cy="2203253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2" name="テキスト ボックス 11">
              <a:extLst>
                <a:ext uri="{FF2B5EF4-FFF2-40B4-BE49-F238E27FC236}">
                  <a16:creationId xmlns:a16="http://schemas.microsoft.com/office/drawing/2014/main" id="{00848D66-F1F0-4022-8934-B176D4787458}"/>
                </a:ext>
              </a:extLst>
            </p:cNvPr>
            <p:cNvSpPr txBox="1"/>
            <p:nvPr/>
          </p:nvSpPr>
          <p:spPr>
            <a:xfrm>
              <a:off x="6389033" y="1328160"/>
              <a:ext cx="157607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ja-JP" dirty="0" err="1"/>
                <a:t>predSamples</a:t>
              </a:r>
              <a:br>
                <a:rPr lang="en-US" altLang="ja-JP" dirty="0"/>
              </a:br>
              <a:r>
                <a:rPr lang="en-US" altLang="ja-JP" sz="1400" dirty="0" err="1"/>
                <a:t>nTbW</a:t>
              </a:r>
              <a:r>
                <a:rPr lang="en-US" altLang="ja-JP" sz="1400" dirty="0"/>
                <a:t> * </a:t>
              </a:r>
              <a:r>
                <a:rPr lang="en-US" altLang="ja-JP" sz="1400" dirty="0" err="1"/>
                <a:t>nTbH</a:t>
              </a:r>
              <a:endParaRPr kumimoji="1" lang="ja-JP" altLang="en-US" dirty="0"/>
            </a:p>
          </p:txBody>
        </p:sp>
        <p:sp>
          <p:nvSpPr>
            <p:cNvPr id="13" name="矢印: 右 12">
              <a:extLst>
                <a:ext uri="{FF2B5EF4-FFF2-40B4-BE49-F238E27FC236}">
                  <a16:creationId xmlns:a16="http://schemas.microsoft.com/office/drawing/2014/main" id="{1F404F76-9EFA-43F1-8685-99F5712EA951}"/>
                </a:ext>
              </a:extLst>
            </p:cNvPr>
            <p:cNvSpPr/>
            <p:nvPr/>
          </p:nvSpPr>
          <p:spPr>
            <a:xfrm>
              <a:off x="5031206" y="2250449"/>
              <a:ext cx="713638" cy="761995"/>
            </a:xfrm>
            <a:prstGeom prst="rightArrow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4" name="テキスト ボックス 13">
              <a:extLst>
                <a:ext uri="{FF2B5EF4-FFF2-40B4-BE49-F238E27FC236}">
                  <a16:creationId xmlns:a16="http://schemas.microsoft.com/office/drawing/2014/main" id="{63A8007E-502E-4048-9298-3CA88DAA245D}"/>
                </a:ext>
              </a:extLst>
            </p:cNvPr>
            <p:cNvSpPr txBox="1"/>
            <p:nvPr/>
          </p:nvSpPr>
          <p:spPr>
            <a:xfrm>
              <a:off x="4901354" y="1908470"/>
              <a:ext cx="97334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1400" i="1" dirty="0"/>
                <a:t>upscaling</a:t>
              </a:r>
              <a:endParaRPr kumimoji="1" lang="ja-JP" altLang="en-US" sz="1400" i="1" dirty="0"/>
            </a:p>
          </p:txBody>
        </p:sp>
        <p:cxnSp>
          <p:nvCxnSpPr>
            <p:cNvPr id="15" name="直線矢印コネクタ 14">
              <a:extLst>
                <a:ext uri="{FF2B5EF4-FFF2-40B4-BE49-F238E27FC236}">
                  <a16:creationId xmlns:a16="http://schemas.microsoft.com/office/drawing/2014/main" id="{47C43937-2A87-4BBE-8301-C0E29736558D}"/>
                </a:ext>
              </a:extLst>
            </p:cNvPr>
            <p:cNvCxnSpPr/>
            <p:nvPr/>
          </p:nvCxnSpPr>
          <p:spPr>
            <a:xfrm flipV="1">
              <a:off x="2718951" y="3012444"/>
              <a:ext cx="0" cy="401104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テキスト ボックス 15">
              <a:extLst>
                <a:ext uri="{FF2B5EF4-FFF2-40B4-BE49-F238E27FC236}">
                  <a16:creationId xmlns:a16="http://schemas.microsoft.com/office/drawing/2014/main" id="{F27CA7BB-957B-4195-AE18-371809C8728A}"/>
                </a:ext>
              </a:extLst>
            </p:cNvPr>
            <p:cNvSpPr txBox="1"/>
            <p:nvPr/>
          </p:nvSpPr>
          <p:spPr>
            <a:xfrm>
              <a:off x="2218285" y="1772576"/>
              <a:ext cx="108395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ja-JP" sz="1400" i="1" dirty="0"/>
                <a:t>matrix</a:t>
              </a:r>
              <a:br>
                <a:rPr lang="en-US" altLang="ja-JP" sz="1400" i="1" dirty="0"/>
              </a:br>
              <a:r>
                <a:rPr lang="en-US" altLang="ja-JP" sz="1400" i="1" dirty="0"/>
                <a:t>calculation</a:t>
              </a:r>
              <a:endParaRPr kumimoji="1" lang="ja-JP" altLang="en-US" sz="1400" i="1" dirty="0"/>
            </a:p>
          </p:txBody>
        </p:sp>
        <p:sp>
          <p:nvSpPr>
            <p:cNvPr id="17" name="テキスト ボックス 16">
              <a:extLst>
                <a:ext uri="{FF2B5EF4-FFF2-40B4-BE49-F238E27FC236}">
                  <a16:creationId xmlns:a16="http://schemas.microsoft.com/office/drawing/2014/main" id="{4FBBCE8A-53A7-4BAF-AEEC-5D554F967597}"/>
                </a:ext>
              </a:extLst>
            </p:cNvPr>
            <p:cNvSpPr txBox="1"/>
            <p:nvPr/>
          </p:nvSpPr>
          <p:spPr>
            <a:xfrm>
              <a:off x="2081347" y="3407771"/>
              <a:ext cx="1943161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ja-JP" dirty="0" err="1"/>
                <a:t>mWeight</a:t>
              </a:r>
              <a:br>
                <a:rPr lang="en-US" altLang="ja-JP" dirty="0"/>
              </a:br>
              <a:r>
                <a:rPr lang="en-US" altLang="ja-JP" dirty="0"/>
                <a:t>(</a:t>
              </a:r>
              <a:r>
                <a:rPr lang="en-US" altLang="ja-JP" sz="1400" b="1" dirty="0" err="1"/>
                <a:t>predC</a:t>
              </a:r>
              <a:r>
                <a:rPr lang="en-US" altLang="ja-JP" sz="1400" b="1" dirty="0"/>
                <a:t> * </a:t>
              </a:r>
              <a:r>
                <a:rPr lang="en-US" altLang="ja-JP" sz="1400" b="1" dirty="0" err="1"/>
                <a:t>predC</a:t>
              </a:r>
              <a:r>
                <a:rPr lang="en-US" altLang="ja-JP" sz="1400" dirty="0"/>
                <a:t>) * </a:t>
              </a:r>
              <a:r>
                <a:rPr lang="en-US" altLang="ja-JP" sz="1400" dirty="0" err="1"/>
                <a:t>inSize</a:t>
              </a:r>
              <a:endParaRPr kumimoji="1" lang="ja-JP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4605311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276DB8DB-24CF-46B8-9FE0-482781D241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1999" y="845159"/>
            <a:ext cx="9009987" cy="5753592"/>
          </a:xfrm>
        </p:spPr>
        <p:txBody>
          <a:bodyPr>
            <a:normAutofit/>
          </a:bodyPr>
          <a:lstStyle/>
          <a:p>
            <a:r>
              <a:rPr lang="en-US" altLang="ja-JP" sz="2400" dirty="0"/>
              <a:t>For 4x16 or 16x4 blocks</a:t>
            </a:r>
          </a:p>
          <a:p>
            <a:pPr lvl="1"/>
            <a:r>
              <a:rPr lang="en-US" altLang="ja-JP" sz="2000" dirty="0" err="1"/>
              <a:t>predMip</a:t>
            </a:r>
            <a:r>
              <a:rPr lang="en-US" altLang="ja-JP" sz="2000" dirty="0"/>
              <a:t> is </a:t>
            </a:r>
            <a:r>
              <a:rPr lang="en-US" altLang="ja-JP" sz="2000" dirty="0" err="1"/>
              <a:t>PredW</a:t>
            </a:r>
            <a:r>
              <a:rPr lang="en-US" altLang="ja-JP" sz="2000" dirty="0"/>
              <a:t> x </a:t>
            </a:r>
            <a:r>
              <a:rPr lang="en-US" altLang="ja-JP" sz="2000" dirty="0" err="1"/>
              <a:t>PrecH</a:t>
            </a:r>
            <a:r>
              <a:rPr lang="en-US" altLang="ja-JP" sz="2000" dirty="0"/>
              <a:t> (4x8 and 8x4) </a:t>
            </a:r>
          </a:p>
          <a:p>
            <a:pPr lvl="1"/>
            <a:r>
              <a:rPr lang="en-US" altLang="ja-JP" sz="2000" dirty="0" err="1"/>
              <a:t>mWeight</a:t>
            </a:r>
            <a:r>
              <a:rPr lang="en-US" altLang="ja-JP" sz="2000" dirty="0"/>
              <a:t> size is for 8x8</a:t>
            </a:r>
          </a:p>
          <a:p>
            <a:pPr lvl="1"/>
            <a:r>
              <a:rPr lang="en-US" altLang="ja-JP" sz="2000" dirty="0"/>
              <a:t>=&gt; matrix operation becomes complicated </a:t>
            </a:r>
          </a:p>
          <a:p>
            <a:pPr lvl="2"/>
            <a:r>
              <a:rPr lang="en-US" altLang="ja-JP" sz="1600" dirty="0"/>
              <a:t>needs </a:t>
            </a:r>
            <a:r>
              <a:rPr lang="en-US" altLang="ja-JP" sz="1600" dirty="0" err="1"/>
              <a:t>incH</a:t>
            </a:r>
            <a:r>
              <a:rPr lang="en-US" altLang="ja-JP" sz="1600" dirty="0"/>
              <a:t> and </a:t>
            </a:r>
            <a:r>
              <a:rPr lang="en-US" altLang="ja-JP" sz="1600" dirty="0" err="1"/>
              <a:t>incW</a:t>
            </a:r>
            <a:r>
              <a:rPr lang="en-US" altLang="ja-JP" sz="1600" dirty="0"/>
              <a:t> decimation process</a:t>
            </a:r>
          </a:p>
          <a:p>
            <a:pPr lvl="2"/>
            <a:endParaRPr lang="en-US" altLang="ja-JP" sz="1600" dirty="0"/>
          </a:p>
          <a:p>
            <a:pPr lvl="2"/>
            <a:endParaRPr lang="en-US" altLang="ja-JP" sz="1600" dirty="0"/>
          </a:p>
          <a:p>
            <a:pPr lvl="2"/>
            <a:endParaRPr lang="en-US" altLang="ja-JP" sz="1600" dirty="0"/>
          </a:p>
          <a:p>
            <a:pPr lvl="2"/>
            <a:endParaRPr lang="en-US" altLang="ja-JP" sz="1600" dirty="0"/>
          </a:p>
          <a:p>
            <a:pPr lvl="2"/>
            <a:endParaRPr lang="en-US" altLang="ja-JP" sz="1600" dirty="0"/>
          </a:p>
          <a:p>
            <a:pPr marL="914400" lvl="2" indent="0">
              <a:buNone/>
            </a:pPr>
            <a:endParaRPr lang="en-US" altLang="ja-JP" sz="1600" dirty="0"/>
          </a:p>
          <a:p>
            <a:r>
              <a:rPr lang="en-US" altLang="ja-JP" sz="2400" dirty="0"/>
              <a:t>Table 8-4 in WD6</a:t>
            </a:r>
          </a:p>
          <a:p>
            <a:endParaRPr lang="en-US" altLang="ja-JP" sz="2400" dirty="0"/>
          </a:p>
          <a:p>
            <a:pPr marL="457200" lvl="1" indent="0">
              <a:buNone/>
            </a:pPr>
            <a:br>
              <a:rPr lang="en-US" altLang="ja-JP" sz="2000" dirty="0"/>
            </a:br>
            <a:r>
              <a:rPr lang="en-US" altLang="ja-JP" sz="2000" dirty="0"/>
              <a:t>  </a:t>
            </a:r>
            <a:endParaRPr kumimoji="1" lang="ja-JP" altLang="en-US" sz="2000" dirty="0"/>
          </a:p>
        </p:txBody>
      </p:sp>
      <p:sp>
        <p:nvSpPr>
          <p:cNvPr id="5" name="タイトル 4">
            <a:extLst>
              <a:ext uri="{FF2B5EF4-FFF2-40B4-BE49-F238E27FC236}">
                <a16:creationId xmlns:a16="http://schemas.microsoft.com/office/drawing/2014/main" id="{1FA146CF-6542-4A98-A97F-453ECBD73E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Problem statement</a:t>
            </a:r>
            <a:endParaRPr kumimoji="1" lang="ja-JP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正方形/長方形 8">
                <a:extLst>
                  <a:ext uri="{FF2B5EF4-FFF2-40B4-BE49-F238E27FC236}">
                    <a16:creationId xmlns:a16="http://schemas.microsoft.com/office/drawing/2014/main" id="{4BE29711-EC8B-473B-9018-BF50673F6392}"/>
                  </a:ext>
                </a:extLst>
              </p:cNvPr>
              <p:cNvSpPr/>
              <p:nvPr/>
            </p:nvSpPr>
            <p:spPr>
              <a:xfrm>
                <a:off x="466433" y="2635399"/>
                <a:ext cx="8356741" cy="1587202"/>
              </a:xfrm>
              <a:prstGeom prst="rect">
                <a:avLst/>
              </a:prstGeom>
              <a:ln>
                <a:solidFill>
                  <a:schemeClr val="tx1"/>
                </a:solidFill>
              </a:ln>
            </p:spPr>
            <p:txBody>
              <a:bodyPr wrap="square" tIns="108000" bIns="108000">
                <a:spAutoFit/>
              </a:bodyPr>
              <a:lstStyle/>
              <a:p>
                <a:pPr marL="180000" hangingPunct="0">
                  <a:spcBef>
                    <a:spcPts val="600"/>
                  </a:spcBef>
                  <a:spcAft>
                    <a:spcPts val="600"/>
                  </a:spcAft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  <a:tab pos="914400" algn="l"/>
                    <a:tab pos="3079115" algn="ctr"/>
                    <a:tab pos="6156960" algn="r"/>
                  </a:tabLst>
                </a:pPr>
                <a:r>
                  <a:rPr lang="en-CA" altLang="ja-JP" sz="1600" dirty="0" err="1">
                    <a:latin typeface="Times New Roman" panose="02020603050405020304" pitchFamily="18" charset="0"/>
                    <a:ea typeface="SimSun" panose="02010600030101010101" pitchFamily="2" charset="-122"/>
                  </a:rPr>
                  <a:t>incW</a:t>
                </a:r>
                <a:r>
                  <a:rPr lang="en-CA" altLang="ja-JP" sz="16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 = ( </a:t>
                </a:r>
                <a:r>
                  <a:rPr lang="en-CA" altLang="ja-JP" sz="1600" dirty="0" err="1">
                    <a:latin typeface="Times New Roman" panose="02020603050405020304" pitchFamily="18" charset="0"/>
                    <a:ea typeface="SimSun" panose="02010600030101010101" pitchFamily="2" charset="-122"/>
                  </a:rPr>
                  <a:t>predC</a:t>
                </a:r>
                <a:r>
                  <a:rPr lang="en-CA" altLang="ja-JP" sz="16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 &gt; </a:t>
                </a:r>
                <a:r>
                  <a:rPr lang="en-CA" altLang="ja-JP" sz="1600" dirty="0" err="1">
                    <a:latin typeface="Times New Roman" panose="02020603050405020304" pitchFamily="18" charset="0"/>
                    <a:ea typeface="SimSun" panose="02010600030101010101" pitchFamily="2" charset="-122"/>
                  </a:rPr>
                  <a:t>mipW</a:t>
                </a:r>
                <a:r>
                  <a:rPr lang="en-CA" altLang="ja-JP" sz="16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 )  ?  2  :  1		(8‑65)</a:t>
                </a:r>
                <a:endParaRPr lang="ja-JP" altLang="ja-JP" sz="2000" dirty="0">
                  <a:effectLst/>
                  <a:latin typeface="Times New Roman" panose="02020603050405020304" pitchFamily="18" charset="0"/>
                  <a:ea typeface="游明朝" panose="02020400000000000000" pitchFamily="18" charset="-128"/>
                </a:endParaRPr>
              </a:p>
              <a:p>
                <a:pPr marL="180000" hangingPunct="0">
                  <a:spcBef>
                    <a:spcPts val="600"/>
                  </a:spcBef>
                  <a:spcAft>
                    <a:spcPts val="600"/>
                  </a:spcAft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  <a:tab pos="914400" algn="l"/>
                    <a:tab pos="3079115" algn="ctr"/>
                    <a:tab pos="6156960" algn="r"/>
                  </a:tabLst>
                </a:pPr>
                <a:r>
                  <a:rPr lang="en-CA" altLang="ja-JP" sz="1600" dirty="0" err="1">
                    <a:latin typeface="Times New Roman" panose="02020603050405020304" pitchFamily="18" charset="0"/>
                    <a:ea typeface="SimSun" panose="02010600030101010101" pitchFamily="2" charset="-122"/>
                  </a:rPr>
                  <a:t>incH</a:t>
                </a:r>
                <a:r>
                  <a:rPr lang="en-CA" altLang="ja-JP" sz="16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 = ( </a:t>
                </a:r>
                <a:r>
                  <a:rPr lang="en-CA" altLang="ja-JP" sz="1600" dirty="0" err="1">
                    <a:latin typeface="Times New Roman" panose="02020603050405020304" pitchFamily="18" charset="0"/>
                    <a:ea typeface="SimSun" panose="02010600030101010101" pitchFamily="2" charset="-122"/>
                  </a:rPr>
                  <a:t>predC</a:t>
                </a:r>
                <a:r>
                  <a:rPr lang="en-CA" altLang="ja-JP" sz="16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 &gt; </a:t>
                </a:r>
                <a:r>
                  <a:rPr lang="en-CA" altLang="ja-JP" sz="1600" dirty="0" err="1">
                    <a:latin typeface="Times New Roman" panose="02020603050405020304" pitchFamily="18" charset="0"/>
                    <a:ea typeface="SimSun" panose="02010600030101010101" pitchFamily="2" charset="-122"/>
                  </a:rPr>
                  <a:t>mipH</a:t>
                </a:r>
                <a:r>
                  <a:rPr lang="en-CA" altLang="ja-JP" sz="16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 )  ?  2  :  1		(8‑66)</a:t>
                </a:r>
                <a:endParaRPr lang="ja-JP" altLang="ja-JP" sz="2000" dirty="0">
                  <a:effectLst/>
                  <a:latin typeface="Times New Roman" panose="02020603050405020304" pitchFamily="18" charset="0"/>
                  <a:ea typeface="游明朝" panose="02020400000000000000" pitchFamily="18" charset="-128"/>
                </a:endParaRPr>
              </a:p>
              <a:p>
                <a:pPr marL="180000" hangingPunct="0">
                  <a:spcBef>
                    <a:spcPts val="600"/>
                  </a:spcBef>
                  <a:spcAft>
                    <a:spcPts val="600"/>
                  </a:spcAft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  <a:tab pos="2057400" algn="l"/>
                    <a:tab pos="3079115" algn="ctr"/>
                    <a:tab pos="6156960" algn="r"/>
                  </a:tabLst>
                </a:pPr>
                <a:r>
                  <a:rPr lang="en-CA" altLang="ja-JP" sz="1600" dirty="0" err="1">
                    <a:latin typeface="Times New Roman" panose="02020603050405020304" pitchFamily="18" charset="0"/>
                    <a:ea typeface="SimSun" panose="02010600030101010101" pitchFamily="2" charset="-122"/>
                  </a:rPr>
                  <a:t>predMip</a:t>
                </a:r>
                <a:r>
                  <a:rPr lang="en-CA" altLang="ja-JP" sz="16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[ x ][ y ] = ( ( ( </a:t>
                </a:r>
                <a14:m>
                  <m:oMath xmlns:m="http://schemas.openxmlformats.org/officeDocument/2006/math">
                    <m:nary>
                      <m:naryPr>
                        <m:chr m:val="∑"/>
                        <m:limLoc m:val="undOvr"/>
                        <m:ctrlPr>
                          <a:rPr lang="ja-JP" altLang="ja-JP" sz="16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naryPr>
                      <m:sub>
                        <m:r>
                          <m:rPr>
                            <m:sty m:val="p"/>
                          </m:rPr>
                          <a:rPr lang="en-CA" altLang="ja-JP" sz="2400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i</m:t>
                        </m:r>
                        <m:r>
                          <a:rPr lang="en-CA" altLang="ja-JP" sz="2400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 = 0</m:t>
                        </m:r>
                      </m:sub>
                      <m:sup>
                        <m:r>
                          <m:rPr>
                            <m:sty m:val="p"/>
                          </m:rPr>
                          <a:rPr lang="en-CA" altLang="ja-JP" sz="1600"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inSize</m:t>
                        </m:r>
                        <m:r>
                          <a:rPr lang="en-CA" altLang="ja-JP" sz="1600" i="1"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 − </m:t>
                        </m:r>
                        <m:r>
                          <a:rPr lang="en-CA" altLang="ja-JP" sz="1600"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1</m:t>
                        </m:r>
                      </m:sup>
                      <m:e>
                        <m:r>
                          <m:rPr>
                            <m:sty m:val="p"/>
                          </m:rPr>
                          <a:rPr lang="en-CA" altLang="ja-JP" sz="1600"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mWeight</m:t>
                        </m:r>
                        <m:d>
                          <m:dPr>
                            <m:begChr m:val="["/>
                            <m:endChr m:val="]"/>
                            <m:ctrlPr>
                              <a:rPr lang="ja-JP" altLang="ja-JP" sz="16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CA" altLang="ja-JP" sz="1600" i="1">
                                <a:latin typeface="Cambria Math" panose="02040503050406030204" pitchFamily="18" charset="0"/>
                                <a:ea typeface="SimSun" panose="02010600030101010101" pitchFamily="2" charset="-122"/>
                              </a:rPr>
                              <m:t> </m:t>
                            </m:r>
                            <m:r>
                              <m:rPr>
                                <m:sty m:val="p"/>
                              </m:rPr>
                              <a:rPr lang="en-CA" altLang="ja-JP" sz="1600">
                                <a:latin typeface="Cambria Math" panose="02040503050406030204" pitchFamily="18" charset="0"/>
                                <a:ea typeface="SimSun" panose="02010600030101010101" pitchFamily="2" charset="-122"/>
                              </a:rPr>
                              <m:t>i</m:t>
                            </m:r>
                            <m:r>
                              <a:rPr lang="en-CA" altLang="ja-JP" sz="1600" i="1">
                                <a:latin typeface="Cambria Math" panose="02040503050406030204" pitchFamily="18" charset="0"/>
                                <a:ea typeface="SimSun" panose="02010600030101010101" pitchFamily="2" charset="-122"/>
                              </a:rPr>
                              <m:t> </m:t>
                            </m:r>
                          </m:e>
                        </m:d>
                        <m:d>
                          <m:dPr>
                            <m:begChr m:val="["/>
                            <m:endChr m:val="]"/>
                            <m:ctrlPr>
                              <a:rPr lang="ja-JP" altLang="ja-JP" sz="16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CA" altLang="ja-JP" sz="1600" i="1">
                                <a:latin typeface="Cambria Math" panose="02040503050406030204" pitchFamily="18" charset="0"/>
                                <a:ea typeface="SimSun" panose="02010600030101010101" pitchFamily="2" charset="-122"/>
                              </a:rPr>
                              <m:t> </m:t>
                            </m:r>
                            <m:r>
                              <m:rPr>
                                <m:sty m:val="p"/>
                              </m:rPr>
                              <a:rPr lang="en-CA" altLang="ja-JP" sz="1600">
                                <a:latin typeface="Cambria Math" panose="02040503050406030204" pitchFamily="18" charset="0"/>
                                <a:ea typeface="SimSun" panose="02010600030101010101" pitchFamily="2" charset="-122"/>
                              </a:rPr>
                              <m:t>y</m:t>
                            </m:r>
                            <m:r>
                              <a:rPr lang="en-CA" altLang="ja-JP" sz="1600" i="1">
                                <a:highlight>
                                  <a:srgbClr val="00FFFF"/>
                                </a:highlight>
                                <a:latin typeface="Cambria Math" panose="02040503050406030204" pitchFamily="18" charset="0"/>
                                <a:ea typeface="SimSun" panose="02010600030101010101" pitchFamily="2" charset="-122"/>
                              </a:rPr>
                              <m:t>∗</m:t>
                            </m:r>
                            <m:r>
                              <m:rPr>
                                <m:sty m:val="p"/>
                              </m:rPr>
                              <a:rPr lang="en-CA" altLang="ja-JP" sz="1600">
                                <a:highlight>
                                  <a:srgbClr val="00FFFF"/>
                                </a:highlight>
                                <a:latin typeface="Cambria Math" panose="02040503050406030204" pitchFamily="18" charset="0"/>
                                <a:ea typeface="SimSun" panose="02010600030101010101" pitchFamily="2" charset="-122"/>
                              </a:rPr>
                              <m:t>incH</m:t>
                            </m:r>
                            <m:r>
                              <a:rPr lang="en-CA" altLang="ja-JP" sz="1600" i="1">
                                <a:latin typeface="Cambria Math" panose="02040503050406030204" pitchFamily="18" charset="0"/>
                                <a:ea typeface="SimSun" panose="02010600030101010101" pitchFamily="2" charset="-122"/>
                              </a:rPr>
                              <m:t>∗</m:t>
                            </m:r>
                            <m:r>
                              <m:rPr>
                                <m:sty m:val="p"/>
                              </m:rPr>
                              <a:rPr lang="en-CA" altLang="ja-JP" sz="1600">
                                <a:latin typeface="Cambria Math" panose="02040503050406030204" pitchFamily="18" charset="0"/>
                                <a:ea typeface="SimSun" panose="02010600030101010101" pitchFamily="2" charset="-122"/>
                              </a:rPr>
                              <m:t>predC</m:t>
                            </m:r>
                            <m:r>
                              <a:rPr lang="en-CA" altLang="ja-JP" sz="1600">
                                <a:latin typeface="Cambria Math" panose="02040503050406030204" pitchFamily="18" charset="0"/>
                                <a:ea typeface="SimSun" panose="02010600030101010101" pitchFamily="2" charset="-122"/>
                              </a:rPr>
                              <m:t>+</m:t>
                            </m:r>
                            <m:r>
                              <m:rPr>
                                <m:sty m:val="p"/>
                              </m:rPr>
                              <a:rPr lang="en-CA" altLang="ja-JP" sz="1600">
                                <a:latin typeface="Cambria Math" panose="02040503050406030204" pitchFamily="18" charset="0"/>
                                <a:ea typeface="SimSun" panose="02010600030101010101" pitchFamily="2" charset="-122"/>
                              </a:rPr>
                              <m:t>x</m:t>
                            </m:r>
                            <m:r>
                              <a:rPr lang="en-CA" altLang="ja-JP" sz="1600" i="1">
                                <a:highlight>
                                  <a:srgbClr val="00FFFF"/>
                                </a:highlight>
                                <a:latin typeface="Cambria Math" panose="02040503050406030204" pitchFamily="18" charset="0"/>
                                <a:ea typeface="SimSun" panose="02010600030101010101" pitchFamily="2" charset="-122"/>
                              </a:rPr>
                              <m:t>∗</m:t>
                            </m:r>
                            <m:r>
                              <m:rPr>
                                <m:sty m:val="p"/>
                              </m:rPr>
                              <a:rPr lang="en-CA" altLang="ja-JP" sz="1600">
                                <a:highlight>
                                  <a:srgbClr val="00FFFF"/>
                                </a:highlight>
                                <a:latin typeface="Cambria Math" panose="02040503050406030204" pitchFamily="18" charset="0"/>
                                <a:ea typeface="SimSun" panose="02010600030101010101" pitchFamily="2" charset="-122"/>
                              </a:rPr>
                              <m:t>incW</m:t>
                            </m:r>
                            <m:r>
                              <a:rPr lang="en-CA" altLang="ja-JP" sz="1600" i="1">
                                <a:highlight>
                                  <a:srgbClr val="00FFFF"/>
                                </a:highlight>
                                <a:latin typeface="Cambria Math" panose="02040503050406030204" pitchFamily="18" charset="0"/>
                                <a:ea typeface="SimSun" panose="02010600030101010101" pitchFamily="2" charset="-122"/>
                              </a:rPr>
                              <m:t> </m:t>
                            </m:r>
                          </m:e>
                        </m:d>
                        <m:r>
                          <a:rPr lang="en-CA" altLang="ja-JP" sz="1600" i="1"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∗</m:t>
                        </m:r>
                        <m:r>
                          <m:rPr>
                            <m:sty m:val="p"/>
                          </m:rPr>
                          <a:rPr lang="en-CA" altLang="ja-JP" sz="1600"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p</m:t>
                        </m:r>
                        <m:d>
                          <m:dPr>
                            <m:begChr m:val="["/>
                            <m:endChr m:val="]"/>
                            <m:ctrlPr>
                              <a:rPr lang="ja-JP" altLang="ja-JP" sz="16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CA" altLang="ja-JP" sz="1600" i="1">
                                <a:latin typeface="Cambria Math" panose="02040503050406030204" pitchFamily="18" charset="0"/>
                                <a:ea typeface="SimSun" panose="02010600030101010101" pitchFamily="2" charset="-122"/>
                              </a:rPr>
                              <m:t> </m:t>
                            </m:r>
                            <m:r>
                              <m:rPr>
                                <m:sty m:val="p"/>
                              </m:rPr>
                              <a:rPr lang="en-CA" altLang="ja-JP" sz="1600">
                                <a:latin typeface="Cambria Math" panose="02040503050406030204" pitchFamily="18" charset="0"/>
                                <a:ea typeface="SimSun" panose="02010600030101010101" pitchFamily="2" charset="-122"/>
                              </a:rPr>
                              <m:t>i</m:t>
                            </m:r>
                            <m:r>
                              <a:rPr lang="en-CA" altLang="ja-JP" sz="1600" i="1">
                                <a:latin typeface="Cambria Math" panose="02040503050406030204" pitchFamily="18" charset="0"/>
                                <a:ea typeface="SimSun" panose="02010600030101010101" pitchFamily="2" charset="-122"/>
                              </a:rPr>
                              <m:t> </m:t>
                            </m:r>
                          </m:e>
                        </m:d>
                      </m:e>
                    </m:nary>
                  </m:oMath>
                </a14:m>
                <a:r>
                  <a:rPr lang="en-CA" altLang="ja-JP" sz="16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 ) + </a:t>
                </a:r>
                <a:r>
                  <a:rPr lang="en-CA" altLang="ja-JP" sz="1600" dirty="0" err="1">
                    <a:latin typeface="Times New Roman" panose="02020603050405020304" pitchFamily="18" charset="0"/>
                    <a:ea typeface="SimSun" panose="02010600030101010101" pitchFamily="2" charset="-122"/>
                  </a:rPr>
                  <a:t>oW</a:t>
                </a:r>
                <a:r>
                  <a:rPr lang="en-CA" altLang="ja-JP" sz="16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 ) &gt;&gt; </a:t>
                </a:r>
                <a:r>
                  <a:rPr lang="en-CA" altLang="ja-JP" sz="1600" dirty="0" err="1">
                    <a:latin typeface="Times New Roman" panose="02020603050405020304" pitchFamily="18" charset="0"/>
                    <a:ea typeface="SimSun" panose="02010600030101010101" pitchFamily="2" charset="-122"/>
                  </a:rPr>
                  <a:t>sW</a:t>
                </a:r>
                <a:r>
                  <a:rPr lang="en-CA" altLang="ja-JP" sz="16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 ) + </a:t>
                </a:r>
                <a:r>
                  <a:rPr lang="en-CA" altLang="ja-JP" sz="1600" dirty="0" err="1">
                    <a:latin typeface="Times New Roman" panose="02020603050405020304" pitchFamily="18" charset="0"/>
                    <a:ea typeface="SimSun" panose="02010600030101010101" pitchFamily="2" charset="-122"/>
                  </a:rPr>
                  <a:t>pTemp</a:t>
                </a:r>
                <a:r>
                  <a:rPr lang="en-CA" altLang="ja-JP" sz="16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[ 0 ]					</a:t>
                </a:r>
                <a:r>
                  <a:rPr lang="ja-JP" altLang="ja-JP" sz="1600" dirty="0">
                    <a:latin typeface="Times New Roman" panose="02020603050405020304" pitchFamily="18" charset="0"/>
                    <a:ea typeface="游明朝" panose="02020400000000000000" pitchFamily="18" charset="-128"/>
                  </a:rPr>
                  <a:t>　</a:t>
                </a:r>
                <a:r>
                  <a:rPr lang="en-CA" altLang="ja-JP" sz="16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(8‑67)</a:t>
                </a:r>
                <a:endParaRPr lang="ja-JP" altLang="ja-JP" sz="2000" dirty="0">
                  <a:effectLst/>
                  <a:latin typeface="Times New Roman" panose="02020603050405020304" pitchFamily="18" charset="0"/>
                  <a:ea typeface="游明朝" panose="02020400000000000000" pitchFamily="18" charset="-128"/>
                </a:endParaRPr>
              </a:p>
            </p:txBody>
          </p:sp>
        </mc:Choice>
        <mc:Fallback xmlns="">
          <p:sp>
            <p:nvSpPr>
              <p:cNvPr id="9" name="正方形/長方形 8">
                <a:extLst>
                  <a:ext uri="{FF2B5EF4-FFF2-40B4-BE49-F238E27FC236}">
                    <a16:creationId xmlns:a16="http://schemas.microsoft.com/office/drawing/2014/main" id="{4BE29711-EC8B-473B-9018-BF50673F639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6433" y="2635399"/>
                <a:ext cx="8356741" cy="1587202"/>
              </a:xfrm>
              <a:prstGeom prst="rect">
                <a:avLst/>
              </a:prstGeom>
              <a:blipFill>
                <a:blip r:embed="rId2"/>
                <a:stretch>
                  <a:fillRect b="-13308"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四角形: 角を丸くする 9">
            <a:extLst>
              <a:ext uri="{FF2B5EF4-FFF2-40B4-BE49-F238E27FC236}">
                <a16:creationId xmlns:a16="http://schemas.microsoft.com/office/drawing/2014/main" id="{585D226F-4C93-4259-8806-C1E5B0EA6767}"/>
              </a:ext>
            </a:extLst>
          </p:cNvPr>
          <p:cNvSpPr/>
          <p:nvPr/>
        </p:nvSpPr>
        <p:spPr>
          <a:xfrm>
            <a:off x="466432" y="3439297"/>
            <a:ext cx="8356739" cy="669072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>
              <a:solidFill>
                <a:srgbClr val="59574C"/>
              </a:solidFill>
              <a:latin typeface="HGPｺﾞｼｯｸM" panose="020B0600000000000000" pitchFamily="50" charset="-128"/>
              <a:ea typeface="HGPｺﾞｼｯｸM" panose="020B0600000000000000" pitchFamily="50" charset="-128"/>
            </a:endParaRPr>
          </a:p>
        </p:txBody>
      </p:sp>
      <p:graphicFrame>
        <p:nvGraphicFramePr>
          <p:cNvPr id="11" name="表 10">
            <a:extLst>
              <a:ext uri="{FF2B5EF4-FFF2-40B4-BE49-F238E27FC236}">
                <a16:creationId xmlns:a16="http://schemas.microsoft.com/office/drawing/2014/main" id="{34DC7CFE-0980-4958-84E2-5857067E28F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0089312"/>
              </p:ext>
            </p:extLst>
          </p:nvPr>
        </p:nvGraphicFramePr>
        <p:xfrm>
          <a:off x="393630" y="4916019"/>
          <a:ext cx="8356740" cy="1505412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392790">
                  <a:extLst>
                    <a:ext uri="{9D8B030D-6E8A-4147-A177-3AD203B41FA5}">
                      <a16:colId xmlns:a16="http://schemas.microsoft.com/office/drawing/2014/main" val="1864232441"/>
                    </a:ext>
                  </a:extLst>
                </a:gridCol>
                <a:gridCol w="1392790">
                  <a:extLst>
                    <a:ext uri="{9D8B030D-6E8A-4147-A177-3AD203B41FA5}">
                      <a16:colId xmlns:a16="http://schemas.microsoft.com/office/drawing/2014/main" val="4216562182"/>
                    </a:ext>
                  </a:extLst>
                </a:gridCol>
                <a:gridCol w="1392790">
                  <a:extLst>
                    <a:ext uri="{9D8B030D-6E8A-4147-A177-3AD203B41FA5}">
                      <a16:colId xmlns:a16="http://schemas.microsoft.com/office/drawing/2014/main" val="3020977067"/>
                    </a:ext>
                  </a:extLst>
                </a:gridCol>
                <a:gridCol w="1392790">
                  <a:extLst>
                    <a:ext uri="{9D8B030D-6E8A-4147-A177-3AD203B41FA5}">
                      <a16:colId xmlns:a16="http://schemas.microsoft.com/office/drawing/2014/main" val="1791890404"/>
                    </a:ext>
                  </a:extLst>
                </a:gridCol>
                <a:gridCol w="1392790">
                  <a:extLst>
                    <a:ext uri="{9D8B030D-6E8A-4147-A177-3AD203B41FA5}">
                      <a16:colId xmlns:a16="http://schemas.microsoft.com/office/drawing/2014/main" val="2609591867"/>
                    </a:ext>
                  </a:extLst>
                </a:gridCol>
                <a:gridCol w="1392790">
                  <a:extLst>
                    <a:ext uri="{9D8B030D-6E8A-4147-A177-3AD203B41FA5}">
                      <a16:colId xmlns:a16="http://schemas.microsoft.com/office/drawing/2014/main" val="700960931"/>
                    </a:ext>
                  </a:extLst>
                </a:gridCol>
              </a:tblGrid>
              <a:tr h="376353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MipSizeId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numModes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boundarySize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predW</a:t>
                      </a:r>
                      <a:endParaRPr lang="ja-JP" sz="1600" strike="noStrike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predH</a:t>
                      </a:r>
                      <a:endParaRPr lang="ja-JP" sz="1600" strike="noStrike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predC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567562049"/>
                  </a:ext>
                </a:extLst>
              </a:tr>
              <a:tr h="376353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strike="sng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strike="sng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254636089"/>
                  </a:ext>
                </a:extLst>
              </a:tr>
              <a:tr h="376353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strike="sng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strike="sng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736503004"/>
                  </a:ext>
                </a:extLst>
              </a:tr>
              <a:tr h="376353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Min(</a:t>
                      </a:r>
                      <a:r>
                        <a:rPr lang="en-CA" sz="1600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nTbW</a:t>
                      </a:r>
                      <a:r>
                        <a:rPr lang="en-CA" sz="1600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8)</a:t>
                      </a:r>
                      <a:endParaRPr lang="ja-JP" sz="1600" strike="noStrike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Min(</a:t>
                      </a:r>
                      <a:r>
                        <a:rPr lang="en-CA" sz="1600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nTbH</a:t>
                      </a:r>
                      <a:r>
                        <a:rPr lang="en-CA" sz="1600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8)</a:t>
                      </a:r>
                      <a:endParaRPr lang="ja-JP" sz="1600" strike="noStrike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232414100"/>
                  </a:ext>
                </a:extLst>
              </a:tr>
            </a:tbl>
          </a:graphicData>
        </a:graphic>
      </p:graphicFrame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E05DCCE6-51DC-4A63-98F3-184A8F506519}"/>
              </a:ext>
            </a:extLst>
          </p:cNvPr>
          <p:cNvSpPr txBox="1"/>
          <p:nvPr/>
        </p:nvSpPr>
        <p:spPr>
          <a:xfrm>
            <a:off x="5309419" y="4494010"/>
            <a:ext cx="148467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400" dirty="0" err="1"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rPr>
              <a:t>predMip</a:t>
            </a:r>
            <a:r>
              <a:rPr lang="en-US" altLang="ja-JP" sz="1400" dirty="0"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rPr>
              <a:t> s</a:t>
            </a:r>
            <a:r>
              <a:rPr kumimoji="1" lang="en-US" altLang="ja-JP" sz="1400" dirty="0"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rPr>
              <a:t>ize</a:t>
            </a:r>
            <a:endParaRPr kumimoji="1" lang="ja-JP" altLang="en-US" sz="1400" dirty="0">
              <a:latin typeface="源ノ角ゴシック JP Regular" panose="020B0500000000000000" pitchFamily="34" charset="-128"/>
              <a:ea typeface="源ノ角ゴシック JP Regular" panose="020B0500000000000000" pitchFamily="34" charset="-128"/>
            </a:endParaRP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23D821A3-CCD5-4FAA-91F4-3B6E2A747E19}"/>
              </a:ext>
            </a:extLst>
          </p:cNvPr>
          <p:cNvSpPr txBox="1"/>
          <p:nvPr/>
        </p:nvSpPr>
        <p:spPr>
          <a:xfrm>
            <a:off x="7338500" y="4494009"/>
            <a:ext cx="148467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400" dirty="0" err="1"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rPr>
              <a:t>mWeight</a:t>
            </a:r>
            <a:r>
              <a:rPr kumimoji="1" lang="en-US" altLang="ja-JP" sz="1400" dirty="0"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rPr>
              <a:t> </a:t>
            </a:r>
            <a:r>
              <a:rPr lang="en-US" altLang="ja-JP" sz="1400" dirty="0"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rPr>
              <a:t>s</a:t>
            </a:r>
            <a:r>
              <a:rPr kumimoji="1" lang="en-US" altLang="ja-JP" sz="1400" dirty="0"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rPr>
              <a:t>ize</a:t>
            </a:r>
            <a:endParaRPr kumimoji="1" lang="ja-JP" altLang="en-US" sz="1400" dirty="0">
              <a:latin typeface="源ノ角ゴシック JP Regular" panose="020B0500000000000000" pitchFamily="34" charset="-128"/>
              <a:ea typeface="源ノ角ゴシック JP Regular" panose="020B0500000000000000" pitchFamily="34" charset="-128"/>
            </a:endParaRPr>
          </a:p>
        </p:txBody>
      </p:sp>
      <p:sp>
        <p:nvSpPr>
          <p:cNvPr id="14" name="四角形: 角を丸くする 13">
            <a:extLst>
              <a:ext uri="{FF2B5EF4-FFF2-40B4-BE49-F238E27FC236}">
                <a16:creationId xmlns:a16="http://schemas.microsoft.com/office/drawing/2014/main" id="{13A737A0-DEA1-4F7F-A75A-DF5F3C1F5795}"/>
              </a:ext>
            </a:extLst>
          </p:cNvPr>
          <p:cNvSpPr/>
          <p:nvPr/>
        </p:nvSpPr>
        <p:spPr>
          <a:xfrm>
            <a:off x="4572001" y="5975478"/>
            <a:ext cx="4178370" cy="537551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>
              <a:solidFill>
                <a:srgbClr val="59574C"/>
              </a:solidFill>
              <a:latin typeface="HGPｺﾞｼｯｸM" panose="020B0600000000000000" pitchFamily="50" charset="-128"/>
              <a:ea typeface="HGPｺﾞｼｯｸM" panose="020B0600000000000000" pitchFamily="50" charset="-128"/>
            </a:endParaRPr>
          </a:p>
        </p:txBody>
      </p:sp>
      <p:sp>
        <p:nvSpPr>
          <p:cNvPr id="3" name="矢印: 左右 2">
            <a:extLst>
              <a:ext uri="{FF2B5EF4-FFF2-40B4-BE49-F238E27FC236}">
                <a16:creationId xmlns:a16="http://schemas.microsoft.com/office/drawing/2014/main" id="{2C7A318B-B322-4172-9BC0-A035E49AB2EC}"/>
              </a:ext>
            </a:extLst>
          </p:cNvPr>
          <p:cNvSpPr/>
          <p:nvPr/>
        </p:nvSpPr>
        <p:spPr>
          <a:xfrm>
            <a:off x="7236541" y="6082492"/>
            <a:ext cx="460610" cy="315599"/>
          </a:xfrm>
          <a:prstGeom prst="leftRightArrow">
            <a:avLst/>
          </a:prstGeom>
          <a:solidFill>
            <a:srgbClr val="66FFFF"/>
          </a:solidFill>
          <a:ln>
            <a:solidFill>
              <a:srgbClr val="59574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rgbClr val="59574C"/>
              </a:solidFill>
              <a:highlight>
                <a:srgbClr val="00FFFF"/>
              </a:highlight>
              <a:latin typeface="HGPｺﾞｼｯｸM" panose="020B0600000000000000" pitchFamily="50" charset="-128"/>
              <a:ea typeface="HGPｺﾞｼｯｸM" panose="020B0600000000000000" pitchFamily="50" charset="-128"/>
            </a:endParaRP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33BE72EE-D4A8-4FBA-B9A4-4B1E74E0ED0C}"/>
              </a:ext>
            </a:extLst>
          </p:cNvPr>
          <p:cNvSpPr txBox="1"/>
          <p:nvPr/>
        </p:nvSpPr>
        <p:spPr>
          <a:xfrm>
            <a:off x="4331109" y="6562208"/>
            <a:ext cx="468507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400" dirty="0"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rPr>
              <a:t>Here </a:t>
            </a:r>
            <a:r>
              <a:rPr kumimoji="1" lang="en-US" altLang="ja-JP" sz="1400" dirty="0" err="1"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rPr>
              <a:t>predMip</a:t>
            </a:r>
            <a:r>
              <a:rPr lang="en-US" altLang="ja-JP" sz="1400" dirty="0"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rPr>
              <a:t> s</a:t>
            </a:r>
            <a:r>
              <a:rPr kumimoji="1" lang="en-US" altLang="ja-JP" sz="1400" dirty="0"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rPr>
              <a:t>ize and </a:t>
            </a:r>
            <a:r>
              <a:rPr kumimoji="1" lang="en-US" altLang="ja-JP" sz="1400" dirty="0" err="1"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rPr>
              <a:t>mWeight</a:t>
            </a:r>
            <a:r>
              <a:rPr kumimoji="1" lang="en-US" altLang="ja-JP" sz="1400" dirty="0"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rPr>
              <a:t> size can be different</a:t>
            </a:r>
            <a:endParaRPr kumimoji="1" lang="ja-JP" altLang="en-US" sz="1400" dirty="0">
              <a:latin typeface="源ノ角ゴシック JP Regular" panose="020B0500000000000000" pitchFamily="34" charset="-128"/>
              <a:ea typeface="源ノ角ゴシック JP Regular" panose="020B05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7159952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コンテンツ プレースホルダー 1">
            <a:extLst>
              <a:ext uri="{FF2B5EF4-FFF2-40B4-BE49-F238E27FC236}">
                <a16:creationId xmlns:a16="http://schemas.microsoft.com/office/drawing/2014/main" id="{659715A9-8567-4D9D-AD72-52AA50F2027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ja-JP" dirty="0"/>
              <a:t>Modify the </a:t>
            </a:r>
            <a:r>
              <a:rPr kumimoji="1" lang="en-US" altLang="ja-JP" dirty="0" err="1"/>
              <a:t>SizeId</a:t>
            </a:r>
            <a:r>
              <a:rPr kumimoji="1" lang="en-US" altLang="ja-JP" dirty="0"/>
              <a:t> classification</a:t>
            </a:r>
          </a:p>
          <a:p>
            <a:endParaRPr lang="en-US" altLang="ja-JP" dirty="0"/>
          </a:p>
          <a:p>
            <a:endParaRPr kumimoji="1" lang="en-US" altLang="ja-JP" dirty="0"/>
          </a:p>
          <a:p>
            <a:endParaRPr lang="en-US" altLang="ja-JP" dirty="0"/>
          </a:p>
          <a:p>
            <a:endParaRPr kumimoji="1" lang="en-US" altLang="ja-JP" dirty="0"/>
          </a:p>
          <a:p>
            <a:endParaRPr lang="en-US" altLang="ja-JP" dirty="0"/>
          </a:p>
          <a:p>
            <a:endParaRPr kumimoji="1" lang="en-US" altLang="ja-JP" dirty="0"/>
          </a:p>
          <a:p>
            <a:endParaRPr lang="en-US" altLang="ja-JP" dirty="0"/>
          </a:p>
          <a:p>
            <a:endParaRPr kumimoji="1" lang="en-US" altLang="ja-JP" dirty="0"/>
          </a:p>
        </p:txBody>
      </p:sp>
      <p:sp>
        <p:nvSpPr>
          <p:cNvPr id="3" name="タイトル 2">
            <a:extLst>
              <a:ext uri="{FF2B5EF4-FFF2-40B4-BE49-F238E27FC236}">
                <a16:creationId xmlns:a16="http://schemas.microsoft.com/office/drawing/2014/main" id="{76AB36B1-2596-4723-A866-936DB4CD0F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Proposed solution</a:t>
            </a:r>
            <a:endParaRPr kumimoji="1" lang="ja-JP" altLang="en-US" dirty="0"/>
          </a:p>
        </p:txBody>
      </p:sp>
      <p:sp>
        <p:nvSpPr>
          <p:cNvPr id="6" name="テキスト ボックス 6">
            <a:extLst>
              <a:ext uri="{FF2B5EF4-FFF2-40B4-BE49-F238E27FC236}">
                <a16:creationId xmlns:a16="http://schemas.microsoft.com/office/drawing/2014/main" id="{2F6C5FFE-4BB2-439F-BBEB-300D59C2DEAB}"/>
              </a:ext>
            </a:extLst>
          </p:cNvPr>
          <p:cNvSpPr txBox="1"/>
          <p:nvPr/>
        </p:nvSpPr>
        <p:spPr>
          <a:xfrm>
            <a:off x="252000" y="1645425"/>
            <a:ext cx="10086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en-US" altLang="ja-JP" dirty="0"/>
              <a:t>Original</a:t>
            </a:r>
            <a:endParaRPr kumimoji="1" lang="ja-JP" altLang="en-US" dirty="0"/>
          </a:p>
        </p:txBody>
      </p:sp>
      <p:sp>
        <p:nvSpPr>
          <p:cNvPr id="7" name="テキスト ボックス 7">
            <a:extLst>
              <a:ext uri="{FF2B5EF4-FFF2-40B4-BE49-F238E27FC236}">
                <a16:creationId xmlns:a16="http://schemas.microsoft.com/office/drawing/2014/main" id="{B48C7F2A-D7C7-4D69-9F84-97D0DEAB3981}"/>
              </a:ext>
            </a:extLst>
          </p:cNvPr>
          <p:cNvSpPr txBox="1"/>
          <p:nvPr/>
        </p:nvSpPr>
        <p:spPr>
          <a:xfrm>
            <a:off x="4705222" y="1645425"/>
            <a:ext cx="11929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en-US" altLang="ja-JP" dirty="0"/>
              <a:t>Proposed</a:t>
            </a:r>
            <a:endParaRPr kumimoji="1" lang="ja-JP" altLang="en-US" dirty="0"/>
          </a:p>
        </p:txBody>
      </p:sp>
      <p:graphicFrame>
        <p:nvGraphicFramePr>
          <p:cNvPr id="8" name="表 7">
            <a:extLst>
              <a:ext uri="{FF2B5EF4-FFF2-40B4-BE49-F238E27FC236}">
                <a16:creationId xmlns:a16="http://schemas.microsoft.com/office/drawing/2014/main" id="{87886DF2-1D0B-44C6-85C6-C18959C34A8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7725708"/>
              </p:ext>
            </p:extLst>
          </p:nvPr>
        </p:nvGraphicFramePr>
        <p:xfrm>
          <a:off x="371464" y="2014757"/>
          <a:ext cx="4052370" cy="234537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75395">
                  <a:extLst>
                    <a:ext uri="{9D8B030D-6E8A-4147-A177-3AD203B41FA5}">
                      <a16:colId xmlns:a16="http://schemas.microsoft.com/office/drawing/2014/main" val="1611653810"/>
                    </a:ext>
                  </a:extLst>
                </a:gridCol>
                <a:gridCol w="675395">
                  <a:extLst>
                    <a:ext uri="{9D8B030D-6E8A-4147-A177-3AD203B41FA5}">
                      <a16:colId xmlns:a16="http://schemas.microsoft.com/office/drawing/2014/main" val="539093511"/>
                    </a:ext>
                  </a:extLst>
                </a:gridCol>
                <a:gridCol w="675395">
                  <a:extLst>
                    <a:ext uri="{9D8B030D-6E8A-4147-A177-3AD203B41FA5}">
                      <a16:colId xmlns:a16="http://schemas.microsoft.com/office/drawing/2014/main" val="274280766"/>
                    </a:ext>
                  </a:extLst>
                </a:gridCol>
                <a:gridCol w="675395">
                  <a:extLst>
                    <a:ext uri="{9D8B030D-6E8A-4147-A177-3AD203B41FA5}">
                      <a16:colId xmlns:a16="http://schemas.microsoft.com/office/drawing/2014/main" val="3267379320"/>
                    </a:ext>
                  </a:extLst>
                </a:gridCol>
                <a:gridCol w="675395">
                  <a:extLst>
                    <a:ext uri="{9D8B030D-6E8A-4147-A177-3AD203B41FA5}">
                      <a16:colId xmlns:a16="http://schemas.microsoft.com/office/drawing/2014/main" val="360199703"/>
                    </a:ext>
                  </a:extLst>
                </a:gridCol>
                <a:gridCol w="675395">
                  <a:extLst>
                    <a:ext uri="{9D8B030D-6E8A-4147-A177-3AD203B41FA5}">
                      <a16:colId xmlns:a16="http://schemas.microsoft.com/office/drawing/2014/main" val="1078274635"/>
                    </a:ext>
                  </a:extLst>
                </a:gridCol>
              </a:tblGrid>
              <a:tr h="390895">
                <a:tc>
                  <a:txBody>
                    <a:bodyPr/>
                    <a:lstStyle/>
                    <a:p>
                      <a:pPr algn="ctr"/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w=4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8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16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32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64</a:t>
                      </a:r>
                      <a:endParaRPr kumimoji="1" lang="ja-JP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7854711"/>
                  </a:ext>
                </a:extLst>
              </a:tr>
              <a:tr h="390895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h=4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0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1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2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-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65394399"/>
                  </a:ext>
                </a:extLst>
              </a:tr>
              <a:tr h="390895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8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1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1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2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2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-</a:t>
                      </a:r>
                      <a:endParaRPr kumimoji="1" lang="ja-JP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5383732"/>
                  </a:ext>
                </a:extLst>
              </a:tr>
              <a:tr h="390895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16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2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2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2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2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2</a:t>
                      </a:r>
                      <a:endParaRPr kumimoji="1" lang="ja-JP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67905899"/>
                  </a:ext>
                </a:extLst>
              </a:tr>
              <a:tr h="390895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32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-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2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2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2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2</a:t>
                      </a:r>
                      <a:endParaRPr kumimoji="1" lang="ja-JP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49853418"/>
                  </a:ext>
                </a:extLst>
              </a:tr>
              <a:tr h="390895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64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-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-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2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2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2</a:t>
                      </a:r>
                      <a:endParaRPr kumimoji="1" lang="ja-JP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24111691"/>
                  </a:ext>
                </a:extLst>
              </a:tr>
            </a:tbl>
          </a:graphicData>
        </a:graphic>
      </p:graphicFrame>
      <p:graphicFrame>
        <p:nvGraphicFramePr>
          <p:cNvPr id="9" name="表 8">
            <a:extLst>
              <a:ext uri="{FF2B5EF4-FFF2-40B4-BE49-F238E27FC236}">
                <a16:creationId xmlns:a16="http://schemas.microsoft.com/office/drawing/2014/main" id="{731305AA-3B27-43BB-8B2D-539054061E3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90841219"/>
              </p:ext>
            </p:extLst>
          </p:nvPr>
        </p:nvGraphicFramePr>
        <p:xfrm>
          <a:off x="4839630" y="2002555"/>
          <a:ext cx="4052370" cy="234537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75395">
                  <a:extLst>
                    <a:ext uri="{9D8B030D-6E8A-4147-A177-3AD203B41FA5}">
                      <a16:colId xmlns:a16="http://schemas.microsoft.com/office/drawing/2014/main" val="1611653810"/>
                    </a:ext>
                  </a:extLst>
                </a:gridCol>
                <a:gridCol w="675395">
                  <a:extLst>
                    <a:ext uri="{9D8B030D-6E8A-4147-A177-3AD203B41FA5}">
                      <a16:colId xmlns:a16="http://schemas.microsoft.com/office/drawing/2014/main" val="539093511"/>
                    </a:ext>
                  </a:extLst>
                </a:gridCol>
                <a:gridCol w="675395">
                  <a:extLst>
                    <a:ext uri="{9D8B030D-6E8A-4147-A177-3AD203B41FA5}">
                      <a16:colId xmlns:a16="http://schemas.microsoft.com/office/drawing/2014/main" val="274280766"/>
                    </a:ext>
                  </a:extLst>
                </a:gridCol>
                <a:gridCol w="675395">
                  <a:extLst>
                    <a:ext uri="{9D8B030D-6E8A-4147-A177-3AD203B41FA5}">
                      <a16:colId xmlns:a16="http://schemas.microsoft.com/office/drawing/2014/main" val="3267379320"/>
                    </a:ext>
                  </a:extLst>
                </a:gridCol>
                <a:gridCol w="675395">
                  <a:extLst>
                    <a:ext uri="{9D8B030D-6E8A-4147-A177-3AD203B41FA5}">
                      <a16:colId xmlns:a16="http://schemas.microsoft.com/office/drawing/2014/main" val="360199703"/>
                    </a:ext>
                  </a:extLst>
                </a:gridCol>
                <a:gridCol w="675395">
                  <a:extLst>
                    <a:ext uri="{9D8B030D-6E8A-4147-A177-3AD203B41FA5}">
                      <a16:colId xmlns:a16="http://schemas.microsoft.com/office/drawing/2014/main" val="1078274635"/>
                    </a:ext>
                  </a:extLst>
                </a:gridCol>
              </a:tblGrid>
              <a:tr h="390895">
                <a:tc>
                  <a:txBody>
                    <a:bodyPr/>
                    <a:lstStyle/>
                    <a:p>
                      <a:pPr algn="ctr"/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w=4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8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16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32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64</a:t>
                      </a:r>
                      <a:endParaRPr kumimoji="1" lang="ja-JP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7854711"/>
                  </a:ext>
                </a:extLst>
              </a:tr>
              <a:tr h="390895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h=4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0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1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b="1" dirty="0">
                          <a:solidFill>
                            <a:srgbClr val="FF0000"/>
                          </a:solidFill>
                        </a:rPr>
                        <a:t>1</a:t>
                      </a:r>
                      <a:endParaRPr kumimoji="1" lang="ja-JP" altLang="en-US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-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65394399"/>
                  </a:ext>
                </a:extLst>
              </a:tr>
              <a:tr h="390895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8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1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1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2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2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-</a:t>
                      </a:r>
                      <a:endParaRPr kumimoji="1" lang="ja-JP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5383732"/>
                  </a:ext>
                </a:extLst>
              </a:tr>
              <a:tr h="390895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16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b="1" dirty="0">
                          <a:solidFill>
                            <a:srgbClr val="FF0000"/>
                          </a:solidFill>
                        </a:rPr>
                        <a:t>1</a:t>
                      </a:r>
                      <a:endParaRPr kumimoji="1" lang="ja-JP" altLang="en-US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2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2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2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2</a:t>
                      </a:r>
                      <a:endParaRPr kumimoji="1" lang="ja-JP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67905899"/>
                  </a:ext>
                </a:extLst>
              </a:tr>
              <a:tr h="390895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32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-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2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2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2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2</a:t>
                      </a:r>
                      <a:endParaRPr kumimoji="1" lang="ja-JP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49853418"/>
                  </a:ext>
                </a:extLst>
              </a:tr>
              <a:tr h="390895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64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-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-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2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2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2</a:t>
                      </a:r>
                      <a:endParaRPr kumimoji="1" lang="ja-JP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24111691"/>
                  </a:ext>
                </a:extLst>
              </a:tr>
            </a:tbl>
          </a:graphicData>
        </a:graphic>
      </p:graphicFrame>
      <p:graphicFrame>
        <p:nvGraphicFramePr>
          <p:cNvPr id="11" name="表 10">
            <a:extLst>
              <a:ext uri="{FF2B5EF4-FFF2-40B4-BE49-F238E27FC236}">
                <a16:creationId xmlns:a16="http://schemas.microsoft.com/office/drawing/2014/main" id="{902BC70E-62E6-4338-8C4F-5B762690982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5759915"/>
              </p:ext>
            </p:extLst>
          </p:nvPr>
        </p:nvGraphicFramePr>
        <p:xfrm>
          <a:off x="162322" y="4838146"/>
          <a:ext cx="4470654" cy="1493148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745109">
                  <a:extLst>
                    <a:ext uri="{9D8B030D-6E8A-4147-A177-3AD203B41FA5}">
                      <a16:colId xmlns:a16="http://schemas.microsoft.com/office/drawing/2014/main" val="1864232441"/>
                    </a:ext>
                  </a:extLst>
                </a:gridCol>
                <a:gridCol w="745109">
                  <a:extLst>
                    <a:ext uri="{9D8B030D-6E8A-4147-A177-3AD203B41FA5}">
                      <a16:colId xmlns:a16="http://schemas.microsoft.com/office/drawing/2014/main" val="4216562182"/>
                    </a:ext>
                  </a:extLst>
                </a:gridCol>
                <a:gridCol w="745109">
                  <a:extLst>
                    <a:ext uri="{9D8B030D-6E8A-4147-A177-3AD203B41FA5}">
                      <a16:colId xmlns:a16="http://schemas.microsoft.com/office/drawing/2014/main" val="3020977067"/>
                    </a:ext>
                  </a:extLst>
                </a:gridCol>
                <a:gridCol w="745109">
                  <a:extLst>
                    <a:ext uri="{9D8B030D-6E8A-4147-A177-3AD203B41FA5}">
                      <a16:colId xmlns:a16="http://schemas.microsoft.com/office/drawing/2014/main" val="1791890404"/>
                    </a:ext>
                  </a:extLst>
                </a:gridCol>
                <a:gridCol w="745109">
                  <a:extLst>
                    <a:ext uri="{9D8B030D-6E8A-4147-A177-3AD203B41FA5}">
                      <a16:colId xmlns:a16="http://schemas.microsoft.com/office/drawing/2014/main" val="2609591867"/>
                    </a:ext>
                  </a:extLst>
                </a:gridCol>
                <a:gridCol w="745109">
                  <a:extLst>
                    <a:ext uri="{9D8B030D-6E8A-4147-A177-3AD203B41FA5}">
                      <a16:colId xmlns:a16="http://schemas.microsoft.com/office/drawing/2014/main" val="700960931"/>
                    </a:ext>
                  </a:extLst>
                </a:gridCol>
              </a:tblGrid>
              <a:tr h="488719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Mip</a:t>
                      </a:r>
                      <a:br>
                        <a:rPr lang="en-C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SizeId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num</a:t>
                      </a:r>
                      <a:br>
                        <a:rPr lang="en-C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Modes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boundary</a:t>
                      </a:r>
                      <a:br>
                        <a:rPr lang="en-C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Size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predW</a:t>
                      </a:r>
                      <a:endParaRPr lang="ja-JP" sz="2000" strike="noStrike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predH</a:t>
                      </a:r>
                      <a:endParaRPr lang="ja-JP" sz="2000" strike="noStrike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predC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567562049"/>
                  </a:ext>
                </a:extLst>
              </a:tr>
              <a:tr h="32136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strike="sng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strike="sng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254636089"/>
                  </a:ext>
                </a:extLst>
              </a:tr>
              <a:tr h="32136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strike="sng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strike="sng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736503004"/>
                  </a:ext>
                </a:extLst>
              </a:tr>
              <a:tr h="36169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50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Min</a:t>
                      </a:r>
                      <a:br>
                        <a:rPr lang="en-CA" sz="1050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CA" sz="1050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 </a:t>
                      </a:r>
                      <a:r>
                        <a:rPr lang="en-CA" sz="1050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nTbW</a:t>
                      </a:r>
                      <a:r>
                        <a:rPr lang="en-CA" sz="1050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8 )</a:t>
                      </a:r>
                      <a:endParaRPr lang="ja-JP" sz="1400" strike="noStrike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50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Min</a:t>
                      </a:r>
                      <a:br>
                        <a:rPr lang="en-CA" sz="1050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CA" sz="1050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 </a:t>
                      </a:r>
                      <a:r>
                        <a:rPr lang="en-CA" sz="1050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nTbH</a:t>
                      </a:r>
                      <a:r>
                        <a:rPr lang="en-CA" sz="1050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8 )</a:t>
                      </a:r>
                      <a:endParaRPr lang="ja-JP" sz="1400" strike="noStrike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232414100"/>
                  </a:ext>
                </a:extLst>
              </a:tr>
            </a:tbl>
          </a:graphicData>
        </a:graphic>
      </p:graphicFrame>
      <p:graphicFrame>
        <p:nvGraphicFramePr>
          <p:cNvPr id="12" name="表 11">
            <a:extLst>
              <a:ext uri="{FF2B5EF4-FFF2-40B4-BE49-F238E27FC236}">
                <a16:creationId xmlns:a16="http://schemas.microsoft.com/office/drawing/2014/main" id="{7FB3940E-48DE-4946-9854-A88DAC7B92D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3346388"/>
              </p:ext>
            </p:extLst>
          </p:nvPr>
        </p:nvGraphicFramePr>
        <p:xfrm>
          <a:off x="5825930" y="4838146"/>
          <a:ext cx="3066068" cy="1493148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766517">
                  <a:extLst>
                    <a:ext uri="{9D8B030D-6E8A-4147-A177-3AD203B41FA5}">
                      <a16:colId xmlns:a16="http://schemas.microsoft.com/office/drawing/2014/main" val="1864232441"/>
                    </a:ext>
                  </a:extLst>
                </a:gridCol>
                <a:gridCol w="766517">
                  <a:extLst>
                    <a:ext uri="{9D8B030D-6E8A-4147-A177-3AD203B41FA5}">
                      <a16:colId xmlns:a16="http://schemas.microsoft.com/office/drawing/2014/main" val="4216562182"/>
                    </a:ext>
                  </a:extLst>
                </a:gridCol>
                <a:gridCol w="766517">
                  <a:extLst>
                    <a:ext uri="{9D8B030D-6E8A-4147-A177-3AD203B41FA5}">
                      <a16:colId xmlns:a16="http://schemas.microsoft.com/office/drawing/2014/main" val="3020977067"/>
                    </a:ext>
                  </a:extLst>
                </a:gridCol>
                <a:gridCol w="766517">
                  <a:extLst>
                    <a:ext uri="{9D8B030D-6E8A-4147-A177-3AD203B41FA5}">
                      <a16:colId xmlns:a16="http://schemas.microsoft.com/office/drawing/2014/main" val="700960931"/>
                    </a:ext>
                  </a:extLst>
                </a:gridCol>
              </a:tblGrid>
              <a:tr h="284356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Mip</a:t>
                      </a:r>
                      <a:br>
                        <a:rPr lang="en-C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SizeId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num</a:t>
                      </a:r>
                      <a:br>
                        <a:rPr lang="en-C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Modes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boundary</a:t>
                      </a:r>
                      <a:br>
                        <a:rPr lang="en-C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Size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predW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=</a:t>
                      </a:r>
                      <a:br>
                        <a:rPr lang="en-C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predH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=</a:t>
                      </a:r>
                      <a:br>
                        <a:rPr lang="en-C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predC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567562049"/>
                  </a:ext>
                </a:extLst>
              </a:tr>
              <a:tr h="284356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254636089"/>
                  </a:ext>
                </a:extLst>
              </a:tr>
              <a:tr h="284356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736503004"/>
                  </a:ext>
                </a:extLst>
              </a:tr>
              <a:tr h="284356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232414100"/>
                  </a:ext>
                </a:extLst>
              </a:tr>
            </a:tbl>
          </a:graphicData>
        </a:graphic>
      </p:graphicFrame>
      <p:sp>
        <p:nvSpPr>
          <p:cNvPr id="13" name="矢印: 右 12">
            <a:extLst>
              <a:ext uri="{FF2B5EF4-FFF2-40B4-BE49-F238E27FC236}">
                <a16:creationId xmlns:a16="http://schemas.microsoft.com/office/drawing/2014/main" id="{837298FC-599B-481B-92F0-AC7FD8085073}"/>
              </a:ext>
            </a:extLst>
          </p:cNvPr>
          <p:cNvSpPr/>
          <p:nvPr/>
        </p:nvSpPr>
        <p:spPr>
          <a:xfrm>
            <a:off x="5073804" y="5178892"/>
            <a:ext cx="455793" cy="833949"/>
          </a:xfrm>
          <a:prstGeom prst="rightArrow">
            <a:avLst/>
          </a:prstGeom>
          <a:ln/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>
              <a:solidFill>
                <a:srgbClr val="59574C"/>
              </a:solidFill>
              <a:latin typeface="HGPｺﾞｼｯｸM" panose="020B0600000000000000" pitchFamily="50" charset="-128"/>
              <a:ea typeface="HGPｺﾞｼｯｸM" panose="020B0600000000000000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9609194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タイトル 2">
            <a:extLst>
              <a:ext uri="{FF2B5EF4-FFF2-40B4-BE49-F238E27FC236}">
                <a16:creationId xmlns:a16="http://schemas.microsoft.com/office/drawing/2014/main" id="{B38EAAAF-5D6C-48EB-B704-6E98CA3123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ja-JP" sz="3200" dirty="0"/>
              <a:t>Simplified scaling process</a:t>
            </a:r>
            <a:endParaRPr kumimoji="1" lang="ja-JP" altLang="en-US" sz="3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正方形/長方形 3">
                <a:extLst>
                  <a:ext uri="{FF2B5EF4-FFF2-40B4-BE49-F238E27FC236}">
                    <a16:creationId xmlns:a16="http://schemas.microsoft.com/office/drawing/2014/main" id="{493C7C11-14C9-4871-A937-6BDA4B467840}"/>
                  </a:ext>
                </a:extLst>
              </p:cNvPr>
              <p:cNvSpPr/>
              <p:nvPr/>
            </p:nvSpPr>
            <p:spPr>
              <a:xfrm>
                <a:off x="167268" y="1144543"/>
                <a:ext cx="8724732" cy="3273460"/>
              </a:xfrm>
              <a:prstGeom prst="rect">
                <a:avLst/>
              </a:prstGeom>
              <a:ln>
                <a:solidFill>
                  <a:schemeClr val="tx1"/>
                </a:solidFill>
              </a:ln>
            </p:spPr>
            <p:txBody>
              <a:bodyPr wrap="square">
                <a:spAutoFit/>
              </a:bodyPr>
              <a:lstStyle/>
              <a:p>
                <a:pPr algn="just" hangingPunct="0">
                  <a:spcAft>
                    <a:spcPts val="0"/>
                  </a:spcAft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</a:tabLst>
                </a:pPr>
                <a:r>
                  <a:rPr lang="en-CA" altLang="ja-JP" sz="1400" dirty="0">
                    <a:highlight>
                      <a:srgbClr val="00FFFF"/>
                    </a:highlight>
                    <a:latin typeface="Times New Roman" panose="02020603050405020304" pitchFamily="18" charset="0"/>
                    <a:ea typeface="游明朝" panose="02020400000000000000" pitchFamily="18" charset="-128"/>
                  </a:rPr>
                  <a:t>The variables </a:t>
                </a:r>
                <a:r>
                  <a:rPr lang="en-CA" altLang="ja-JP" sz="1400" dirty="0" err="1">
                    <a:highlight>
                      <a:srgbClr val="00FFFF"/>
                    </a:highlight>
                    <a:latin typeface="Times New Roman" panose="02020603050405020304" pitchFamily="18" charset="0"/>
                    <a:ea typeface="游明朝" panose="02020400000000000000" pitchFamily="18" charset="-128"/>
                  </a:rPr>
                  <a:t>mipW</a:t>
                </a:r>
                <a:r>
                  <a:rPr lang="en-CA" altLang="ja-JP" sz="1400" dirty="0">
                    <a:highlight>
                      <a:srgbClr val="00FFFF"/>
                    </a:highlight>
                    <a:latin typeface="Times New Roman" panose="02020603050405020304" pitchFamily="18" charset="0"/>
                    <a:ea typeface="游明朝" panose="02020400000000000000" pitchFamily="18" charset="-128"/>
                  </a:rPr>
                  <a:t> and </a:t>
                </a:r>
                <a:r>
                  <a:rPr lang="en-CA" altLang="ja-JP" sz="1400" dirty="0" err="1">
                    <a:highlight>
                      <a:srgbClr val="00FFFF"/>
                    </a:highlight>
                    <a:latin typeface="Times New Roman" panose="02020603050405020304" pitchFamily="18" charset="0"/>
                    <a:ea typeface="游明朝" panose="02020400000000000000" pitchFamily="18" charset="-128"/>
                  </a:rPr>
                  <a:t>mipH</a:t>
                </a:r>
                <a:r>
                  <a:rPr lang="en-CA" altLang="ja-JP" sz="1400" dirty="0">
                    <a:highlight>
                      <a:srgbClr val="00FFFF"/>
                    </a:highlight>
                    <a:latin typeface="Times New Roman" panose="02020603050405020304" pitchFamily="18" charset="0"/>
                    <a:ea typeface="游明朝" panose="02020400000000000000" pitchFamily="18" charset="-128"/>
                  </a:rPr>
                  <a:t> are derived as follows:</a:t>
                </a:r>
                <a:endParaRPr lang="ja-JP" altLang="ja-JP" sz="1400" dirty="0">
                  <a:effectLst/>
                  <a:latin typeface="Times New Roman" panose="02020603050405020304" pitchFamily="18" charset="0"/>
                  <a:ea typeface="游明朝" panose="02020400000000000000" pitchFamily="18" charset="-128"/>
                </a:endParaRPr>
              </a:p>
              <a:p>
                <a:pPr hangingPunct="0">
                  <a:spcAft>
                    <a:spcPts val="1200"/>
                  </a:spcAft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  <a:tab pos="3079115" algn="ctr"/>
                    <a:tab pos="6156960" algn="r"/>
                  </a:tabLst>
                </a:pPr>
                <a:r>
                  <a:rPr lang="en-CA" altLang="ja-JP" sz="1400" dirty="0" err="1">
                    <a:effectLst/>
                    <a:highlight>
                      <a:srgbClr val="00FFFF"/>
                    </a:highlight>
                    <a:latin typeface="Times New Roman" panose="02020603050405020304" pitchFamily="18" charset="0"/>
                    <a:ea typeface="游明朝" panose="02020400000000000000" pitchFamily="18" charset="-128"/>
                  </a:rPr>
                  <a:t>mipW</a:t>
                </a:r>
                <a:r>
                  <a:rPr lang="en-CA" altLang="ja-JP" sz="1400" dirty="0">
                    <a:effectLst/>
                    <a:highlight>
                      <a:srgbClr val="00FFFF"/>
                    </a:highlight>
                    <a:latin typeface="Times New Roman" panose="02020603050405020304" pitchFamily="18" charset="0"/>
                    <a:ea typeface="游明朝" panose="02020400000000000000" pitchFamily="18" charset="-128"/>
                  </a:rPr>
                  <a:t> = </a:t>
                </a:r>
                <a:r>
                  <a:rPr lang="en-CA" altLang="ja-JP" sz="1400" dirty="0" err="1">
                    <a:effectLst/>
                    <a:highlight>
                      <a:srgbClr val="00FFFF"/>
                    </a:highlight>
                    <a:latin typeface="Times New Roman" panose="02020603050405020304" pitchFamily="18" charset="0"/>
                    <a:ea typeface="游明朝" panose="02020400000000000000" pitchFamily="18" charset="-128"/>
                  </a:rPr>
                  <a:t>isTransposed</a:t>
                </a:r>
                <a:r>
                  <a:rPr lang="en-CA" altLang="ja-JP" sz="1400" dirty="0">
                    <a:effectLst/>
                    <a:highlight>
                      <a:srgbClr val="00FFFF"/>
                    </a:highlight>
                    <a:latin typeface="Times New Roman" panose="02020603050405020304" pitchFamily="18" charset="0"/>
                    <a:ea typeface="游明朝" panose="02020400000000000000" pitchFamily="18" charset="-128"/>
                  </a:rPr>
                  <a:t>  ?  </a:t>
                </a:r>
                <a:r>
                  <a:rPr lang="en-CA" altLang="ja-JP" sz="1400" dirty="0" err="1">
                    <a:effectLst/>
                    <a:highlight>
                      <a:srgbClr val="00FFFF"/>
                    </a:highlight>
                    <a:latin typeface="Times New Roman" panose="02020603050405020304" pitchFamily="18" charset="0"/>
                    <a:ea typeface="游明朝" panose="02020400000000000000" pitchFamily="18" charset="-128"/>
                  </a:rPr>
                  <a:t>predH</a:t>
                </a:r>
                <a:r>
                  <a:rPr lang="en-CA" altLang="ja-JP" sz="1400" dirty="0">
                    <a:effectLst/>
                    <a:highlight>
                      <a:srgbClr val="00FFFF"/>
                    </a:highlight>
                    <a:latin typeface="Times New Roman" panose="02020603050405020304" pitchFamily="18" charset="0"/>
                    <a:ea typeface="游明朝" panose="02020400000000000000" pitchFamily="18" charset="-128"/>
                  </a:rPr>
                  <a:t>  :  </a:t>
                </a:r>
                <a:r>
                  <a:rPr lang="en-CA" altLang="ja-JP" sz="1400" dirty="0" err="1">
                    <a:effectLst/>
                    <a:highlight>
                      <a:srgbClr val="00FFFF"/>
                    </a:highlight>
                    <a:latin typeface="Times New Roman" panose="02020603050405020304" pitchFamily="18" charset="0"/>
                    <a:ea typeface="游明朝" panose="02020400000000000000" pitchFamily="18" charset="-128"/>
                  </a:rPr>
                  <a:t>predW</a:t>
                </a:r>
                <a:r>
                  <a:rPr lang="en-CA" altLang="ja-JP" sz="1400" dirty="0">
                    <a:effectLst/>
                    <a:highlight>
                      <a:srgbClr val="00FFFF"/>
                    </a:highlight>
                    <a:latin typeface="Times New Roman" panose="02020603050405020304" pitchFamily="18" charset="0"/>
                    <a:ea typeface="游明朝" panose="02020400000000000000" pitchFamily="18" charset="-128"/>
                  </a:rPr>
                  <a:t>		(8‑57)</a:t>
                </a:r>
                <a:endParaRPr lang="ja-JP" altLang="ja-JP" sz="1400" dirty="0">
                  <a:effectLst/>
                  <a:latin typeface="Times New Roman" panose="02020603050405020304" pitchFamily="18" charset="0"/>
                  <a:ea typeface="游明朝" panose="02020400000000000000" pitchFamily="18" charset="-128"/>
                </a:endParaRPr>
              </a:p>
              <a:p>
                <a:pPr hangingPunct="0">
                  <a:spcAft>
                    <a:spcPts val="1200"/>
                  </a:spcAft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  <a:tab pos="3079115" algn="ctr"/>
                    <a:tab pos="6156960" algn="r"/>
                  </a:tabLst>
                </a:pPr>
                <a:r>
                  <a:rPr lang="en-CA" altLang="ja-JP" sz="1400" dirty="0" err="1">
                    <a:effectLst/>
                    <a:highlight>
                      <a:srgbClr val="00FFFF"/>
                    </a:highlight>
                    <a:latin typeface="Times New Roman" panose="02020603050405020304" pitchFamily="18" charset="0"/>
                    <a:ea typeface="游明朝" panose="02020400000000000000" pitchFamily="18" charset="-128"/>
                  </a:rPr>
                  <a:t>mipH</a:t>
                </a:r>
                <a:r>
                  <a:rPr lang="en-CA" altLang="ja-JP" sz="1400" dirty="0">
                    <a:effectLst/>
                    <a:highlight>
                      <a:srgbClr val="00FFFF"/>
                    </a:highlight>
                    <a:latin typeface="Times New Roman" panose="02020603050405020304" pitchFamily="18" charset="0"/>
                    <a:ea typeface="游明朝" panose="02020400000000000000" pitchFamily="18" charset="-128"/>
                  </a:rPr>
                  <a:t> = </a:t>
                </a:r>
                <a:r>
                  <a:rPr lang="en-CA" altLang="ja-JP" sz="1400" dirty="0" err="1">
                    <a:effectLst/>
                    <a:highlight>
                      <a:srgbClr val="00FFFF"/>
                    </a:highlight>
                    <a:latin typeface="Times New Roman" panose="02020603050405020304" pitchFamily="18" charset="0"/>
                    <a:ea typeface="游明朝" panose="02020400000000000000" pitchFamily="18" charset="-128"/>
                  </a:rPr>
                  <a:t>isTransposed</a:t>
                </a:r>
                <a:r>
                  <a:rPr lang="en-CA" altLang="ja-JP" sz="1400" dirty="0">
                    <a:effectLst/>
                    <a:highlight>
                      <a:srgbClr val="00FFFF"/>
                    </a:highlight>
                    <a:latin typeface="Times New Roman" panose="02020603050405020304" pitchFamily="18" charset="0"/>
                    <a:ea typeface="游明朝" panose="02020400000000000000" pitchFamily="18" charset="-128"/>
                  </a:rPr>
                  <a:t>  ?  </a:t>
                </a:r>
                <a:r>
                  <a:rPr lang="en-CA" altLang="ja-JP" sz="1400" dirty="0" err="1">
                    <a:effectLst/>
                    <a:highlight>
                      <a:srgbClr val="00FFFF"/>
                    </a:highlight>
                    <a:latin typeface="Times New Roman" panose="02020603050405020304" pitchFamily="18" charset="0"/>
                    <a:ea typeface="游明朝" panose="02020400000000000000" pitchFamily="18" charset="-128"/>
                  </a:rPr>
                  <a:t>predW</a:t>
                </a:r>
                <a:r>
                  <a:rPr lang="en-CA" altLang="ja-JP" sz="1400" dirty="0">
                    <a:effectLst/>
                    <a:highlight>
                      <a:srgbClr val="00FFFF"/>
                    </a:highlight>
                    <a:latin typeface="Times New Roman" panose="02020603050405020304" pitchFamily="18" charset="0"/>
                    <a:ea typeface="游明朝" panose="02020400000000000000" pitchFamily="18" charset="-128"/>
                  </a:rPr>
                  <a:t>  :  </a:t>
                </a:r>
                <a:r>
                  <a:rPr lang="en-CA" altLang="ja-JP" sz="1400" dirty="0" err="1">
                    <a:effectLst/>
                    <a:highlight>
                      <a:srgbClr val="00FFFF"/>
                    </a:highlight>
                    <a:latin typeface="Times New Roman" panose="02020603050405020304" pitchFamily="18" charset="0"/>
                    <a:ea typeface="游明朝" panose="02020400000000000000" pitchFamily="18" charset="-128"/>
                  </a:rPr>
                  <a:t>predH</a:t>
                </a:r>
                <a:r>
                  <a:rPr lang="en-CA" altLang="ja-JP" sz="1400" dirty="0">
                    <a:effectLst/>
                    <a:highlight>
                      <a:srgbClr val="00FFFF"/>
                    </a:highlight>
                    <a:latin typeface="Times New Roman" panose="02020603050405020304" pitchFamily="18" charset="0"/>
                    <a:ea typeface="游明朝" panose="02020400000000000000" pitchFamily="18" charset="-128"/>
                  </a:rPr>
                  <a:t>		(8‑58)</a:t>
                </a:r>
                <a:endParaRPr lang="ja-JP" altLang="ja-JP" sz="1400" dirty="0">
                  <a:effectLst/>
                  <a:latin typeface="Times New Roman" panose="02020603050405020304" pitchFamily="18" charset="0"/>
                  <a:ea typeface="游明朝" panose="02020400000000000000" pitchFamily="18" charset="-128"/>
                </a:endParaRPr>
              </a:p>
              <a:p>
                <a:pPr algn="just" hangingPunct="0">
                  <a:spcAft>
                    <a:spcPts val="0"/>
                  </a:spcAft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  <a:tab pos="756285" algn="l"/>
                    <a:tab pos="1008380" algn="l"/>
                    <a:tab pos="1260475" algn="l"/>
                  </a:tabLst>
                </a:pPr>
                <a:r>
                  <a:rPr lang="en-CA" altLang="ja-JP" sz="1400" dirty="0">
                    <a:effectLst/>
                    <a:latin typeface="Times New Roman" panose="02020603050405020304" pitchFamily="18" charset="0"/>
                    <a:ea typeface="游明朝" panose="02020400000000000000" pitchFamily="18" charset="-128"/>
                  </a:rPr>
                  <a:t> </a:t>
                </a:r>
                <a:endParaRPr lang="ja-JP" altLang="ja-JP" sz="1400" dirty="0">
                  <a:effectLst/>
                  <a:latin typeface="Times New Roman" panose="02020603050405020304" pitchFamily="18" charset="0"/>
                  <a:ea typeface="游明朝" panose="02020400000000000000" pitchFamily="18" charset="-128"/>
                </a:endParaRPr>
              </a:p>
              <a:p>
                <a:pPr marL="342900" lvl="0" indent="-342900" algn="just" fontAlgn="auto" hangingPunct="0">
                  <a:spcAft>
                    <a:spcPts val="0"/>
                  </a:spcAft>
                  <a:buFont typeface="Times New Roman" panose="02020603050405020304" pitchFamily="18" charset="0"/>
                  <a:buChar char="–"/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  <a:tab pos="254000" algn="l"/>
                    <a:tab pos="504190" algn="l"/>
                    <a:tab pos="756285" algn="l"/>
                    <a:tab pos="1008380" algn="l"/>
                    <a:tab pos="1260475" algn="l"/>
                  </a:tabLst>
                </a:pPr>
                <a:r>
                  <a:rPr lang="en-CA" altLang="ja-JP" sz="14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The matrix-based intra prediction samples </a:t>
                </a:r>
                <a:r>
                  <a:rPr lang="en-CA" altLang="ja-JP" sz="1400" dirty="0" err="1">
                    <a:latin typeface="Times New Roman" panose="02020603050405020304" pitchFamily="18" charset="0"/>
                    <a:ea typeface="SimSun" panose="02010600030101010101" pitchFamily="2" charset="-122"/>
                  </a:rPr>
                  <a:t>predMip</a:t>
                </a:r>
                <a:r>
                  <a:rPr lang="en-CA" altLang="ja-JP" sz="14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[ x ][ y ], with x = 0..</a:t>
                </a:r>
                <a:r>
                  <a:rPr lang="en-CA" altLang="ja-JP" sz="1400" dirty="0">
                    <a:highlight>
                      <a:srgbClr val="00FFFF"/>
                    </a:highlight>
                    <a:latin typeface="Times New Roman" panose="02020603050405020304" pitchFamily="18" charset="0"/>
                    <a:ea typeface="SimSun" panose="02010600030101010101" pitchFamily="2" charset="-122"/>
                  </a:rPr>
                  <a:t>mipW</a:t>
                </a:r>
                <a:r>
                  <a:rPr lang="en-CA" altLang="ja-JP" sz="14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 − 1, y = 0..</a:t>
                </a:r>
                <a:r>
                  <a:rPr lang="en-CA" altLang="ja-JP" sz="1400" dirty="0">
                    <a:highlight>
                      <a:srgbClr val="00FFFF"/>
                    </a:highlight>
                    <a:latin typeface="Times New Roman" panose="02020603050405020304" pitchFamily="18" charset="0"/>
                    <a:ea typeface="SimSun" panose="02010600030101010101" pitchFamily="2" charset="-122"/>
                  </a:rPr>
                  <a:t>mipH</a:t>
                </a:r>
                <a:r>
                  <a:rPr lang="en-CA" altLang="ja-JP" sz="14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 − 1 are derived as follows:</a:t>
                </a:r>
                <a:endParaRPr lang="ja-JP" altLang="ja-JP" sz="14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marL="914400" hangingPunct="0">
                  <a:spcAft>
                    <a:spcPts val="1200"/>
                  </a:spcAft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  <a:tab pos="914400" algn="l"/>
                    <a:tab pos="3079115" algn="ctr"/>
                    <a:tab pos="6156960" algn="r"/>
                  </a:tabLst>
                </a:pPr>
                <a:r>
                  <a:rPr lang="en-CA" altLang="ja-JP" sz="1400" dirty="0" err="1">
                    <a:latin typeface="Times New Roman" panose="02020603050405020304" pitchFamily="18" charset="0"/>
                    <a:ea typeface="SimSun" panose="02010600030101010101" pitchFamily="2" charset="-122"/>
                  </a:rPr>
                  <a:t>oW</a:t>
                </a:r>
                <a:r>
                  <a:rPr lang="en-CA" altLang="ja-JP" sz="14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 = ( 1 &lt;&lt; ( </a:t>
                </a:r>
                <a:r>
                  <a:rPr lang="en-CA" altLang="ja-JP" sz="1400" dirty="0" err="1">
                    <a:latin typeface="Times New Roman" panose="02020603050405020304" pitchFamily="18" charset="0"/>
                    <a:ea typeface="SimSun" panose="02010600030101010101" pitchFamily="2" charset="-122"/>
                  </a:rPr>
                  <a:t>sW</a:t>
                </a:r>
                <a:r>
                  <a:rPr lang="en-CA" altLang="ja-JP" sz="14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 − 1 ) ) − </a:t>
                </a:r>
                <a:r>
                  <a:rPr lang="en-CA" altLang="ja-JP" sz="1400" dirty="0" err="1">
                    <a:latin typeface="Times New Roman" panose="02020603050405020304" pitchFamily="18" charset="0"/>
                    <a:ea typeface="SimSun" panose="02010600030101010101" pitchFamily="2" charset="-122"/>
                  </a:rPr>
                  <a:t>fO</a:t>
                </a:r>
                <a:r>
                  <a:rPr lang="en-CA" altLang="ja-JP" sz="14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 * (</a:t>
                </a:r>
                <a14:m>
                  <m:oMath xmlns:m="http://schemas.openxmlformats.org/officeDocument/2006/math">
                    <m:nary>
                      <m:naryPr>
                        <m:chr m:val="∑"/>
                        <m:limLoc m:val="undOvr"/>
                        <m:ctrlPr>
                          <a:rPr lang="ja-JP" altLang="ja-JP" sz="1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naryPr>
                      <m:sub>
                        <m:r>
                          <m:rPr>
                            <m:sty m:val="p"/>
                          </m:rPr>
                          <a:rPr lang="en-CA" altLang="ja-JP" sz="1400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i</m:t>
                        </m:r>
                        <m:r>
                          <a:rPr lang="en-CA" altLang="ja-JP" sz="1400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 = 0</m:t>
                        </m:r>
                      </m:sub>
                      <m:sup>
                        <m:r>
                          <m:rPr>
                            <m:sty m:val="p"/>
                          </m:rPr>
                          <a:rPr lang="en-CA" altLang="ja-JP" sz="1400"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inSize</m:t>
                        </m:r>
                        <m:r>
                          <a:rPr lang="en-CA" altLang="ja-JP" sz="1400" i="1"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 − </m:t>
                        </m:r>
                        <m:r>
                          <a:rPr lang="en-CA" altLang="ja-JP" sz="1400"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1</m:t>
                        </m:r>
                      </m:sup>
                      <m:e>
                        <m:r>
                          <m:rPr>
                            <m:sty m:val="p"/>
                          </m:rPr>
                          <a:rPr lang="en-CA" altLang="ja-JP" sz="1400"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p</m:t>
                        </m:r>
                        <m:d>
                          <m:dPr>
                            <m:begChr m:val="["/>
                            <m:endChr m:val="]"/>
                            <m:ctrlPr>
                              <a:rPr lang="ja-JP" altLang="ja-JP" sz="14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CA" altLang="ja-JP" sz="1400" i="1">
                                <a:latin typeface="Cambria Math" panose="02040503050406030204" pitchFamily="18" charset="0"/>
                                <a:ea typeface="SimSun" panose="02010600030101010101" pitchFamily="2" charset="-122"/>
                              </a:rPr>
                              <m:t> </m:t>
                            </m:r>
                            <m:r>
                              <m:rPr>
                                <m:sty m:val="p"/>
                              </m:rPr>
                              <a:rPr lang="en-CA" altLang="ja-JP" sz="1400">
                                <a:latin typeface="Cambria Math" panose="02040503050406030204" pitchFamily="18" charset="0"/>
                                <a:ea typeface="SimSun" panose="02010600030101010101" pitchFamily="2" charset="-122"/>
                              </a:rPr>
                              <m:t>i</m:t>
                            </m:r>
                            <m:r>
                              <a:rPr lang="en-CA" altLang="ja-JP" sz="1400" i="1">
                                <a:latin typeface="Cambria Math" panose="02040503050406030204" pitchFamily="18" charset="0"/>
                                <a:ea typeface="SimSun" panose="02010600030101010101" pitchFamily="2" charset="-122"/>
                              </a:rPr>
                              <m:t> </m:t>
                            </m:r>
                          </m:e>
                        </m:d>
                      </m:e>
                    </m:nary>
                  </m:oMath>
                </a14:m>
                <a:r>
                  <a:rPr lang="en-CA" altLang="ja-JP" sz="14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)	(8‑64)</a:t>
                </a:r>
                <a:endParaRPr lang="ja-JP" altLang="ja-JP" sz="1400" dirty="0">
                  <a:effectLst/>
                  <a:latin typeface="Times New Roman" panose="02020603050405020304" pitchFamily="18" charset="0"/>
                  <a:ea typeface="游明朝" panose="02020400000000000000" pitchFamily="18" charset="-128"/>
                </a:endParaRPr>
              </a:p>
              <a:p>
                <a:pPr marL="914400" hangingPunct="0">
                  <a:spcAft>
                    <a:spcPts val="1200"/>
                  </a:spcAft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  <a:tab pos="914400" algn="l"/>
                    <a:tab pos="3079115" algn="ctr"/>
                    <a:tab pos="6156960" algn="r"/>
                  </a:tabLst>
                </a:pPr>
                <a:r>
                  <a:rPr lang="en-CA" altLang="ja-JP" sz="1400" dirty="0" err="1">
                    <a:highlight>
                      <a:srgbClr val="00FFFF"/>
                    </a:highlight>
                    <a:latin typeface="Times New Roman" panose="02020603050405020304" pitchFamily="18" charset="0"/>
                    <a:ea typeface="SimSun" panose="02010600030101010101" pitchFamily="2" charset="-122"/>
                  </a:rPr>
                  <a:t>incW</a:t>
                </a:r>
                <a:r>
                  <a:rPr lang="en-CA" altLang="ja-JP" sz="1400" dirty="0">
                    <a:highlight>
                      <a:srgbClr val="00FFFF"/>
                    </a:highlight>
                    <a:latin typeface="Times New Roman" panose="02020603050405020304" pitchFamily="18" charset="0"/>
                    <a:ea typeface="SimSun" panose="02010600030101010101" pitchFamily="2" charset="-122"/>
                  </a:rPr>
                  <a:t> = ( </a:t>
                </a:r>
                <a:r>
                  <a:rPr lang="en-CA" altLang="ja-JP" sz="1400" dirty="0" err="1">
                    <a:highlight>
                      <a:srgbClr val="00FFFF"/>
                    </a:highlight>
                    <a:latin typeface="Times New Roman" panose="02020603050405020304" pitchFamily="18" charset="0"/>
                    <a:ea typeface="SimSun" panose="02010600030101010101" pitchFamily="2" charset="-122"/>
                  </a:rPr>
                  <a:t>predC</a:t>
                </a:r>
                <a:r>
                  <a:rPr lang="en-CA" altLang="ja-JP" sz="1400" dirty="0">
                    <a:highlight>
                      <a:srgbClr val="00FFFF"/>
                    </a:highlight>
                    <a:latin typeface="Times New Roman" panose="02020603050405020304" pitchFamily="18" charset="0"/>
                    <a:ea typeface="SimSun" panose="02010600030101010101" pitchFamily="2" charset="-122"/>
                  </a:rPr>
                  <a:t> &gt; </a:t>
                </a:r>
                <a:r>
                  <a:rPr lang="en-CA" altLang="ja-JP" sz="1400" dirty="0" err="1">
                    <a:highlight>
                      <a:srgbClr val="00FFFF"/>
                    </a:highlight>
                    <a:latin typeface="Times New Roman" panose="02020603050405020304" pitchFamily="18" charset="0"/>
                    <a:ea typeface="SimSun" panose="02010600030101010101" pitchFamily="2" charset="-122"/>
                  </a:rPr>
                  <a:t>mipW</a:t>
                </a:r>
                <a:r>
                  <a:rPr lang="en-CA" altLang="ja-JP" sz="1400" dirty="0">
                    <a:highlight>
                      <a:srgbClr val="00FFFF"/>
                    </a:highlight>
                    <a:latin typeface="Times New Roman" panose="02020603050405020304" pitchFamily="18" charset="0"/>
                    <a:ea typeface="SimSun" panose="02010600030101010101" pitchFamily="2" charset="-122"/>
                  </a:rPr>
                  <a:t> )  ?  2  :  1		(8‑65)</a:t>
                </a:r>
                <a:endParaRPr lang="ja-JP" altLang="ja-JP" sz="1400" dirty="0">
                  <a:effectLst/>
                  <a:latin typeface="Times New Roman" panose="02020603050405020304" pitchFamily="18" charset="0"/>
                  <a:ea typeface="游明朝" panose="02020400000000000000" pitchFamily="18" charset="-128"/>
                </a:endParaRPr>
              </a:p>
              <a:p>
                <a:pPr marL="914400" hangingPunct="0">
                  <a:spcAft>
                    <a:spcPts val="1200"/>
                  </a:spcAft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  <a:tab pos="914400" algn="l"/>
                    <a:tab pos="3079115" algn="ctr"/>
                    <a:tab pos="6156960" algn="r"/>
                  </a:tabLst>
                </a:pPr>
                <a:r>
                  <a:rPr lang="en-CA" altLang="ja-JP" sz="1400" dirty="0" err="1">
                    <a:highlight>
                      <a:srgbClr val="00FFFF"/>
                    </a:highlight>
                    <a:latin typeface="Times New Roman" panose="02020603050405020304" pitchFamily="18" charset="0"/>
                    <a:ea typeface="SimSun" panose="02010600030101010101" pitchFamily="2" charset="-122"/>
                  </a:rPr>
                  <a:t>incH</a:t>
                </a:r>
                <a:r>
                  <a:rPr lang="en-CA" altLang="ja-JP" sz="1400" dirty="0">
                    <a:highlight>
                      <a:srgbClr val="00FFFF"/>
                    </a:highlight>
                    <a:latin typeface="Times New Roman" panose="02020603050405020304" pitchFamily="18" charset="0"/>
                    <a:ea typeface="SimSun" panose="02010600030101010101" pitchFamily="2" charset="-122"/>
                  </a:rPr>
                  <a:t> = ( </a:t>
                </a:r>
                <a:r>
                  <a:rPr lang="en-CA" altLang="ja-JP" sz="1400" dirty="0" err="1">
                    <a:highlight>
                      <a:srgbClr val="00FFFF"/>
                    </a:highlight>
                    <a:latin typeface="Times New Roman" panose="02020603050405020304" pitchFamily="18" charset="0"/>
                    <a:ea typeface="SimSun" panose="02010600030101010101" pitchFamily="2" charset="-122"/>
                  </a:rPr>
                  <a:t>predC</a:t>
                </a:r>
                <a:r>
                  <a:rPr lang="en-CA" altLang="ja-JP" sz="1400" dirty="0">
                    <a:highlight>
                      <a:srgbClr val="00FFFF"/>
                    </a:highlight>
                    <a:latin typeface="Times New Roman" panose="02020603050405020304" pitchFamily="18" charset="0"/>
                    <a:ea typeface="SimSun" panose="02010600030101010101" pitchFamily="2" charset="-122"/>
                  </a:rPr>
                  <a:t> &gt; </a:t>
                </a:r>
                <a:r>
                  <a:rPr lang="en-CA" altLang="ja-JP" sz="1400" dirty="0" err="1">
                    <a:highlight>
                      <a:srgbClr val="00FFFF"/>
                    </a:highlight>
                    <a:latin typeface="Times New Roman" panose="02020603050405020304" pitchFamily="18" charset="0"/>
                    <a:ea typeface="SimSun" panose="02010600030101010101" pitchFamily="2" charset="-122"/>
                  </a:rPr>
                  <a:t>mipH</a:t>
                </a:r>
                <a:r>
                  <a:rPr lang="en-CA" altLang="ja-JP" sz="1400" dirty="0">
                    <a:highlight>
                      <a:srgbClr val="00FFFF"/>
                    </a:highlight>
                    <a:latin typeface="Times New Roman" panose="02020603050405020304" pitchFamily="18" charset="0"/>
                    <a:ea typeface="SimSun" panose="02010600030101010101" pitchFamily="2" charset="-122"/>
                  </a:rPr>
                  <a:t> )  ?  2  :  1		(8‑66)</a:t>
                </a:r>
                <a:endParaRPr lang="ja-JP" altLang="ja-JP" sz="1400" dirty="0">
                  <a:effectLst/>
                  <a:latin typeface="Times New Roman" panose="02020603050405020304" pitchFamily="18" charset="0"/>
                  <a:ea typeface="游明朝" panose="02020400000000000000" pitchFamily="18" charset="-128"/>
                </a:endParaRPr>
              </a:p>
              <a:p>
                <a:pPr marL="914400" hangingPunct="0">
                  <a:spcAft>
                    <a:spcPts val="1200"/>
                  </a:spcAft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  <a:tab pos="2057400" algn="l"/>
                    <a:tab pos="3079115" algn="ctr"/>
                    <a:tab pos="6156960" algn="r"/>
                  </a:tabLst>
                </a:pPr>
                <a:r>
                  <a:rPr lang="en-CA" altLang="ja-JP" sz="1400" dirty="0" err="1">
                    <a:latin typeface="Times New Roman" panose="02020603050405020304" pitchFamily="18" charset="0"/>
                    <a:ea typeface="SimSun" panose="02010600030101010101" pitchFamily="2" charset="-122"/>
                  </a:rPr>
                  <a:t>predMip</a:t>
                </a:r>
                <a:r>
                  <a:rPr lang="en-CA" altLang="ja-JP" sz="14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[ x ][ y ] = ( ( ( </a:t>
                </a:r>
                <a14:m>
                  <m:oMath xmlns:m="http://schemas.openxmlformats.org/officeDocument/2006/math">
                    <m:nary>
                      <m:naryPr>
                        <m:chr m:val="∑"/>
                        <m:limLoc m:val="undOvr"/>
                        <m:ctrlPr>
                          <a:rPr lang="ja-JP" altLang="ja-JP" sz="1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naryPr>
                      <m:sub>
                        <m:r>
                          <m:rPr>
                            <m:sty m:val="p"/>
                          </m:rPr>
                          <a:rPr lang="en-CA" altLang="ja-JP" sz="1400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i</m:t>
                        </m:r>
                        <m:r>
                          <a:rPr lang="en-CA" altLang="ja-JP" sz="1400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 = 0</m:t>
                        </m:r>
                      </m:sub>
                      <m:sup>
                        <m:r>
                          <m:rPr>
                            <m:sty m:val="p"/>
                          </m:rPr>
                          <a:rPr lang="en-CA" altLang="ja-JP" sz="1400"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inSize</m:t>
                        </m:r>
                        <m:r>
                          <a:rPr lang="en-CA" altLang="ja-JP" sz="1400" i="1"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 − </m:t>
                        </m:r>
                        <m:r>
                          <a:rPr lang="en-CA" altLang="ja-JP" sz="1400"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1</m:t>
                        </m:r>
                      </m:sup>
                      <m:e>
                        <m:r>
                          <m:rPr>
                            <m:sty m:val="p"/>
                          </m:rPr>
                          <a:rPr lang="en-CA" altLang="ja-JP" sz="1400"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mWeight</m:t>
                        </m:r>
                        <m:d>
                          <m:dPr>
                            <m:begChr m:val="["/>
                            <m:endChr m:val="]"/>
                            <m:ctrlPr>
                              <a:rPr lang="ja-JP" altLang="ja-JP" sz="14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CA" altLang="ja-JP" sz="1400" i="1">
                                <a:latin typeface="Cambria Math" panose="02040503050406030204" pitchFamily="18" charset="0"/>
                                <a:ea typeface="SimSun" panose="02010600030101010101" pitchFamily="2" charset="-122"/>
                              </a:rPr>
                              <m:t> </m:t>
                            </m:r>
                            <m:r>
                              <m:rPr>
                                <m:sty m:val="p"/>
                              </m:rPr>
                              <a:rPr lang="en-CA" altLang="ja-JP" sz="1400">
                                <a:latin typeface="Cambria Math" panose="02040503050406030204" pitchFamily="18" charset="0"/>
                                <a:ea typeface="SimSun" panose="02010600030101010101" pitchFamily="2" charset="-122"/>
                              </a:rPr>
                              <m:t>i</m:t>
                            </m:r>
                            <m:r>
                              <a:rPr lang="en-CA" altLang="ja-JP" sz="1400" i="1">
                                <a:latin typeface="Cambria Math" panose="02040503050406030204" pitchFamily="18" charset="0"/>
                                <a:ea typeface="SimSun" panose="02010600030101010101" pitchFamily="2" charset="-122"/>
                              </a:rPr>
                              <m:t> </m:t>
                            </m:r>
                          </m:e>
                        </m:d>
                        <m:d>
                          <m:dPr>
                            <m:begChr m:val="["/>
                            <m:endChr m:val="]"/>
                            <m:ctrlPr>
                              <a:rPr lang="ja-JP" altLang="ja-JP" sz="14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CA" altLang="ja-JP" sz="1400" i="1">
                                <a:latin typeface="Cambria Math" panose="02040503050406030204" pitchFamily="18" charset="0"/>
                                <a:ea typeface="SimSun" panose="02010600030101010101" pitchFamily="2" charset="-122"/>
                              </a:rPr>
                              <m:t> </m:t>
                            </m:r>
                            <m:r>
                              <m:rPr>
                                <m:sty m:val="p"/>
                              </m:rPr>
                              <a:rPr lang="en-CA" altLang="ja-JP" sz="1400">
                                <a:latin typeface="Cambria Math" panose="02040503050406030204" pitchFamily="18" charset="0"/>
                                <a:ea typeface="SimSun" panose="02010600030101010101" pitchFamily="2" charset="-122"/>
                              </a:rPr>
                              <m:t>y</m:t>
                            </m:r>
                            <m:r>
                              <a:rPr lang="en-CA" altLang="ja-JP" sz="1400" i="1">
                                <a:highlight>
                                  <a:srgbClr val="00FFFF"/>
                                </a:highlight>
                                <a:latin typeface="Cambria Math" panose="02040503050406030204" pitchFamily="18" charset="0"/>
                                <a:ea typeface="SimSun" panose="02010600030101010101" pitchFamily="2" charset="-122"/>
                              </a:rPr>
                              <m:t>∗</m:t>
                            </m:r>
                            <m:r>
                              <m:rPr>
                                <m:sty m:val="p"/>
                              </m:rPr>
                              <a:rPr lang="en-CA" altLang="ja-JP" sz="1400">
                                <a:highlight>
                                  <a:srgbClr val="00FFFF"/>
                                </a:highlight>
                                <a:latin typeface="Cambria Math" panose="02040503050406030204" pitchFamily="18" charset="0"/>
                                <a:ea typeface="SimSun" panose="02010600030101010101" pitchFamily="2" charset="-122"/>
                              </a:rPr>
                              <m:t>incH</m:t>
                            </m:r>
                            <m:r>
                              <a:rPr lang="en-CA" altLang="ja-JP" sz="1400" i="1">
                                <a:latin typeface="Cambria Math" panose="02040503050406030204" pitchFamily="18" charset="0"/>
                                <a:ea typeface="SimSun" panose="02010600030101010101" pitchFamily="2" charset="-122"/>
                              </a:rPr>
                              <m:t>∗</m:t>
                            </m:r>
                            <m:r>
                              <m:rPr>
                                <m:sty m:val="p"/>
                              </m:rPr>
                              <a:rPr lang="en-CA" altLang="ja-JP" sz="1400">
                                <a:latin typeface="Cambria Math" panose="02040503050406030204" pitchFamily="18" charset="0"/>
                                <a:ea typeface="SimSun" panose="02010600030101010101" pitchFamily="2" charset="-122"/>
                              </a:rPr>
                              <m:t>predC</m:t>
                            </m:r>
                            <m:r>
                              <a:rPr lang="en-CA" altLang="ja-JP" sz="1400">
                                <a:latin typeface="Cambria Math" panose="02040503050406030204" pitchFamily="18" charset="0"/>
                                <a:ea typeface="SimSun" panose="02010600030101010101" pitchFamily="2" charset="-122"/>
                              </a:rPr>
                              <m:t>+</m:t>
                            </m:r>
                            <m:r>
                              <m:rPr>
                                <m:sty m:val="p"/>
                              </m:rPr>
                              <a:rPr lang="en-CA" altLang="ja-JP" sz="1400">
                                <a:latin typeface="Cambria Math" panose="02040503050406030204" pitchFamily="18" charset="0"/>
                                <a:ea typeface="SimSun" panose="02010600030101010101" pitchFamily="2" charset="-122"/>
                              </a:rPr>
                              <m:t>x</m:t>
                            </m:r>
                            <m:r>
                              <a:rPr lang="en-CA" altLang="ja-JP" sz="1400" i="1">
                                <a:highlight>
                                  <a:srgbClr val="00FFFF"/>
                                </a:highlight>
                                <a:latin typeface="Cambria Math" panose="02040503050406030204" pitchFamily="18" charset="0"/>
                                <a:ea typeface="SimSun" panose="02010600030101010101" pitchFamily="2" charset="-122"/>
                              </a:rPr>
                              <m:t>∗</m:t>
                            </m:r>
                            <m:r>
                              <m:rPr>
                                <m:sty m:val="p"/>
                              </m:rPr>
                              <a:rPr lang="en-CA" altLang="ja-JP" sz="1400">
                                <a:highlight>
                                  <a:srgbClr val="00FFFF"/>
                                </a:highlight>
                                <a:latin typeface="Cambria Math" panose="02040503050406030204" pitchFamily="18" charset="0"/>
                                <a:ea typeface="SimSun" panose="02010600030101010101" pitchFamily="2" charset="-122"/>
                              </a:rPr>
                              <m:t>incW</m:t>
                            </m:r>
                            <m:r>
                              <a:rPr lang="en-CA" altLang="ja-JP" sz="1400" i="1">
                                <a:latin typeface="Cambria Math" panose="02040503050406030204" pitchFamily="18" charset="0"/>
                                <a:ea typeface="SimSun" panose="02010600030101010101" pitchFamily="2" charset="-122"/>
                              </a:rPr>
                              <m:t> </m:t>
                            </m:r>
                          </m:e>
                        </m:d>
                        <m:r>
                          <a:rPr lang="en-CA" altLang="ja-JP" sz="1400" i="1"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∗</m:t>
                        </m:r>
                        <m:r>
                          <m:rPr>
                            <m:sty m:val="p"/>
                          </m:rPr>
                          <a:rPr lang="en-CA" altLang="ja-JP" sz="1400"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p</m:t>
                        </m:r>
                        <m:d>
                          <m:dPr>
                            <m:begChr m:val="["/>
                            <m:endChr m:val="]"/>
                            <m:ctrlPr>
                              <a:rPr lang="ja-JP" altLang="ja-JP" sz="14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CA" altLang="ja-JP" sz="1400" i="1">
                                <a:latin typeface="Cambria Math" panose="02040503050406030204" pitchFamily="18" charset="0"/>
                                <a:ea typeface="SimSun" panose="02010600030101010101" pitchFamily="2" charset="-122"/>
                              </a:rPr>
                              <m:t> </m:t>
                            </m:r>
                            <m:r>
                              <m:rPr>
                                <m:sty m:val="p"/>
                              </m:rPr>
                              <a:rPr lang="en-CA" altLang="ja-JP" sz="1400">
                                <a:latin typeface="Cambria Math" panose="02040503050406030204" pitchFamily="18" charset="0"/>
                                <a:ea typeface="SimSun" panose="02010600030101010101" pitchFamily="2" charset="-122"/>
                              </a:rPr>
                              <m:t>i</m:t>
                            </m:r>
                            <m:r>
                              <a:rPr lang="en-CA" altLang="ja-JP" sz="1400" i="1">
                                <a:latin typeface="Cambria Math" panose="02040503050406030204" pitchFamily="18" charset="0"/>
                                <a:ea typeface="SimSun" panose="02010600030101010101" pitchFamily="2" charset="-122"/>
                              </a:rPr>
                              <m:t> </m:t>
                            </m:r>
                          </m:e>
                        </m:d>
                      </m:e>
                    </m:nary>
                  </m:oMath>
                </a14:m>
                <a:r>
                  <a:rPr lang="en-CA" altLang="ja-JP" sz="14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 ) + </a:t>
                </a:r>
                <a:br>
                  <a:rPr lang="en-CA" altLang="ja-JP" sz="14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</a:br>
                <a:r>
                  <a:rPr lang="en-CA" altLang="ja-JP" sz="14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	</a:t>
                </a:r>
                <a:r>
                  <a:rPr lang="en-CA" altLang="ja-JP" sz="1400" dirty="0" err="1">
                    <a:latin typeface="Times New Roman" panose="02020603050405020304" pitchFamily="18" charset="0"/>
                    <a:ea typeface="SimSun" panose="02010600030101010101" pitchFamily="2" charset="-122"/>
                  </a:rPr>
                  <a:t>oW</a:t>
                </a:r>
                <a:r>
                  <a:rPr lang="en-CA" altLang="ja-JP" sz="14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 ) &gt;&gt; </a:t>
                </a:r>
                <a:r>
                  <a:rPr lang="en-CA" altLang="ja-JP" sz="1400" dirty="0" err="1">
                    <a:latin typeface="Times New Roman" panose="02020603050405020304" pitchFamily="18" charset="0"/>
                    <a:ea typeface="SimSun" panose="02010600030101010101" pitchFamily="2" charset="-122"/>
                  </a:rPr>
                  <a:t>sW</a:t>
                </a:r>
                <a:r>
                  <a:rPr lang="en-CA" altLang="ja-JP" sz="14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 ) + </a:t>
                </a:r>
                <a:r>
                  <a:rPr lang="en-CA" altLang="ja-JP" sz="1400" dirty="0" err="1">
                    <a:latin typeface="Times New Roman" panose="02020603050405020304" pitchFamily="18" charset="0"/>
                    <a:ea typeface="SimSun" panose="02010600030101010101" pitchFamily="2" charset="-122"/>
                  </a:rPr>
                  <a:t>pTemp</a:t>
                </a:r>
                <a:r>
                  <a:rPr lang="en-CA" altLang="ja-JP" sz="14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[ 0 ]</a:t>
                </a:r>
                <a:r>
                  <a:rPr lang="ja-JP" altLang="ja-JP" sz="1400" dirty="0">
                    <a:latin typeface="Times New Roman" panose="02020603050405020304" pitchFamily="18" charset="0"/>
                    <a:ea typeface="游明朝" panose="02020400000000000000" pitchFamily="18" charset="-128"/>
                  </a:rPr>
                  <a:t>　</a:t>
                </a:r>
                <a:r>
                  <a:rPr lang="en-CA" altLang="ja-JP" sz="14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	(8‑67)</a:t>
                </a:r>
                <a:endParaRPr lang="ja-JP" altLang="ja-JP" sz="1400" dirty="0">
                  <a:effectLst/>
                  <a:latin typeface="Times New Roman" panose="02020603050405020304" pitchFamily="18" charset="0"/>
                  <a:ea typeface="游明朝" panose="02020400000000000000" pitchFamily="18" charset="-128"/>
                </a:endParaRPr>
              </a:p>
            </p:txBody>
          </p:sp>
        </mc:Choice>
        <mc:Fallback xmlns="">
          <p:sp>
            <p:nvSpPr>
              <p:cNvPr id="4" name="正方形/長方形 3">
                <a:extLst>
                  <a:ext uri="{FF2B5EF4-FFF2-40B4-BE49-F238E27FC236}">
                    <a16:creationId xmlns:a16="http://schemas.microsoft.com/office/drawing/2014/main" id="{493C7C11-14C9-4871-A937-6BDA4B467840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7268" y="1144543"/>
                <a:ext cx="8724732" cy="3273460"/>
              </a:xfrm>
              <a:prstGeom prst="rect">
                <a:avLst/>
              </a:prstGeom>
              <a:blipFill>
                <a:blip r:embed="rId2"/>
                <a:stretch>
                  <a:fillRect l="-139" t="-186" r="-70" b="-7421"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正方形/長方形 4">
                <a:extLst>
                  <a:ext uri="{FF2B5EF4-FFF2-40B4-BE49-F238E27FC236}">
                    <a16:creationId xmlns:a16="http://schemas.microsoft.com/office/drawing/2014/main" id="{A0CE2D9D-39AA-4579-8A7D-5B81516A90F2}"/>
                  </a:ext>
                </a:extLst>
              </p:cNvPr>
              <p:cNvSpPr/>
              <p:nvPr/>
            </p:nvSpPr>
            <p:spPr>
              <a:xfrm>
                <a:off x="167268" y="5250196"/>
                <a:ext cx="8724732" cy="1365246"/>
              </a:xfrm>
              <a:prstGeom prst="rect">
                <a:avLst/>
              </a:prstGeom>
              <a:ln>
                <a:solidFill>
                  <a:schemeClr val="tx1"/>
                </a:solidFill>
              </a:ln>
            </p:spPr>
            <p:txBody>
              <a:bodyPr wrap="square">
                <a:spAutoFit/>
              </a:bodyPr>
              <a:lstStyle/>
              <a:p>
                <a:pPr marL="342900" lvl="0" indent="-342900" algn="just" fontAlgn="auto" hangingPunct="0">
                  <a:spcAft>
                    <a:spcPts val="0"/>
                  </a:spcAft>
                  <a:buFont typeface="Times New Roman" panose="02020603050405020304" pitchFamily="18" charset="0"/>
                  <a:buChar char="–"/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  <a:tab pos="254000" algn="l"/>
                    <a:tab pos="504190" algn="l"/>
                    <a:tab pos="756285" algn="l"/>
                    <a:tab pos="1008380" algn="l"/>
                    <a:tab pos="1260475" algn="l"/>
                  </a:tabLst>
                </a:pPr>
                <a:r>
                  <a:rPr lang="en-CA" altLang="ja-JP" sz="14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The matrix-based intra prediction samples </a:t>
                </a:r>
                <a:r>
                  <a:rPr lang="en-CA" altLang="ja-JP" sz="1400" dirty="0" err="1">
                    <a:latin typeface="Times New Roman" panose="02020603050405020304" pitchFamily="18" charset="0"/>
                    <a:ea typeface="SimSun" panose="02010600030101010101" pitchFamily="2" charset="-122"/>
                  </a:rPr>
                  <a:t>predMip</a:t>
                </a:r>
                <a:r>
                  <a:rPr lang="en-CA" altLang="ja-JP" sz="14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[ x ][ y ], with x = 0..</a:t>
                </a:r>
                <a:r>
                  <a:rPr lang="en-CA" altLang="ja-JP" sz="1400" dirty="0">
                    <a:highlight>
                      <a:srgbClr val="00FFFF"/>
                    </a:highlight>
                    <a:latin typeface="Times New Roman" panose="02020603050405020304" pitchFamily="18" charset="0"/>
                    <a:ea typeface="SimSun" panose="02010600030101010101" pitchFamily="2" charset="-122"/>
                  </a:rPr>
                  <a:t>predC</a:t>
                </a:r>
                <a:r>
                  <a:rPr lang="en-CA" altLang="ja-JP" sz="14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 − 1, y = 0..</a:t>
                </a:r>
                <a:r>
                  <a:rPr lang="en-CA" altLang="ja-JP" sz="1400" dirty="0">
                    <a:highlight>
                      <a:srgbClr val="00FFFF"/>
                    </a:highlight>
                    <a:latin typeface="Times New Roman" panose="02020603050405020304" pitchFamily="18" charset="0"/>
                    <a:ea typeface="SimSun" panose="02010600030101010101" pitchFamily="2" charset="-122"/>
                  </a:rPr>
                  <a:t>predC</a:t>
                </a:r>
                <a:r>
                  <a:rPr lang="en-CA" altLang="ja-JP" sz="14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 − 1 are derived as follows:</a:t>
                </a:r>
                <a:endParaRPr lang="ja-JP" altLang="ja-JP" sz="14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marL="914400" hangingPunct="0">
                  <a:spcAft>
                    <a:spcPts val="1200"/>
                  </a:spcAft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  <a:tab pos="914400" algn="l"/>
                    <a:tab pos="3079115" algn="ctr"/>
                    <a:tab pos="6156960" algn="r"/>
                  </a:tabLst>
                </a:pPr>
                <a:r>
                  <a:rPr lang="en-CA" altLang="ja-JP" sz="1400" dirty="0" err="1">
                    <a:latin typeface="Times New Roman" panose="02020603050405020304" pitchFamily="18" charset="0"/>
                    <a:ea typeface="SimSun" panose="02010600030101010101" pitchFamily="2" charset="-122"/>
                  </a:rPr>
                  <a:t>oW</a:t>
                </a:r>
                <a:r>
                  <a:rPr lang="en-CA" altLang="ja-JP" sz="14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 = ( 1 &lt;&lt; ( </a:t>
                </a:r>
                <a:r>
                  <a:rPr lang="en-CA" altLang="ja-JP" sz="1400" dirty="0" err="1">
                    <a:latin typeface="Times New Roman" panose="02020603050405020304" pitchFamily="18" charset="0"/>
                    <a:ea typeface="SimSun" panose="02010600030101010101" pitchFamily="2" charset="-122"/>
                  </a:rPr>
                  <a:t>sW</a:t>
                </a:r>
                <a:r>
                  <a:rPr lang="en-CA" altLang="ja-JP" sz="14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 − 1 ) ) − </a:t>
                </a:r>
                <a:r>
                  <a:rPr lang="en-CA" altLang="ja-JP" sz="1400" dirty="0" err="1">
                    <a:latin typeface="Times New Roman" panose="02020603050405020304" pitchFamily="18" charset="0"/>
                    <a:ea typeface="SimSun" panose="02010600030101010101" pitchFamily="2" charset="-122"/>
                  </a:rPr>
                  <a:t>fO</a:t>
                </a:r>
                <a:r>
                  <a:rPr lang="en-CA" altLang="ja-JP" sz="14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 * (</a:t>
                </a:r>
                <a14:m>
                  <m:oMath xmlns:m="http://schemas.openxmlformats.org/officeDocument/2006/math">
                    <m:nary>
                      <m:naryPr>
                        <m:chr m:val="∑"/>
                        <m:limLoc m:val="undOvr"/>
                        <m:ctrlPr>
                          <a:rPr lang="ja-JP" altLang="ja-JP" sz="1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naryPr>
                      <m:sub>
                        <m:r>
                          <m:rPr>
                            <m:sty m:val="p"/>
                          </m:rPr>
                          <a:rPr lang="en-CA" altLang="ja-JP" sz="1400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i</m:t>
                        </m:r>
                        <m:r>
                          <a:rPr lang="en-CA" altLang="ja-JP" sz="1400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 = 0</m:t>
                        </m:r>
                      </m:sub>
                      <m:sup>
                        <m:r>
                          <m:rPr>
                            <m:sty m:val="p"/>
                          </m:rPr>
                          <a:rPr lang="en-CA" altLang="ja-JP" sz="1400"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inSize</m:t>
                        </m:r>
                        <m:r>
                          <a:rPr lang="en-CA" altLang="ja-JP" sz="1400" i="1"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 − </m:t>
                        </m:r>
                        <m:r>
                          <a:rPr lang="en-CA" altLang="ja-JP" sz="1400"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1</m:t>
                        </m:r>
                      </m:sup>
                      <m:e>
                        <m:r>
                          <m:rPr>
                            <m:sty m:val="p"/>
                          </m:rPr>
                          <a:rPr lang="en-CA" altLang="ja-JP" sz="1400"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p</m:t>
                        </m:r>
                        <m:d>
                          <m:dPr>
                            <m:begChr m:val="["/>
                            <m:endChr m:val="]"/>
                            <m:ctrlPr>
                              <a:rPr lang="ja-JP" altLang="ja-JP" sz="14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CA" altLang="ja-JP" sz="1400" i="1">
                                <a:latin typeface="Cambria Math" panose="02040503050406030204" pitchFamily="18" charset="0"/>
                                <a:ea typeface="SimSun" panose="02010600030101010101" pitchFamily="2" charset="-122"/>
                              </a:rPr>
                              <m:t> </m:t>
                            </m:r>
                            <m:r>
                              <m:rPr>
                                <m:sty m:val="p"/>
                              </m:rPr>
                              <a:rPr lang="en-CA" altLang="ja-JP" sz="1400">
                                <a:latin typeface="Cambria Math" panose="02040503050406030204" pitchFamily="18" charset="0"/>
                                <a:ea typeface="SimSun" panose="02010600030101010101" pitchFamily="2" charset="-122"/>
                              </a:rPr>
                              <m:t>i</m:t>
                            </m:r>
                            <m:r>
                              <a:rPr lang="en-CA" altLang="ja-JP" sz="1400" i="1">
                                <a:latin typeface="Cambria Math" panose="02040503050406030204" pitchFamily="18" charset="0"/>
                                <a:ea typeface="SimSun" panose="02010600030101010101" pitchFamily="2" charset="-122"/>
                              </a:rPr>
                              <m:t> </m:t>
                            </m:r>
                          </m:e>
                        </m:d>
                      </m:e>
                    </m:nary>
                  </m:oMath>
                </a14:m>
                <a:r>
                  <a:rPr lang="en-CA" altLang="ja-JP" sz="14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)	(8‑64)</a:t>
                </a:r>
                <a:endParaRPr lang="ja-JP" altLang="ja-JP" sz="1400" dirty="0">
                  <a:effectLst/>
                  <a:latin typeface="Times New Roman" panose="02020603050405020304" pitchFamily="18" charset="0"/>
                  <a:ea typeface="游明朝" panose="02020400000000000000" pitchFamily="18" charset="-128"/>
                </a:endParaRPr>
              </a:p>
              <a:p>
                <a:pPr marL="914400" hangingPunct="0">
                  <a:spcAft>
                    <a:spcPts val="1200"/>
                  </a:spcAft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  <a:tab pos="2057400" algn="l"/>
                    <a:tab pos="3079115" algn="ctr"/>
                    <a:tab pos="6156960" algn="r"/>
                  </a:tabLst>
                </a:pPr>
                <a:r>
                  <a:rPr lang="en-CA" altLang="ja-JP" sz="1400" dirty="0" err="1">
                    <a:latin typeface="Times New Roman" panose="02020603050405020304" pitchFamily="18" charset="0"/>
                    <a:ea typeface="SimSun" panose="02010600030101010101" pitchFamily="2" charset="-122"/>
                  </a:rPr>
                  <a:t>predMip</a:t>
                </a:r>
                <a:r>
                  <a:rPr lang="en-CA" altLang="ja-JP" sz="14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[ x ][ y ] = ( ( ( </a:t>
                </a:r>
                <a14:m>
                  <m:oMath xmlns:m="http://schemas.openxmlformats.org/officeDocument/2006/math">
                    <m:nary>
                      <m:naryPr>
                        <m:chr m:val="∑"/>
                        <m:limLoc m:val="undOvr"/>
                        <m:ctrlPr>
                          <a:rPr lang="ja-JP" altLang="ja-JP" sz="1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naryPr>
                      <m:sub>
                        <m:r>
                          <m:rPr>
                            <m:sty m:val="p"/>
                          </m:rPr>
                          <a:rPr lang="en-CA" altLang="ja-JP" sz="1400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i</m:t>
                        </m:r>
                        <m:r>
                          <a:rPr lang="en-CA" altLang="ja-JP" sz="1400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 = 0</m:t>
                        </m:r>
                      </m:sub>
                      <m:sup>
                        <m:r>
                          <m:rPr>
                            <m:sty m:val="p"/>
                          </m:rPr>
                          <a:rPr lang="en-CA" altLang="ja-JP" sz="1400"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inSize</m:t>
                        </m:r>
                        <m:r>
                          <a:rPr lang="en-CA" altLang="ja-JP" sz="1400" i="1"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 − </m:t>
                        </m:r>
                        <m:r>
                          <a:rPr lang="en-CA" altLang="ja-JP" sz="1400"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1</m:t>
                        </m:r>
                      </m:sup>
                      <m:e>
                        <m:r>
                          <m:rPr>
                            <m:sty m:val="p"/>
                          </m:rPr>
                          <a:rPr lang="en-CA" altLang="ja-JP" sz="1400"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mWeight</m:t>
                        </m:r>
                        <m:d>
                          <m:dPr>
                            <m:begChr m:val="["/>
                            <m:endChr m:val="]"/>
                            <m:ctrlPr>
                              <a:rPr lang="ja-JP" altLang="ja-JP" sz="14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CA" altLang="ja-JP" sz="1400" i="1">
                                <a:latin typeface="Cambria Math" panose="02040503050406030204" pitchFamily="18" charset="0"/>
                                <a:ea typeface="SimSun" panose="02010600030101010101" pitchFamily="2" charset="-122"/>
                              </a:rPr>
                              <m:t> </m:t>
                            </m:r>
                            <m:r>
                              <m:rPr>
                                <m:sty m:val="p"/>
                              </m:rPr>
                              <a:rPr lang="en-CA" altLang="ja-JP" sz="1400">
                                <a:latin typeface="Cambria Math" panose="02040503050406030204" pitchFamily="18" charset="0"/>
                                <a:ea typeface="SimSun" panose="02010600030101010101" pitchFamily="2" charset="-122"/>
                              </a:rPr>
                              <m:t>i</m:t>
                            </m:r>
                            <m:r>
                              <a:rPr lang="en-CA" altLang="ja-JP" sz="1400" i="1">
                                <a:latin typeface="Cambria Math" panose="02040503050406030204" pitchFamily="18" charset="0"/>
                                <a:ea typeface="SimSun" panose="02010600030101010101" pitchFamily="2" charset="-122"/>
                              </a:rPr>
                              <m:t> </m:t>
                            </m:r>
                          </m:e>
                        </m:d>
                        <m:d>
                          <m:dPr>
                            <m:begChr m:val="["/>
                            <m:endChr m:val="]"/>
                            <m:ctrlPr>
                              <a:rPr lang="ja-JP" altLang="ja-JP" sz="14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CA" altLang="ja-JP" sz="1400" i="1">
                                <a:latin typeface="Cambria Math" panose="02040503050406030204" pitchFamily="18" charset="0"/>
                                <a:ea typeface="SimSun" panose="02010600030101010101" pitchFamily="2" charset="-122"/>
                              </a:rPr>
                              <m:t> </m:t>
                            </m:r>
                            <m:r>
                              <m:rPr>
                                <m:sty m:val="p"/>
                              </m:rPr>
                              <a:rPr lang="en-CA" altLang="ja-JP" sz="1400">
                                <a:latin typeface="Cambria Math" panose="02040503050406030204" pitchFamily="18" charset="0"/>
                                <a:ea typeface="SimSun" panose="02010600030101010101" pitchFamily="2" charset="-122"/>
                              </a:rPr>
                              <m:t>y</m:t>
                            </m:r>
                            <m:r>
                              <a:rPr lang="en-CA" altLang="ja-JP" sz="1400" i="1">
                                <a:latin typeface="Cambria Math" panose="02040503050406030204" pitchFamily="18" charset="0"/>
                                <a:ea typeface="SimSun" panose="02010600030101010101" pitchFamily="2" charset="-122"/>
                              </a:rPr>
                              <m:t>∗</m:t>
                            </m:r>
                            <m:r>
                              <m:rPr>
                                <m:sty m:val="p"/>
                              </m:rPr>
                              <a:rPr lang="en-CA" altLang="ja-JP" sz="1400">
                                <a:latin typeface="Cambria Math" panose="02040503050406030204" pitchFamily="18" charset="0"/>
                                <a:ea typeface="SimSun" panose="02010600030101010101" pitchFamily="2" charset="-122"/>
                              </a:rPr>
                              <m:t>predC</m:t>
                            </m:r>
                            <m:r>
                              <a:rPr lang="en-CA" altLang="ja-JP" sz="1400">
                                <a:latin typeface="Cambria Math" panose="02040503050406030204" pitchFamily="18" charset="0"/>
                                <a:ea typeface="SimSun" panose="02010600030101010101" pitchFamily="2" charset="-122"/>
                              </a:rPr>
                              <m:t>+</m:t>
                            </m:r>
                            <m:r>
                              <m:rPr>
                                <m:sty m:val="p"/>
                              </m:rPr>
                              <a:rPr lang="en-CA" altLang="ja-JP" sz="1400">
                                <a:latin typeface="Cambria Math" panose="02040503050406030204" pitchFamily="18" charset="0"/>
                                <a:ea typeface="SimSun" panose="02010600030101010101" pitchFamily="2" charset="-122"/>
                              </a:rPr>
                              <m:t>x</m:t>
                            </m:r>
                            <m:r>
                              <a:rPr lang="en-US" altLang="ja-JP" sz="1400" b="0" i="1" smtClean="0">
                                <a:latin typeface="Cambria Math" panose="02040503050406030204" pitchFamily="18" charset="0"/>
                                <a:ea typeface="SimSun" panose="02010600030101010101" pitchFamily="2" charset="-122"/>
                              </a:rPr>
                              <m:t> </m:t>
                            </m:r>
                          </m:e>
                        </m:d>
                        <m:r>
                          <a:rPr lang="en-CA" altLang="ja-JP" sz="1400" i="1"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∗</m:t>
                        </m:r>
                        <m:r>
                          <m:rPr>
                            <m:sty m:val="p"/>
                          </m:rPr>
                          <a:rPr lang="en-CA" altLang="ja-JP" sz="1400"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p</m:t>
                        </m:r>
                        <m:d>
                          <m:dPr>
                            <m:begChr m:val="["/>
                            <m:endChr m:val="]"/>
                            <m:ctrlPr>
                              <a:rPr lang="ja-JP" altLang="ja-JP" sz="14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CA" altLang="ja-JP" sz="1400" i="1">
                                <a:latin typeface="Cambria Math" panose="02040503050406030204" pitchFamily="18" charset="0"/>
                                <a:ea typeface="SimSun" panose="02010600030101010101" pitchFamily="2" charset="-122"/>
                              </a:rPr>
                              <m:t> </m:t>
                            </m:r>
                            <m:r>
                              <m:rPr>
                                <m:sty m:val="p"/>
                              </m:rPr>
                              <a:rPr lang="en-CA" altLang="ja-JP" sz="1400">
                                <a:latin typeface="Cambria Math" panose="02040503050406030204" pitchFamily="18" charset="0"/>
                                <a:ea typeface="SimSun" panose="02010600030101010101" pitchFamily="2" charset="-122"/>
                              </a:rPr>
                              <m:t>i</m:t>
                            </m:r>
                            <m:r>
                              <a:rPr lang="en-CA" altLang="ja-JP" sz="1400" i="1">
                                <a:latin typeface="Cambria Math" panose="02040503050406030204" pitchFamily="18" charset="0"/>
                                <a:ea typeface="SimSun" panose="02010600030101010101" pitchFamily="2" charset="-122"/>
                              </a:rPr>
                              <m:t> </m:t>
                            </m:r>
                          </m:e>
                        </m:d>
                      </m:e>
                    </m:nary>
                  </m:oMath>
                </a14:m>
                <a:r>
                  <a:rPr lang="en-CA" altLang="ja-JP" sz="14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 ) + </a:t>
                </a:r>
                <a:br>
                  <a:rPr lang="en-CA" altLang="ja-JP" sz="14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</a:br>
                <a:r>
                  <a:rPr lang="en-CA" altLang="ja-JP" sz="14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	</a:t>
                </a:r>
                <a:r>
                  <a:rPr lang="en-CA" altLang="ja-JP" sz="1400" dirty="0" err="1">
                    <a:latin typeface="Times New Roman" panose="02020603050405020304" pitchFamily="18" charset="0"/>
                    <a:ea typeface="SimSun" panose="02010600030101010101" pitchFamily="2" charset="-122"/>
                  </a:rPr>
                  <a:t>oW</a:t>
                </a:r>
                <a:r>
                  <a:rPr lang="en-CA" altLang="ja-JP" sz="14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 ) &gt;&gt; </a:t>
                </a:r>
                <a:r>
                  <a:rPr lang="en-CA" altLang="ja-JP" sz="1400" dirty="0" err="1">
                    <a:latin typeface="Times New Roman" panose="02020603050405020304" pitchFamily="18" charset="0"/>
                    <a:ea typeface="SimSun" panose="02010600030101010101" pitchFamily="2" charset="-122"/>
                  </a:rPr>
                  <a:t>sW</a:t>
                </a:r>
                <a:r>
                  <a:rPr lang="en-CA" altLang="ja-JP" sz="14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 ) + </a:t>
                </a:r>
                <a:r>
                  <a:rPr lang="en-CA" altLang="ja-JP" sz="1400" dirty="0" err="1">
                    <a:latin typeface="Times New Roman" panose="02020603050405020304" pitchFamily="18" charset="0"/>
                    <a:ea typeface="SimSun" panose="02010600030101010101" pitchFamily="2" charset="-122"/>
                  </a:rPr>
                  <a:t>pTemp</a:t>
                </a:r>
                <a:r>
                  <a:rPr lang="en-CA" altLang="ja-JP" sz="14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[ 0 ]</a:t>
                </a:r>
                <a:r>
                  <a:rPr lang="ja-JP" altLang="ja-JP" sz="1400" dirty="0">
                    <a:latin typeface="Times New Roman" panose="02020603050405020304" pitchFamily="18" charset="0"/>
                    <a:ea typeface="游明朝" panose="02020400000000000000" pitchFamily="18" charset="-128"/>
                  </a:rPr>
                  <a:t>　</a:t>
                </a:r>
                <a:r>
                  <a:rPr lang="en-CA" altLang="ja-JP" sz="14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	(8‑67)</a:t>
                </a:r>
                <a:endParaRPr lang="ja-JP" altLang="ja-JP" sz="1400" dirty="0">
                  <a:effectLst/>
                  <a:latin typeface="Times New Roman" panose="02020603050405020304" pitchFamily="18" charset="0"/>
                  <a:ea typeface="游明朝" panose="02020400000000000000" pitchFamily="18" charset="-128"/>
                </a:endParaRPr>
              </a:p>
            </p:txBody>
          </p:sp>
        </mc:Choice>
        <mc:Fallback xmlns="">
          <p:sp>
            <p:nvSpPr>
              <p:cNvPr id="5" name="正方形/長方形 4">
                <a:extLst>
                  <a:ext uri="{FF2B5EF4-FFF2-40B4-BE49-F238E27FC236}">
                    <a16:creationId xmlns:a16="http://schemas.microsoft.com/office/drawing/2014/main" id="{A0CE2D9D-39AA-4579-8A7D-5B81516A90F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7268" y="5250196"/>
                <a:ext cx="8724732" cy="1365246"/>
              </a:xfrm>
              <a:prstGeom prst="rect">
                <a:avLst/>
              </a:prstGeom>
              <a:blipFill>
                <a:blip r:embed="rId3"/>
                <a:stretch>
                  <a:fillRect r="-70" b="-19027"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3353B1BB-BE79-48E9-BCD5-8ACFE7445395}"/>
              </a:ext>
            </a:extLst>
          </p:cNvPr>
          <p:cNvSpPr txBox="1"/>
          <p:nvPr/>
        </p:nvSpPr>
        <p:spPr>
          <a:xfrm>
            <a:off x="167268" y="836766"/>
            <a:ext cx="848309" cy="30777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kumimoji="1" lang="en-US" altLang="ja-JP" sz="1400" dirty="0"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rPr>
              <a:t>Original</a:t>
            </a:r>
            <a:endParaRPr kumimoji="1" lang="ja-JP" altLang="en-US" sz="1400" dirty="0">
              <a:latin typeface="源ノ角ゴシック JP Regular" panose="020B0500000000000000" pitchFamily="34" charset="-128"/>
              <a:ea typeface="源ノ角ゴシック JP Regular" panose="020B0500000000000000" pitchFamily="34" charset="-128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AF5C883F-EBB7-472E-9501-5954ED1C2295}"/>
              </a:ext>
            </a:extLst>
          </p:cNvPr>
          <p:cNvSpPr txBox="1"/>
          <p:nvPr/>
        </p:nvSpPr>
        <p:spPr>
          <a:xfrm>
            <a:off x="167267" y="4942419"/>
            <a:ext cx="987386" cy="30777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kumimoji="1" lang="en-US" altLang="ja-JP" sz="1400" dirty="0"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rPr>
              <a:t>Proposed</a:t>
            </a:r>
            <a:endParaRPr kumimoji="1" lang="ja-JP" altLang="en-US" sz="1400" dirty="0">
              <a:latin typeface="源ノ角ゴシック JP Regular" panose="020B0500000000000000" pitchFamily="34" charset="-128"/>
              <a:ea typeface="源ノ角ゴシック JP Regular" panose="020B0500000000000000" pitchFamily="34" charset="-128"/>
            </a:endParaRPr>
          </a:p>
        </p:txBody>
      </p:sp>
      <p:sp>
        <p:nvSpPr>
          <p:cNvPr id="10" name="矢印: 右 9">
            <a:extLst>
              <a:ext uri="{FF2B5EF4-FFF2-40B4-BE49-F238E27FC236}">
                <a16:creationId xmlns:a16="http://schemas.microsoft.com/office/drawing/2014/main" id="{545468D5-BD56-4C6B-877A-DC652EE03D3D}"/>
              </a:ext>
            </a:extLst>
          </p:cNvPr>
          <p:cNvSpPr/>
          <p:nvPr/>
        </p:nvSpPr>
        <p:spPr>
          <a:xfrm rot="5400000">
            <a:off x="4344103" y="4417125"/>
            <a:ext cx="455793" cy="833949"/>
          </a:xfrm>
          <a:prstGeom prst="rightArrow">
            <a:avLst/>
          </a:prstGeom>
          <a:ln/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>
              <a:solidFill>
                <a:srgbClr val="59574C"/>
              </a:solidFill>
              <a:latin typeface="HGPｺﾞｼｯｸM" panose="020B0600000000000000" pitchFamily="50" charset="-128"/>
              <a:ea typeface="HGPｺﾞｼｯｸM" panose="020B0600000000000000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5612854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コンテンツ プレースホルダー 1">
            <a:extLst>
              <a:ext uri="{FF2B5EF4-FFF2-40B4-BE49-F238E27FC236}">
                <a16:creationId xmlns:a16="http://schemas.microsoft.com/office/drawing/2014/main" id="{6747A60A-E55B-4DD8-8A5B-559FE4CDE5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2000" y="845159"/>
            <a:ext cx="8640000" cy="459534"/>
          </a:xfrm>
        </p:spPr>
        <p:txBody>
          <a:bodyPr>
            <a:normAutofit lnSpcReduction="10000"/>
          </a:bodyPr>
          <a:lstStyle/>
          <a:p>
            <a:r>
              <a:rPr kumimoji="1" lang="en-US" altLang="ja-JP" dirty="0"/>
              <a:t>Proposed method reduces number of multiplications</a:t>
            </a:r>
            <a:r>
              <a:rPr lang="en-US" altLang="ja-JP" dirty="0"/>
              <a:t>.</a:t>
            </a:r>
            <a:endParaRPr kumimoji="1" lang="ja-JP" altLang="en-US" dirty="0"/>
          </a:p>
        </p:txBody>
      </p:sp>
      <p:sp>
        <p:nvSpPr>
          <p:cNvPr id="3" name="タイトル 2">
            <a:extLst>
              <a:ext uri="{FF2B5EF4-FFF2-40B4-BE49-F238E27FC236}">
                <a16:creationId xmlns:a16="http://schemas.microsoft.com/office/drawing/2014/main" id="{79919390-0ABD-49E1-BA0C-FB89D6575B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Complexity reduction</a:t>
            </a:r>
            <a:endParaRPr kumimoji="1" lang="ja-JP" altLang="en-US" dirty="0"/>
          </a:p>
        </p:txBody>
      </p:sp>
      <p:graphicFrame>
        <p:nvGraphicFramePr>
          <p:cNvPr id="6" name="表 5">
            <a:extLst>
              <a:ext uri="{FF2B5EF4-FFF2-40B4-BE49-F238E27FC236}">
                <a16:creationId xmlns:a16="http://schemas.microsoft.com/office/drawing/2014/main" id="{4782B826-F499-47D5-9645-8DA526EFE9C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4984533"/>
              </p:ext>
            </p:extLst>
          </p:nvPr>
        </p:nvGraphicFramePr>
        <p:xfrm>
          <a:off x="825190" y="1591176"/>
          <a:ext cx="7691169" cy="43586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58334">
                  <a:extLst>
                    <a:ext uri="{9D8B030D-6E8A-4147-A177-3AD203B41FA5}">
                      <a16:colId xmlns:a16="http://schemas.microsoft.com/office/drawing/2014/main" val="1475570300"/>
                    </a:ext>
                  </a:extLst>
                </a:gridCol>
                <a:gridCol w="777167">
                  <a:extLst>
                    <a:ext uri="{9D8B030D-6E8A-4147-A177-3AD203B41FA5}">
                      <a16:colId xmlns:a16="http://schemas.microsoft.com/office/drawing/2014/main" val="1994600875"/>
                    </a:ext>
                  </a:extLst>
                </a:gridCol>
                <a:gridCol w="809927">
                  <a:extLst>
                    <a:ext uri="{9D8B030D-6E8A-4147-A177-3AD203B41FA5}">
                      <a16:colId xmlns:a16="http://schemas.microsoft.com/office/drawing/2014/main" val="1527947188"/>
                    </a:ext>
                  </a:extLst>
                </a:gridCol>
                <a:gridCol w="1525574">
                  <a:extLst>
                    <a:ext uri="{9D8B030D-6E8A-4147-A177-3AD203B41FA5}">
                      <a16:colId xmlns:a16="http://schemas.microsoft.com/office/drawing/2014/main" val="500096025"/>
                    </a:ext>
                  </a:extLst>
                </a:gridCol>
                <a:gridCol w="790384">
                  <a:extLst>
                    <a:ext uri="{9D8B030D-6E8A-4147-A177-3AD203B41FA5}">
                      <a16:colId xmlns:a16="http://schemas.microsoft.com/office/drawing/2014/main" val="641873816"/>
                    </a:ext>
                  </a:extLst>
                </a:gridCol>
                <a:gridCol w="786349">
                  <a:extLst>
                    <a:ext uri="{9D8B030D-6E8A-4147-A177-3AD203B41FA5}">
                      <a16:colId xmlns:a16="http://schemas.microsoft.com/office/drawing/2014/main" val="1531392725"/>
                    </a:ext>
                  </a:extLst>
                </a:gridCol>
                <a:gridCol w="1443434">
                  <a:extLst>
                    <a:ext uri="{9D8B030D-6E8A-4147-A177-3AD203B41FA5}">
                      <a16:colId xmlns:a16="http://schemas.microsoft.com/office/drawing/2014/main" val="3239150799"/>
                    </a:ext>
                  </a:extLst>
                </a:gridCol>
              </a:tblGrid>
              <a:tr h="180400">
                <a:tc>
                  <a:txBody>
                    <a:bodyPr/>
                    <a:lstStyle/>
                    <a:p>
                      <a:endParaRPr kumimoji="1" lang="ja-JP" altLang="en-US" sz="1600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r>
                        <a:rPr kumimoji="1" lang="en-US" altLang="ja-JP" sz="1600" dirty="0"/>
                        <a:t>Original</a:t>
                      </a:r>
                      <a:endParaRPr kumimoji="1" lang="ja-JP" altLang="en-US" sz="16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r>
                        <a:rPr kumimoji="1" lang="en-US" altLang="ja-JP" sz="1600" dirty="0"/>
                        <a:t>Proposed</a:t>
                      </a:r>
                      <a:endParaRPr kumimoji="1" lang="ja-JP" altLang="en-US" sz="16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80393760"/>
                  </a:ext>
                </a:extLst>
              </a:tr>
              <a:tr h="180400"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Size(</a:t>
                      </a:r>
                      <a:r>
                        <a:rPr kumimoji="1" lang="en-US" altLang="ja-JP" sz="1600" dirty="0" err="1"/>
                        <a:t>WxH</a:t>
                      </a:r>
                      <a:r>
                        <a:rPr kumimoji="1" lang="en-US" altLang="ja-JP" sz="1600" dirty="0"/>
                        <a:t>)</a:t>
                      </a:r>
                      <a:endParaRPr kumimoji="1" lang="ja-JP" altLang="en-US" sz="1600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 err="1"/>
                        <a:t>SizeId</a:t>
                      </a:r>
                      <a:endParaRPr kumimoji="1" lang="ja-JP" altLang="en-US" sz="1600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#</a:t>
                      </a:r>
                      <a:r>
                        <a:rPr kumimoji="1" lang="en-US" altLang="ja-JP" sz="1600" dirty="0" err="1"/>
                        <a:t>mul</a:t>
                      </a:r>
                      <a:r>
                        <a:rPr kumimoji="1" lang="en-US" altLang="ja-JP" sz="1600" dirty="0"/>
                        <a:t>.</a:t>
                      </a:r>
                      <a:endParaRPr kumimoji="1" lang="ja-JP" altLang="en-US" sz="1600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#</a:t>
                      </a:r>
                      <a:r>
                        <a:rPr kumimoji="1" lang="en-US" altLang="ja-JP" sz="1600" dirty="0" err="1"/>
                        <a:t>mul</a:t>
                      </a:r>
                      <a:r>
                        <a:rPr kumimoji="1" lang="en-US" altLang="ja-JP" sz="1600" dirty="0"/>
                        <a:t>./sample</a:t>
                      </a:r>
                      <a:endParaRPr kumimoji="1" lang="ja-JP" altLang="en-US" sz="1600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 err="1"/>
                        <a:t>SizeId</a:t>
                      </a:r>
                      <a:endParaRPr kumimoji="1" lang="ja-JP" altLang="en-US" sz="1600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#</a:t>
                      </a:r>
                      <a:r>
                        <a:rPr kumimoji="1" lang="en-US" altLang="ja-JP" sz="1600" dirty="0" err="1"/>
                        <a:t>mul</a:t>
                      </a:r>
                      <a:r>
                        <a:rPr kumimoji="1" lang="en-US" altLang="ja-JP" sz="1600" dirty="0"/>
                        <a:t>.</a:t>
                      </a:r>
                      <a:endParaRPr kumimoji="1" lang="ja-JP" altLang="en-US" sz="1600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#</a:t>
                      </a:r>
                      <a:r>
                        <a:rPr kumimoji="1" lang="en-US" altLang="ja-JP" sz="1600" dirty="0" err="1"/>
                        <a:t>mul</a:t>
                      </a:r>
                      <a:r>
                        <a:rPr kumimoji="1" lang="en-US" altLang="ja-JP" sz="1600" dirty="0"/>
                        <a:t>./sample</a:t>
                      </a:r>
                      <a:endParaRPr kumimoji="1" lang="ja-JP" altLang="en-US" sz="1600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80127661"/>
                  </a:ext>
                </a:extLst>
              </a:tr>
              <a:tr h="180400"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4x4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0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64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4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0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64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4</a:t>
                      </a:r>
                      <a:endParaRPr kumimoji="1" lang="ja-JP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80165294"/>
                  </a:ext>
                </a:extLst>
              </a:tr>
              <a:tr h="180400"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4x8/8x4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1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128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4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1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128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4</a:t>
                      </a:r>
                      <a:endParaRPr kumimoji="1" lang="ja-JP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60009647"/>
                  </a:ext>
                </a:extLst>
              </a:tr>
              <a:tr h="180400"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8x8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1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128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2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1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128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2</a:t>
                      </a:r>
                      <a:endParaRPr kumimoji="1" lang="ja-JP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74889629"/>
                  </a:ext>
                </a:extLst>
              </a:tr>
              <a:tr h="180400">
                <a:tc>
                  <a:txBody>
                    <a:bodyPr/>
                    <a:lstStyle/>
                    <a:p>
                      <a:r>
                        <a:rPr kumimoji="1" lang="en-US" altLang="ja-JP" sz="1600" dirty="0">
                          <a:solidFill>
                            <a:srgbClr val="FF0000"/>
                          </a:solidFill>
                        </a:rPr>
                        <a:t>4x16/16x4</a:t>
                      </a:r>
                      <a:endParaRPr kumimoji="1" lang="ja-JP" altLang="en-US" sz="1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>
                          <a:solidFill>
                            <a:srgbClr val="FF0000"/>
                          </a:solidFill>
                        </a:rPr>
                        <a:t>2</a:t>
                      </a:r>
                      <a:endParaRPr kumimoji="1" lang="ja-JP" altLang="en-US" sz="1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>
                          <a:solidFill>
                            <a:srgbClr val="FF0000"/>
                          </a:solidFill>
                        </a:rPr>
                        <a:t>448/2</a:t>
                      </a:r>
                      <a:endParaRPr kumimoji="1" lang="ja-JP" altLang="en-US" sz="1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>
                          <a:solidFill>
                            <a:srgbClr val="FF0000"/>
                          </a:solidFill>
                        </a:rPr>
                        <a:t>3.5</a:t>
                      </a:r>
                      <a:endParaRPr kumimoji="1" lang="ja-JP" altLang="en-US" sz="1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>
                          <a:solidFill>
                            <a:srgbClr val="FF0000"/>
                          </a:solidFill>
                        </a:rPr>
                        <a:t>1</a:t>
                      </a:r>
                      <a:endParaRPr kumimoji="1" lang="ja-JP" altLang="en-US" sz="1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>
                          <a:solidFill>
                            <a:srgbClr val="FF0000"/>
                          </a:solidFill>
                        </a:rPr>
                        <a:t>128</a:t>
                      </a:r>
                      <a:endParaRPr kumimoji="1" lang="ja-JP" altLang="en-US" sz="1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>
                          <a:solidFill>
                            <a:srgbClr val="FF0000"/>
                          </a:solidFill>
                        </a:rPr>
                        <a:t>2</a:t>
                      </a:r>
                      <a:endParaRPr kumimoji="1" lang="ja-JP" altLang="en-US" sz="1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37580608"/>
                  </a:ext>
                </a:extLst>
              </a:tr>
              <a:tr h="180400"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8x16/16x8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2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448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3.5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2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448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3.5</a:t>
                      </a:r>
                      <a:endParaRPr kumimoji="1" lang="ja-JP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18285396"/>
                  </a:ext>
                </a:extLst>
              </a:tr>
              <a:tr h="180400"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W*H=256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2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448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1.75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2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448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1.75</a:t>
                      </a:r>
                      <a:endParaRPr kumimoji="1" lang="ja-JP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92839803"/>
                  </a:ext>
                </a:extLst>
              </a:tr>
              <a:tr h="180400"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W*H=512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2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448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0.875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2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448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0.875</a:t>
                      </a:r>
                      <a:endParaRPr kumimoji="1" lang="ja-JP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91785614"/>
                  </a:ext>
                </a:extLst>
              </a:tr>
              <a:tr h="180400"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32x32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2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448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600" dirty="0"/>
                        <a:t>0.4375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2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448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600" dirty="0"/>
                        <a:t>0.4375</a:t>
                      </a:r>
                      <a:endParaRPr kumimoji="1" lang="ja-JP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0034103"/>
                  </a:ext>
                </a:extLst>
              </a:tr>
              <a:tr h="180400"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16x64/64x16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2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448x2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0.875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2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448x2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0.875</a:t>
                      </a:r>
                      <a:endParaRPr kumimoji="1" lang="ja-JP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71232713"/>
                  </a:ext>
                </a:extLst>
              </a:tr>
              <a:tr h="180400"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32x64/64x32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2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448x2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600" dirty="0"/>
                        <a:t>0.4375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2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448x2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600" dirty="0"/>
                        <a:t>0.4375</a:t>
                      </a:r>
                      <a:endParaRPr kumimoji="1" lang="ja-JP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43404735"/>
                  </a:ext>
                </a:extLst>
              </a:tr>
              <a:tr h="180400"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64x64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2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448x4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0.4375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2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448x4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600" dirty="0"/>
                        <a:t>0.4375</a:t>
                      </a:r>
                      <a:endParaRPr kumimoji="1" lang="ja-JP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7707982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8364032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コンテンツ プレースホルダー 1">
            <a:extLst>
              <a:ext uri="{FF2B5EF4-FFF2-40B4-BE49-F238E27FC236}">
                <a16:creationId xmlns:a16="http://schemas.microsoft.com/office/drawing/2014/main" id="{9B101817-6094-4441-B5B6-585ED0D8FC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2000" y="845159"/>
            <a:ext cx="8640000" cy="414929"/>
          </a:xfrm>
        </p:spPr>
        <p:txBody>
          <a:bodyPr>
            <a:normAutofit fontScale="92500" lnSpcReduction="20000"/>
          </a:bodyPr>
          <a:lstStyle/>
          <a:p>
            <a:r>
              <a:rPr kumimoji="1" lang="en-US" altLang="ja-JP" dirty="0"/>
              <a:t>Anchor: VTM-6.0 (CTC)</a:t>
            </a:r>
            <a:endParaRPr kumimoji="1" lang="ja-JP" altLang="en-US" dirty="0"/>
          </a:p>
        </p:txBody>
      </p:sp>
      <p:sp>
        <p:nvSpPr>
          <p:cNvPr id="3" name="タイトル 2">
            <a:extLst>
              <a:ext uri="{FF2B5EF4-FFF2-40B4-BE49-F238E27FC236}">
                <a16:creationId xmlns:a16="http://schemas.microsoft.com/office/drawing/2014/main" id="{F7453EF7-12B9-49AE-B1BF-B6A9146B58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Experimental results</a:t>
            </a:r>
            <a:endParaRPr kumimoji="1" lang="ja-JP" altLang="en-US" dirty="0"/>
          </a:p>
        </p:txBody>
      </p:sp>
      <p:graphicFrame>
        <p:nvGraphicFramePr>
          <p:cNvPr id="5" name="表 4">
            <a:extLst>
              <a:ext uri="{FF2B5EF4-FFF2-40B4-BE49-F238E27FC236}">
                <a16:creationId xmlns:a16="http://schemas.microsoft.com/office/drawing/2014/main" id="{CD7D23F1-9B44-4A0E-9DCF-C8B5E1CC9C1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091248"/>
              </p:ext>
            </p:extLst>
          </p:nvPr>
        </p:nvGraphicFramePr>
        <p:xfrm>
          <a:off x="642293" y="1541800"/>
          <a:ext cx="3929707" cy="2486726"/>
        </p:xfrm>
        <a:graphic>
          <a:graphicData uri="http://schemas.openxmlformats.org/drawingml/2006/table">
            <a:tbl>
              <a:tblPr/>
              <a:tblGrid>
                <a:gridCol w="810892">
                  <a:extLst>
                    <a:ext uri="{9D8B030D-6E8A-4147-A177-3AD203B41FA5}">
                      <a16:colId xmlns:a16="http://schemas.microsoft.com/office/drawing/2014/main" val="3870133930"/>
                    </a:ext>
                  </a:extLst>
                </a:gridCol>
                <a:gridCol w="623763">
                  <a:extLst>
                    <a:ext uri="{9D8B030D-6E8A-4147-A177-3AD203B41FA5}">
                      <a16:colId xmlns:a16="http://schemas.microsoft.com/office/drawing/2014/main" val="2972884050"/>
                    </a:ext>
                  </a:extLst>
                </a:gridCol>
                <a:gridCol w="623763">
                  <a:extLst>
                    <a:ext uri="{9D8B030D-6E8A-4147-A177-3AD203B41FA5}">
                      <a16:colId xmlns:a16="http://schemas.microsoft.com/office/drawing/2014/main" val="607005604"/>
                    </a:ext>
                  </a:extLst>
                </a:gridCol>
                <a:gridCol w="623763">
                  <a:extLst>
                    <a:ext uri="{9D8B030D-6E8A-4147-A177-3AD203B41FA5}">
                      <a16:colId xmlns:a16="http://schemas.microsoft.com/office/drawing/2014/main" val="2856276771"/>
                    </a:ext>
                  </a:extLst>
                </a:gridCol>
                <a:gridCol w="623763">
                  <a:extLst>
                    <a:ext uri="{9D8B030D-6E8A-4147-A177-3AD203B41FA5}">
                      <a16:colId xmlns:a16="http://schemas.microsoft.com/office/drawing/2014/main" val="3362399479"/>
                    </a:ext>
                  </a:extLst>
                </a:gridCol>
                <a:gridCol w="623763">
                  <a:extLst>
                    <a:ext uri="{9D8B030D-6E8A-4147-A177-3AD203B41FA5}">
                      <a16:colId xmlns:a16="http://schemas.microsoft.com/office/drawing/2014/main" val="3168210159"/>
                    </a:ext>
                  </a:extLst>
                </a:gridCol>
              </a:tblGrid>
              <a:tr h="226066"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All Intra Main10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9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00839443"/>
                  </a:ext>
                </a:extLst>
              </a:tr>
              <a:tr h="226066"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 VTM-6.0 (sharp)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ja-JP" altLang="en-US" sz="9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ja-JP" altLang="en-US" sz="9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ja-JP" alt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06292696"/>
                  </a:ext>
                </a:extLst>
              </a:tr>
              <a:tr h="226066"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82623937"/>
                  </a:ext>
                </a:extLst>
              </a:tr>
              <a:tr h="22606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65935261"/>
                  </a:ext>
                </a:extLst>
              </a:tr>
              <a:tr h="22606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23227699"/>
                  </a:ext>
                </a:extLst>
              </a:tr>
              <a:tr h="22606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73430669"/>
                  </a:ext>
                </a:extLst>
              </a:tr>
              <a:tr h="22606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41095034"/>
                  </a:ext>
                </a:extLst>
              </a:tr>
              <a:tr h="22606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78528901"/>
                  </a:ext>
                </a:extLst>
              </a:tr>
              <a:tr h="22606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58844682"/>
                  </a:ext>
                </a:extLst>
              </a:tr>
              <a:tr h="22606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1790281"/>
                  </a:ext>
                </a:extLst>
              </a:tr>
              <a:tr h="22606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1424859"/>
                  </a:ext>
                </a:extLst>
              </a:tr>
            </a:tbl>
          </a:graphicData>
        </a:graphic>
      </p:graphicFrame>
      <p:graphicFrame>
        <p:nvGraphicFramePr>
          <p:cNvPr id="6" name="表 5">
            <a:extLst>
              <a:ext uri="{FF2B5EF4-FFF2-40B4-BE49-F238E27FC236}">
                <a16:creationId xmlns:a16="http://schemas.microsoft.com/office/drawing/2014/main" id="{BA30EEA0-242D-4CB9-BBD7-3E4156C52A35}"/>
              </a:ext>
            </a:extLst>
          </p:cNvPr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3715154111"/>
              </p:ext>
            </p:extLst>
          </p:nvPr>
        </p:nvGraphicFramePr>
        <p:xfrm>
          <a:off x="4962293" y="1541800"/>
          <a:ext cx="3929707" cy="2486726"/>
        </p:xfrm>
        <a:graphic>
          <a:graphicData uri="http://schemas.openxmlformats.org/drawingml/2006/table">
            <a:tbl>
              <a:tblPr/>
              <a:tblGrid>
                <a:gridCol w="810892">
                  <a:extLst>
                    <a:ext uri="{9D8B030D-6E8A-4147-A177-3AD203B41FA5}">
                      <a16:colId xmlns:a16="http://schemas.microsoft.com/office/drawing/2014/main" val="3630960595"/>
                    </a:ext>
                  </a:extLst>
                </a:gridCol>
                <a:gridCol w="623763">
                  <a:extLst>
                    <a:ext uri="{9D8B030D-6E8A-4147-A177-3AD203B41FA5}">
                      <a16:colId xmlns:a16="http://schemas.microsoft.com/office/drawing/2014/main" val="1320870697"/>
                    </a:ext>
                  </a:extLst>
                </a:gridCol>
                <a:gridCol w="623763">
                  <a:extLst>
                    <a:ext uri="{9D8B030D-6E8A-4147-A177-3AD203B41FA5}">
                      <a16:colId xmlns:a16="http://schemas.microsoft.com/office/drawing/2014/main" val="2086940319"/>
                    </a:ext>
                  </a:extLst>
                </a:gridCol>
                <a:gridCol w="623763">
                  <a:extLst>
                    <a:ext uri="{9D8B030D-6E8A-4147-A177-3AD203B41FA5}">
                      <a16:colId xmlns:a16="http://schemas.microsoft.com/office/drawing/2014/main" val="3875383741"/>
                    </a:ext>
                  </a:extLst>
                </a:gridCol>
                <a:gridCol w="623763">
                  <a:extLst>
                    <a:ext uri="{9D8B030D-6E8A-4147-A177-3AD203B41FA5}">
                      <a16:colId xmlns:a16="http://schemas.microsoft.com/office/drawing/2014/main" val="1914819681"/>
                    </a:ext>
                  </a:extLst>
                </a:gridCol>
                <a:gridCol w="623763">
                  <a:extLst>
                    <a:ext uri="{9D8B030D-6E8A-4147-A177-3AD203B41FA5}">
                      <a16:colId xmlns:a16="http://schemas.microsoft.com/office/drawing/2014/main" val="1056969044"/>
                    </a:ext>
                  </a:extLst>
                </a:gridCol>
              </a:tblGrid>
              <a:tr h="226066"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Random access Main10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4900582"/>
                  </a:ext>
                </a:extLst>
              </a:tr>
              <a:tr h="226066"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 VTM-6.0 (sharp)</a:t>
                      </a:r>
                      <a:r>
                        <a:rPr lang="ja-JP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ja-JP" alt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ja-JP" alt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ja-JP" alt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63367494"/>
                  </a:ext>
                </a:extLst>
              </a:tr>
              <a:tr h="226066"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5194705"/>
                  </a:ext>
                </a:extLst>
              </a:tr>
              <a:tr h="22606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3441371"/>
                  </a:ext>
                </a:extLst>
              </a:tr>
              <a:tr h="22606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49263966"/>
                  </a:ext>
                </a:extLst>
              </a:tr>
              <a:tr h="22606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34906097"/>
                  </a:ext>
                </a:extLst>
              </a:tr>
              <a:tr h="22606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88115422"/>
                  </a:ext>
                </a:extLst>
              </a:tr>
              <a:tr h="22606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8481291"/>
                  </a:ext>
                </a:extLst>
              </a:tr>
              <a:tr h="22606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32962608"/>
                  </a:ext>
                </a:extLst>
              </a:tr>
              <a:tr h="22606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-0.23%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21579035"/>
                  </a:ext>
                </a:extLst>
              </a:tr>
              <a:tr h="22606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25973678"/>
                  </a:ext>
                </a:extLst>
              </a:tr>
            </a:tbl>
          </a:graphicData>
        </a:graphic>
      </p:graphicFrame>
      <p:graphicFrame>
        <p:nvGraphicFramePr>
          <p:cNvPr id="7" name="表 6">
            <a:extLst>
              <a:ext uri="{FF2B5EF4-FFF2-40B4-BE49-F238E27FC236}">
                <a16:creationId xmlns:a16="http://schemas.microsoft.com/office/drawing/2014/main" id="{2BD305B9-3313-4930-8E97-D0597FB24128}"/>
              </a:ext>
            </a:extLst>
          </p:cNvPr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3902353306"/>
              </p:ext>
            </p:extLst>
          </p:nvPr>
        </p:nvGraphicFramePr>
        <p:xfrm>
          <a:off x="642293" y="4271500"/>
          <a:ext cx="3929707" cy="2486731"/>
        </p:xfrm>
        <a:graphic>
          <a:graphicData uri="http://schemas.openxmlformats.org/drawingml/2006/table">
            <a:tbl>
              <a:tblPr/>
              <a:tblGrid>
                <a:gridCol w="810892">
                  <a:extLst>
                    <a:ext uri="{9D8B030D-6E8A-4147-A177-3AD203B41FA5}">
                      <a16:colId xmlns:a16="http://schemas.microsoft.com/office/drawing/2014/main" val="2278991342"/>
                    </a:ext>
                  </a:extLst>
                </a:gridCol>
                <a:gridCol w="623763">
                  <a:extLst>
                    <a:ext uri="{9D8B030D-6E8A-4147-A177-3AD203B41FA5}">
                      <a16:colId xmlns:a16="http://schemas.microsoft.com/office/drawing/2014/main" val="2166941414"/>
                    </a:ext>
                  </a:extLst>
                </a:gridCol>
                <a:gridCol w="623763">
                  <a:extLst>
                    <a:ext uri="{9D8B030D-6E8A-4147-A177-3AD203B41FA5}">
                      <a16:colId xmlns:a16="http://schemas.microsoft.com/office/drawing/2014/main" val="2768555328"/>
                    </a:ext>
                  </a:extLst>
                </a:gridCol>
                <a:gridCol w="623763">
                  <a:extLst>
                    <a:ext uri="{9D8B030D-6E8A-4147-A177-3AD203B41FA5}">
                      <a16:colId xmlns:a16="http://schemas.microsoft.com/office/drawing/2014/main" val="3982231070"/>
                    </a:ext>
                  </a:extLst>
                </a:gridCol>
                <a:gridCol w="623763">
                  <a:extLst>
                    <a:ext uri="{9D8B030D-6E8A-4147-A177-3AD203B41FA5}">
                      <a16:colId xmlns:a16="http://schemas.microsoft.com/office/drawing/2014/main" val="3994597591"/>
                    </a:ext>
                  </a:extLst>
                </a:gridCol>
                <a:gridCol w="623763">
                  <a:extLst>
                    <a:ext uri="{9D8B030D-6E8A-4147-A177-3AD203B41FA5}">
                      <a16:colId xmlns:a16="http://schemas.microsoft.com/office/drawing/2014/main" val="3854719651"/>
                    </a:ext>
                  </a:extLst>
                </a:gridCol>
              </a:tblGrid>
              <a:tr h="264101"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Low delay B Main10 </a:t>
                      </a:r>
                      <a:r>
                        <a:rPr lang="ja-JP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9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62621973"/>
                  </a:ext>
                </a:extLst>
              </a:tr>
              <a:tr h="222263"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 VTM-6.0 (sharp)</a:t>
                      </a:r>
                      <a:r>
                        <a:rPr lang="ja-JP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ja-JP" alt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ja-JP" alt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ja-JP" alt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82094153"/>
                  </a:ext>
                </a:extLst>
              </a:tr>
              <a:tr h="222263"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83386714"/>
                  </a:ext>
                </a:extLst>
              </a:tr>
              <a:tr h="22226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90306513"/>
                  </a:ext>
                </a:extLst>
              </a:tr>
              <a:tr h="22226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64107934"/>
                  </a:ext>
                </a:extLst>
              </a:tr>
              <a:tr h="22226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26110807"/>
                  </a:ext>
                </a:extLst>
              </a:tr>
              <a:tr h="22226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83350284"/>
                  </a:ext>
                </a:extLst>
              </a:tr>
              <a:tr h="22226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0.70%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30047902"/>
                  </a:ext>
                </a:extLst>
              </a:tr>
              <a:tr h="22226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0.31%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0.22%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52844766"/>
                  </a:ext>
                </a:extLst>
              </a:tr>
              <a:tr h="22226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-0.32%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644403"/>
                  </a:ext>
                </a:extLst>
              </a:tr>
              <a:tr h="22226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-0.34%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0.66%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067224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671784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27090317"/>
      </p:ext>
    </p:extLst>
  </p:cSld>
  <p:clrMapOvr>
    <a:masterClrMapping/>
  </p:clrMapOvr>
</p:sld>
</file>

<file path=ppt/theme/theme1.xml><?xml version="1.0" encoding="utf-8"?>
<a:theme xmlns:a="http://schemas.openxmlformats.org/drawingml/2006/main" name="BeOriginal4x3(汎用フォント)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solidFill>
            <a:srgbClr val="59574C"/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kumimoji="1" smtClean="0">
            <a:solidFill>
              <a:srgbClr val="59574C"/>
            </a:solidFill>
            <a:latin typeface="HGPｺﾞｼｯｸM" panose="020B0600000000000000" pitchFamily="50" charset="-128"/>
            <a:ea typeface="HGPｺﾞｼｯｸM" panose="020B0600000000000000" pitchFamily="50" charset="-128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>
          <a:defRPr kumimoji="1" sz="900" dirty="0">
            <a:latin typeface="源ノ角ゴシック JP Regular" panose="020B0500000000000000" pitchFamily="34" charset="-128"/>
            <a:ea typeface="源ノ角ゴシック JP Regular" panose="020B0500000000000000" pitchFamily="34" charset="-128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BeOriginal4x3(汎用フォント)" id="{68651061-3A1D-4850-BBA7-7DADD8BE08DE}" vid="{ED5CAA42-93E9-48AD-9F51-90C6BE91FD3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BeOriginal4x3(汎用フォント)</Template>
  <TotalTime>2858</TotalTime>
  <Words>770</Words>
  <Application>Microsoft Office PowerPoint</Application>
  <PresentationFormat>画面に合わせる (4:3)</PresentationFormat>
  <Paragraphs>454</Paragraphs>
  <Slides>8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11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8</vt:i4>
      </vt:variant>
    </vt:vector>
  </HeadingPairs>
  <TitlesOfParts>
    <vt:vector size="20" baseType="lpstr">
      <vt:lpstr>(日本語用のフォントを使用)</vt:lpstr>
      <vt:lpstr>HGPｺﾞｼｯｸE</vt:lpstr>
      <vt:lpstr>HGPｺﾞｼｯｸM</vt:lpstr>
      <vt:lpstr>ＭＳ Ｐゴシック</vt:lpstr>
      <vt:lpstr>SimSun</vt:lpstr>
      <vt:lpstr>源ノ角ゴシック JP Regular</vt:lpstr>
      <vt:lpstr>游明朝</vt:lpstr>
      <vt:lpstr>Arial</vt:lpstr>
      <vt:lpstr>Calibri</vt:lpstr>
      <vt:lpstr>Cambria Math</vt:lpstr>
      <vt:lpstr>Times New Roman</vt:lpstr>
      <vt:lpstr>BeOriginal4x3(汎用フォント)</vt:lpstr>
      <vt:lpstr>MIP Simplification</vt:lpstr>
      <vt:lpstr>MIP process overview</vt:lpstr>
      <vt:lpstr>Problem statement</vt:lpstr>
      <vt:lpstr>Proposed solution</vt:lpstr>
      <vt:lpstr>Simplified scaling process</vt:lpstr>
      <vt:lpstr>Complexity reduction</vt:lpstr>
      <vt:lpstr>Experimental results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MIP Simplification</dc:title>
  <dc:creator>sharp</dc:creator>
  <cp:lastModifiedBy>Tomohiro Ikai</cp:lastModifiedBy>
  <cp:revision>35</cp:revision>
  <dcterms:created xsi:type="dcterms:W3CDTF">2019-10-01T08:09:39Z</dcterms:created>
  <dcterms:modified xsi:type="dcterms:W3CDTF">2019-10-04T07:03:16Z</dcterms:modified>
</cp:coreProperties>
</file>