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3"/>
  </p:notesMasterIdLst>
  <p:handoutMasterIdLst>
    <p:handoutMasterId r:id="rId24"/>
  </p:handoutMasterIdLst>
  <p:sldIdLst>
    <p:sldId id="418" r:id="rId16"/>
    <p:sldId id="420" r:id="rId17"/>
    <p:sldId id="421" r:id="rId18"/>
    <p:sldId id="422" r:id="rId19"/>
    <p:sldId id="423" r:id="rId20"/>
    <p:sldId id="424" r:id="rId21"/>
    <p:sldId id="425" r:id="rId22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FFD7"/>
    <a:srgbClr val="000000"/>
    <a:srgbClr val="B2FF61"/>
    <a:srgbClr val="F6FAFA"/>
    <a:srgbClr val="EEFFF5"/>
    <a:srgbClr val="ECFFFE"/>
    <a:srgbClr val="92D050"/>
    <a:srgbClr val="00B050"/>
    <a:srgbClr val="124191"/>
    <a:srgbClr val="7B4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00" autoAdjust="0"/>
    <p:restoredTop sz="95500" autoAdjust="0"/>
  </p:normalViewPr>
  <p:slideViewPr>
    <p:cSldViewPr snapToGrid="0">
      <p:cViewPr varScale="1">
        <p:scale>
          <a:sx n="158" d="100"/>
          <a:sy n="158" d="100"/>
        </p:scale>
        <p:origin x="208" y="3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10/4/19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10/4/19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3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7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15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5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3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6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8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1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3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5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4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43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1424198"/>
            <a:ext cx="8244000" cy="3099250"/>
          </a:xfrm>
        </p:spPr>
        <p:txBody>
          <a:bodyPr/>
          <a:lstStyle/>
          <a:p>
            <a:pPr algn="ctr"/>
            <a:r>
              <a:rPr lang="en-US" sz="4000" dirty="0"/>
              <a:t>JVET-P0196</a:t>
            </a:r>
          </a:p>
          <a:p>
            <a:pPr algn="ctr"/>
            <a:r>
              <a:rPr lang="en-US" sz="4000" dirty="0"/>
              <a:t>CE6-related: Latency reduction for LFNST </a:t>
            </a:r>
            <a:r>
              <a:rPr lang="en-US" sz="4000" dirty="0" err="1"/>
              <a:t>signalling</a:t>
            </a:r>
            <a:endParaRPr lang="en-US" sz="4000" dirty="0"/>
          </a:p>
          <a:p>
            <a:pPr algn="ctr"/>
            <a:r>
              <a:rPr lang="en-US" sz="2800" dirty="0"/>
              <a:t>Jani Lainema</a:t>
            </a:r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913899"/>
          </a:xfrm>
        </p:spPr>
        <p:txBody>
          <a:bodyPr/>
          <a:lstStyle/>
          <a:p>
            <a:r>
              <a:rPr lang="en-US" sz="2000" dirty="0"/>
              <a:t>LFNST index is currently signaled in the CU “footer”</a:t>
            </a:r>
          </a:p>
          <a:p>
            <a:pPr lvl="1"/>
            <a:r>
              <a:rPr lang="en-US" sz="1800" dirty="0"/>
              <a:t>Depends on the last coefficient positions of all transform blocks in the CU</a:t>
            </a:r>
          </a:p>
          <a:p>
            <a:r>
              <a:rPr lang="en-US" sz="2000" dirty="0"/>
              <a:t>Creates latency in both encoder and decoder</a:t>
            </a:r>
          </a:p>
          <a:p>
            <a:pPr lvl="1"/>
            <a:r>
              <a:rPr lang="en-US" sz="1800" dirty="0"/>
              <a:t>What one can do in luma depends on what chroma will do</a:t>
            </a:r>
          </a:p>
          <a:p>
            <a:pPr lvl="1"/>
            <a:r>
              <a:rPr lang="en-US" sz="1800" dirty="0"/>
              <a:t>E.g. if luma LFNST block has only the “DC coefficient” surviving, need to encode chroma and have at least one “AC coefficient” to enable LFNST for luma</a:t>
            </a:r>
          </a:p>
          <a:p>
            <a:r>
              <a:rPr lang="en-US" sz="2000" dirty="0"/>
              <a:t>It is proposed to break </a:t>
            </a:r>
            <a:r>
              <a:rPr lang="en-US" sz="2000" dirty="0" err="1"/>
              <a:t>luma’s</a:t>
            </a:r>
            <a:r>
              <a:rPr lang="en-US" sz="2000" dirty="0"/>
              <a:t> dependency from chroma</a:t>
            </a:r>
          </a:p>
          <a:p>
            <a:pPr lvl="1"/>
            <a:r>
              <a:rPr lang="en-US" sz="1600" dirty="0"/>
              <a:t>Moving LFNST index after last coefficient position syntax in a transform block</a:t>
            </a:r>
          </a:p>
          <a:p>
            <a:pPr lvl="2"/>
            <a:r>
              <a:rPr lang="en-US" sz="1600" dirty="0"/>
              <a:t>Make the validity check based on last position of current transform block</a:t>
            </a:r>
          </a:p>
          <a:p>
            <a:pPr lvl="1"/>
            <a:r>
              <a:rPr lang="en-US" sz="1600" dirty="0"/>
              <a:t>Moving MTS index to the same place for doing all transform mode signaling in a single place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JVET-P0196 / Latency reduction for LFNST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911386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JVET-P0196 / Latency reduction for LFNST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Proposed signaling order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023BC0D-0DF3-1C4E-B6CB-284FE05EA7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534012"/>
              </p:ext>
            </p:extLst>
          </p:nvPr>
        </p:nvGraphicFramePr>
        <p:xfrm>
          <a:off x="1194516" y="1352550"/>
          <a:ext cx="6128997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182925">
                  <a:extLst>
                    <a:ext uri="{9D8B030D-6E8A-4147-A177-3AD203B41FA5}">
                      <a16:colId xmlns:a16="http://schemas.microsoft.com/office/drawing/2014/main" val="2363066102"/>
                    </a:ext>
                  </a:extLst>
                </a:gridCol>
                <a:gridCol w="2493818">
                  <a:extLst>
                    <a:ext uri="{9D8B030D-6E8A-4147-A177-3AD203B41FA5}">
                      <a16:colId xmlns:a16="http://schemas.microsoft.com/office/drawing/2014/main" val="2701145382"/>
                    </a:ext>
                  </a:extLst>
                </a:gridCol>
                <a:gridCol w="2452254">
                  <a:extLst>
                    <a:ext uri="{9D8B030D-6E8A-4147-A177-3AD203B41FA5}">
                      <a16:colId xmlns:a16="http://schemas.microsoft.com/office/drawing/2014/main" val="12397532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VTM-6.0</a:t>
                      </a:r>
                      <a:endParaRPr lang="fi-FI" sz="16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7860202"/>
                  </a:ext>
                </a:extLst>
              </a:tr>
              <a:tr h="0">
                <a:tc rowSpan="6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TU data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Transform skip flag</a:t>
                      </a:r>
                      <a:endParaRPr lang="fi-FI" sz="16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Transform skip flag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35140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MTS index 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04310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Last coefficient position</a:t>
                      </a:r>
                      <a:endParaRPr lang="fi-FI" sz="16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Last coefficient position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39150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 lastPos ok:</a:t>
                      </a:r>
                      <a:b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 index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35851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MTS index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25655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Coefficient values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Coefficient values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4043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 footer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 all lastPos in CU ok:</a:t>
                      </a:r>
                      <a:b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6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 index </a:t>
                      </a:r>
                      <a:endParaRPr lang="fi-FI" sz="160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4712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2717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913899"/>
          </a:xfrm>
        </p:spPr>
        <p:txBody>
          <a:bodyPr/>
          <a:lstStyle/>
          <a:p>
            <a:r>
              <a:rPr lang="en-US" sz="2000" dirty="0"/>
              <a:t>Granularity of enabling LFNST is kept unchanged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JVET-P0196 / Latency reduction for LFNST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ABE5B0B-6ABC-2A4F-93EF-7A1766DB2A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096109"/>
              </p:ext>
            </p:extLst>
          </p:nvPr>
        </p:nvGraphicFramePr>
        <p:xfrm>
          <a:off x="665018" y="1824990"/>
          <a:ext cx="7348450" cy="1493520"/>
        </p:xfrm>
        <a:graphic>
          <a:graphicData uri="http://schemas.openxmlformats.org/drawingml/2006/table">
            <a:tbl>
              <a:tblPr firstRow="1" firstCol="1" bandRow="1"/>
              <a:tblGrid>
                <a:gridCol w="1517852">
                  <a:extLst>
                    <a:ext uri="{9D8B030D-6E8A-4147-A177-3AD203B41FA5}">
                      <a16:colId xmlns:a16="http://schemas.microsoft.com/office/drawing/2014/main" val="2036635465"/>
                    </a:ext>
                  </a:extLst>
                </a:gridCol>
                <a:gridCol w="2605262">
                  <a:extLst>
                    <a:ext uri="{9D8B030D-6E8A-4147-A177-3AD203B41FA5}">
                      <a16:colId xmlns:a16="http://schemas.microsoft.com/office/drawing/2014/main" val="1970584407"/>
                    </a:ext>
                  </a:extLst>
                </a:gridCol>
                <a:gridCol w="3225336">
                  <a:extLst>
                    <a:ext uri="{9D8B030D-6E8A-4147-A177-3AD203B41FA5}">
                      <a16:colId xmlns:a16="http://schemas.microsoft.com/office/drawing/2014/main" val="9946316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VTM-6.0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54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Single tree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 signalled for CU,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applied to all components 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 signalled for luma,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applied to all components 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5381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Dual-tree luma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 signalled for luma CU,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applied to luma 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 signalled for luma,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applied to luma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5691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Dual-tree chroma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 signalled for chroma CU,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applied to both chroma</a:t>
                      </a:r>
                      <a:endParaRPr lang="fi-FI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 signalled for first coded chroma,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applied to both chroma</a:t>
                      </a:r>
                      <a:endParaRPr lang="fi-FI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625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3630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JVET-P0196 / Latency reduction for LFNST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Coding efficiency impact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4EA2DE1-FB1B-534C-87E1-2446D38C8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239784"/>
              </p:ext>
            </p:extLst>
          </p:nvPr>
        </p:nvGraphicFramePr>
        <p:xfrm>
          <a:off x="2097628" y="945221"/>
          <a:ext cx="4541064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756844">
                  <a:extLst>
                    <a:ext uri="{9D8B030D-6E8A-4147-A177-3AD203B41FA5}">
                      <a16:colId xmlns:a16="http://schemas.microsoft.com/office/drawing/2014/main" val="1813962330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1183717646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2960902571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1848966098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3556252162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23482761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 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054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649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06123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706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783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737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651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900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0293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00227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31E48B0-8093-2047-A24F-54EB6D4788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835869"/>
              </p:ext>
            </p:extLst>
          </p:nvPr>
        </p:nvGraphicFramePr>
        <p:xfrm>
          <a:off x="2097628" y="2879827"/>
          <a:ext cx="4541064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756844">
                  <a:extLst>
                    <a:ext uri="{9D8B030D-6E8A-4147-A177-3AD203B41FA5}">
                      <a16:colId xmlns:a16="http://schemas.microsoft.com/office/drawing/2014/main" val="407569596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3483883193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3397423394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510268056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2902641727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375450506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73208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66474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079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858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006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565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i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317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836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852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209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103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JVET-P0196 / Latency reduction for LFNST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Coding efficiency impact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A3214FF-7B16-0345-9175-B63C724A57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239194"/>
              </p:ext>
            </p:extLst>
          </p:nvPr>
        </p:nvGraphicFramePr>
        <p:xfrm>
          <a:off x="2094144" y="1859621"/>
          <a:ext cx="4541064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756844">
                  <a:extLst>
                    <a:ext uri="{9D8B030D-6E8A-4147-A177-3AD203B41FA5}">
                      <a16:colId xmlns:a16="http://schemas.microsoft.com/office/drawing/2014/main" val="1026314635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2727229402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3140195868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3766611690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132716926"/>
                    </a:ext>
                  </a:extLst>
                </a:gridCol>
                <a:gridCol w="756844">
                  <a:extLst>
                    <a:ext uri="{9D8B030D-6E8A-4147-A177-3AD203B41FA5}">
                      <a16:colId xmlns:a16="http://schemas.microsoft.com/office/drawing/2014/main" val="356875713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i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LD-B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032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i-FI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7700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399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074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8785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56643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468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100 %</a:t>
                      </a:r>
                      <a:endParaRPr lang="fi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868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4030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6"/>
            <a:ext cx="8061470" cy="3399848"/>
          </a:xfrm>
        </p:spPr>
        <p:txBody>
          <a:bodyPr/>
          <a:lstStyle/>
          <a:p>
            <a:r>
              <a:rPr lang="en-US" sz="2000" dirty="0"/>
              <a:t>Proposed to break the chroma to luma dependency in LFNST signaling</a:t>
            </a:r>
          </a:p>
          <a:p>
            <a:pPr lvl="1"/>
            <a:r>
              <a:rPr lang="en-US" sz="1800" dirty="0"/>
              <a:t>Latency improvement</a:t>
            </a:r>
          </a:p>
          <a:p>
            <a:pPr lvl="1"/>
            <a:r>
              <a:rPr lang="en-US" sz="1800" dirty="0"/>
              <a:t>Less inter-component dependencies</a:t>
            </a:r>
          </a:p>
          <a:p>
            <a:pPr lvl="1"/>
            <a:r>
              <a:rPr lang="en-US" sz="1800" dirty="0"/>
              <a:t>Both LFNST and MTS indexes signaled in the same location</a:t>
            </a:r>
          </a:p>
          <a:p>
            <a:pPr lvl="1"/>
            <a:r>
              <a:rPr lang="en-US" sz="1800" dirty="0"/>
              <a:t>Positive impact on coding efficiency</a:t>
            </a:r>
          </a:p>
          <a:p>
            <a:pPr lvl="2"/>
            <a:r>
              <a:rPr lang="en-US" sz="1800" dirty="0"/>
              <a:t>AI: -0.11 %, RA: -0.07 %</a:t>
            </a:r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JVET-P0196 / Latency reduction for LFNST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0094762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34B1E5-ED30-4A1C-8B09-D7EF7FB7FEC3}">
  <ds:schemaRefs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628</Words>
  <Application>Microsoft Macintosh PowerPoint</Application>
  <PresentationFormat>On-screen Show (16:9)</PresentationFormat>
  <Paragraphs>223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7" baseType="lpstr">
      <vt:lpstr>Arial</vt:lpstr>
      <vt:lpstr>Calibri</vt:lpstr>
      <vt:lpstr>Lucida Grande</vt:lpstr>
      <vt:lpstr>Nokia Pure Headline Light</vt:lpstr>
      <vt:lpstr>Nokia Pure Headline Ultra Light</vt:lpstr>
      <vt:lpstr>Nokia Pure Text Light</vt:lpstr>
      <vt:lpstr>Times New Roman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PowerPoint Presentation</vt:lpstr>
      <vt:lpstr>JVET-P0196 / Latency reduction for LFNST signalling</vt:lpstr>
      <vt:lpstr>JVET-P0196 / Latency reduction for LFNST signalling</vt:lpstr>
      <vt:lpstr>JVET-P0196 / Latency reduction for LFNST signalling</vt:lpstr>
      <vt:lpstr>JVET-P0196 / Latency reduction for LFNST signalling</vt:lpstr>
      <vt:lpstr>JVET-P0196 / Latency reduction for LFNST signalling</vt:lpstr>
      <vt:lpstr>JVET-P0196 / Latency reduction for LFNST signalling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2019-10-04T09:47:36Z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