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9">
  <p:sldMasterIdLst>
    <p:sldMasterId id="2147483648" r:id="rId1"/>
  </p:sldMasterIdLst>
  <p:notesMasterIdLst>
    <p:notesMasterId r:id="rId13"/>
  </p:notesMasterIdLst>
  <p:handoutMasterIdLst>
    <p:handoutMasterId r:id="rId14"/>
  </p:handoutMasterIdLst>
  <p:sldIdLst>
    <p:sldId id="573" r:id="rId2"/>
    <p:sldId id="906" r:id="rId3"/>
    <p:sldId id="909" r:id="rId4"/>
    <p:sldId id="910" r:id="rId5"/>
    <p:sldId id="911" r:id="rId6"/>
    <p:sldId id="912" r:id="rId7"/>
    <p:sldId id="913" r:id="rId8"/>
    <p:sldId id="914" r:id="rId9"/>
    <p:sldId id="915" r:id="rId10"/>
    <p:sldId id="908" r:id="rId11"/>
    <p:sldId id="884"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F816D8"/>
    <a:srgbClr val="314FD5"/>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899E4A-EC27-48F6-82EE-349E66939C08}" v="3" dt="2019-10-06T05:36:02.3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3" autoAdjust="0"/>
    <p:restoredTop sz="95833" autoAdjust="0"/>
  </p:normalViewPr>
  <p:slideViewPr>
    <p:cSldViewPr snapToGrid="0">
      <p:cViewPr varScale="1">
        <p:scale>
          <a:sx n="114" d="100"/>
          <a:sy n="114" d="100"/>
        </p:scale>
        <p:origin x="330"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ibaud Biatek" userId="7dd24f03-83ee-4aeb-bcb9-1b2b4e0762ba" providerId="ADAL" clId="{E523E1B0-2888-4F39-B3D5-E83F6E66DB7C}"/>
    <pc:docChg chg="custSel modSld">
      <pc:chgData name="Thibaud Biatek" userId="7dd24f03-83ee-4aeb-bcb9-1b2b4e0762ba" providerId="ADAL" clId="{E523E1B0-2888-4F39-B3D5-E83F6E66DB7C}" dt="2019-10-04T07:49:15.658" v="402" actId="20577"/>
      <pc:docMkLst>
        <pc:docMk/>
      </pc:docMkLst>
      <pc:sldChg chg="modSp">
        <pc:chgData name="Thibaud Biatek" userId="7dd24f03-83ee-4aeb-bcb9-1b2b4e0762ba" providerId="ADAL" clId="{E523E1B0-2888-4F39-B3D5-E83F6E66DB7C}" dt="2019-10-04T07:13:03.314" v="399" actId="20577"/>
        <pc:sldMkLst>
          <pc:docMk/>
          <pc:sldMk cId="2945911646" sldId="906"/>
        </pc:sldMkLst>
        <pc:spChg chg="mod">
          <ac:chgData name="Thibaud Biatek" userId="7dd24f03-83ee-4aeb-bcb9-1b2b4e0762ba" providerId="ADAL" clId="{E523E1B0-2888-4F39-B3D5-E83F6E66DB7C}" dt="2019-10-04T07:13:03.314" v="399" actId="20577"/>
          <ac:spMkLst>
            <pc:docMk/>
            <pc:sldMk cId="2945911646" sldId="906"/>
            <ac:spMk id="3" creationId="{775037D3-A3B4-4335-B3E0-2F684139EEE0}"/>
          </ac:spMkLst>
        </pc:spChg>
      </pc:sldChg>
      <pc:sldChg chg="modSp">
        <pc:chgData name="Thibaud Biatek" userId="7dd24f03-83ee-4aeb-bcb9-1b2b4e0762ba" providerId="ADAL" clId="{E523E1B0-2888-4F39-B3D5-E83F6E66DB7C}" dt="2019-10-04T07:49:15.658" v="402" actId="20577"/>
        <pc:sldMkLst>
          <pc:docMk/>
          <pc:sldMk cId="313406681" sldId="908"/>
        </pc:sldMkLst>
        <pc:spChg chg="mod">
          <ac:chgData name="Thibaud Biatek" userId="7dd24f03-83ee-4aeb-bcb9-1b2b4e0762ba" providerId="ADAL" clId="{E523E1B0-2888-4F39-B3D5-E83F6E66DB7C}" dt="2019-10-04T07:49:15.658" v="402" actId="20577"/>
          <ac:spMkLst>
            <pc:docMk/>
            <pc:sldMk cId="313406681" sldId="908"/>
            <ac:spMk id="3" creationId="{775037D3-A3B4-4335-B3E0-2F684139EEE0}"/>
          </ac:spMkLst>
        </pc:spChg>
      </pc:sldChg>
      <pc:sldChg chg="addSp delSp modSp">
        <pc:chgData name="Thibaud Biatek" userId="7dd24f03-83ee-4aeb-bcb9-1b2b4e0762ba" providerId="ADAL" clId="{E523E1B0-2888-4F39-B3D5-E83F6E66DB7C}" dt="2019-10-04T05:50:26.886" v="146" actId="478"/>
        <pc:sldMkLst>
          <pc:docMk/>
          <pc:sldMk cId="3799701603" sldId="913"/>
        </pc:sldMkLst>
        <pc:spChg chg="del">
          <ac:chgData name="Thibaud Biatek" userId="7dd24f03-83ee-4aeb-bcb9-1b2b4e0762ba" providerId="ADAL" clId="{E523E1B0-2888-4F39-B3D5-E83F6E66DB7C}" dt="2019-10-03T21:08:10.033" v="6" actId="478"/>
          <ac:spMkLst>
            <pc:docMk/>
            <pc:sldMk cId="3799701603" sldId="913"/>
            <ac:spMk id="3" creationId="{775037D3-A3B4-4335-B3E0-2F684139EEE0}"/>
          </ac:spMkLst>
        </pc:spChg>
        <pc:spChg chg="add del mod">
          <ac:chgData name="Thibaud Biatek" userId="7dd24f03-83ee-4aeb-bcb9-1b2b4e0762ba" providerId="ADAL" clId="{E523E1B0-2888-4F39-B3D5-E83F6E66DB7C}" dt="2019-10-04T05:46:25.163" v="142" actId="478"/>
          <ac:spMkLst>
            <pc:docMk/>
            <pc:sldMk cId="3799701603" sldId="913"/>
            <ac:spMk id="9" creationId="{B630382A-FC7A-435A-A63A-BC6EEACC14F0}"/>
          </ac:spMkLst>
        </pc:spChg>
        <pc:picChg chg="add mod">
          <ac:chgData name="Thibaud Biatek" userId="7dd24f03-83ee-4aeb-bcb9-1b2b4e0762ba" providerId="ADAL" clId="{E523E1B0-2888-4F39-B3D5-E83F6E66DB7C}" dt="2019-10-03T21:08:21.856" v="8" actId="1076"/>
          <ac:picMkLst>
            <pc:docMk/>
            <pc:sldMk cId="3799701603" sldId="913"/>
            <ac:picMk id="4" creationId="{F50820F2-4E2A-478B-8CC1-64D8A4B47713}"/>
          </ac:picMkLst>
        </pc:picChg>
        <pc:picChg chg="add del mod">
          <ac:chgData name="Thibaud Biatek" userId="7dd24f03-83ee-4aeb-bcb9-1b2b4e0762ba" providerId="ADAL" clId="{E523E1B0-2888-4F39-B3D5-E83F6E66DB7C}" dt="2019-10-03T21:10:17.848" v="12" actId="478"/>
          <ac:picMkLst>
            <pc:docMk/>
            <pc:sldMk cId="3799701603" sldId="913"/>
            <ac:picMk id="5" creationId="{F7877D0C-25FD-482D-8019-769D27B8E298}"/>
          </ac:picMkLst>
        </pc:picChg>
        <pc:picChg chg="add del mod">
          <ac:chgData name="Thibaud Biatek" userId="7dd24f03-83ee-4aeb-bcb9-1b2b4e0762ba" providerId="ADAL" clId="{E523E1B0-2888-4F39-B3D5-E83F6E66DB7C}" dt="2019-10-04T05:46:40.450" v="143" actId="478"/>
          <ac:picMkLst>
            <pc:docMk/>
            <pc:sldMk cId="3799701603" sldId="913"/>
            <ac:picMk id="6" creationId="{3159CF4D-DB19-41A9-8438-E5E363171A32}"/>
          </ac:picMkLst>
        </pc:picChg>
        <pc:picChg chg="add mod">
          <ac:chgData name="Thibaud Biatek" userId="7dd24f03-83ee-4aeb-bcb9-1b2b4e0762ba" providerId="ADAL" clId="{E523E1B0-2888-4F39-B3D5-E83F6E66DB7C}" dt="2019-10-03T21:10:43.703" v="15" actId="1076"/>
          <ac:picMkLst>
            <pc:docMk/>
            <pc:sldMk cId="3799701603" sldId="913"/>
            <ac:picMk id="7" creationId="{EFFEFEC7-67F0-4059-9CED-296BE23DB978}"/>
          </ac:picMkLst>
        </pc:picChg>
        <pc:picChg chg="add mod">
          <ac:chgData name="Thibaud Biatek" userId="7dd24f03-83ee-4aeb-bcb9-1b2b4e0762ba" providerId="ADAL" clId="{E523E1B0-2888-4F39-B3D5-E83F6E66DB7C}" dt="2019-10-04T05:47:43.196" v="145" actId="1076"/>
          <ac:picMkLst>
            <pc:docMk/>
            <pc:sldMk cId="3799701603" sldId="913"/>
            <ac:picMk id="13" creationId="{9D2F8A20-FAD9-44D5-9D88-07ECBC9852F3}"/>
          </ac:picMkLst>
        </pc:picChg>
        <pc:cxnChg chg="add del mod">
          <ac:chgData name="Thibaud Biatek" userId="7dd24f03-83ee-4aeb-bcb9-1b2b4e0762ba" providerId="ADAL" clId="{E523E1B0-2888-4F39-B3D5-E83F6E66DB7C}" dt="2019-10-04T05:50:26.886" v="146" actId="478"/>
          <ac:cxnSpMkLst>
            <pc:docMk/>
            <pc:sldMk cId="3799701603" sldId="913"/>
            <ac:cxnSpMk id="11" creationId="{2B11D5B5-7002-46F6-BF4D-291DCDBCEB4E}"/>
          </ac:cxnSpMkLst>
        </pc:cxnChg>
      </pc:sldChg>
      <pc:sldChg chg="addSp modSp">
        <pc:chgData name="Thibaud Biatek" userId="7dd24f03-83ee-4aeb-bcb9-1b2b4e0762ba" providerId="ADAL" clId="{E523E1B0-2888-4F39-B3D5-E83F6E66DB7C}" dt="2019-10-03T21:08:02.484" v="5" actId="1076"/>
        <pc:sldMkLst>
          <pc:docMk/>
          <pc:sldMk cId="2124097467" sldId="914"/>
        </pc:sldMkLst>
        <pc:picChg chg="add mod">
          <ac:chgData name="Thibaud Biatek" userId="7dd24f03-83ee-4aeb-bcb9-1b2b4e0762ba" providerId="ADAL" clId="{E523E1B0-2888-4F39-B3D5-E83F6E66DB7C}" dt="2019-10-03T21:06:05.905" v="1" actId="1076"/>
          <ac:picMkLst>
            <pc:docMk/>
            <pc:sldMk cId="2124097467" sldId="914"/>
            <ac:picMk id="3" creationId="{377BB8C0-092C-44F0-9C98-F816E6A35046}"/>
          </ac:picMkLst>
        </pc:picChg>
        <pc:picChg chg="add mod">
          <ac:chgData name="Thibaud Biatek" userId="7dd24f03-83ee-4aeb-bcb9-1b2b4e0762ba" providerId="ADAL" clId="{E523E1B0-2888-4F39-B3D5-E83F6E66DB7C}" dt="2019-10-03T21:06:16.162" v="3" actId="1076"/>
          <ac:picMkLst>
            <pc:docMk/>
            <pc:sldMk cId="2124097467" sldId="914"/>
            <ac:picMk id="4" creationId="{46D91437-8A02-4C25-8F89-A3461DFAFB62}"/>
          </ac:picMkLst>
        </pc:picChg>
        <pc:picChg chg="add mod">
          <ac:chgData name="Thibaud Biatek" userId="7dd24f03-83ee-4aeb-bcb9-1b2b4e0762ba" providerId="ADAL" clId="{E523E1B0-2888-4F39-B3D5-E83F6E66DB7C}" dt="2019-10-03T21:08:02.484" v="5" actId="1076"/>
          <ac:picMkLst>
            <pc:docMk/>
            <pc:sldMk cId="2124097467" sldId="914"/>
            <ac:picMk id="5" creationId="{CCACD8C3-7005-43D7-A5D1-50E53791F5BE}"/>
          </ac:picMkLst>
        </pc:picChg>
      </pc:sldChg>
    </pc:docChg>
  </pc:docChgLst>
  <pc:docChgLst>
    <pc:chgData name="Thibaud Biatek" userId="7dd24f03-83ee-4aeb-bcb9-1b2b4e0762ba" providerId="ADAL" clId="{18899E4A-EC27-48F6-82EE-349E66939C08}"/>
    <pc:docChg chg="custSel modSld">
      <pc:chgData name="Thibaud Biatek" userId="7dd24f03-83ee-4aeb-bcb9-1b2b4e0762ba" providerId="ADAL" clId="{18899E4A-EC27-48F6-82EE-349E66939C08}" dt="2019-10-06T05:36:05.834" v="4" actId="1076"/>
      <pc:docMkLst>
        <pc:docMk/>
      </pc:docMkLst>
      <pc:sldChg chg="addSp delSp modSp">
        <pc:chgData name="Thibaud Biatek" userId="7dd24f03-83ee-4aeb-bcb9-1b2b4e0762ba" providerId="ADAL" clId="{18899E4A-EC27-48F6-82EE-349E66939C08}" dt="2019-10-06T05:36:05.834" v="4" actId="1076"/>
        <pc:sldMkLst>
          <pc:docMk/>
          <pc:sldMk cId="3799701603" sldId="913"/>
        </pc:sldMkLst>
        <pc:picChg chg="add del">
          <ac:chgData name="Thibaud Biatek" userId="7dd24f03-83ee-4aeb-bcb9-1b2b4e0762ba" providerId="ADAL" clId="{18899E4A-EC27-48F6-82EE-349E66939C08}" dt="2019-10-06T05:35:57.861" v="2"/>
          <ac:picMkLst>
            <pc:docMk/>
            <pc:sldMk cId="3799701603" sldId="913"/>
            <ac:picMk id="3" creationId="{1328547B-0BE7-41BE-B890-2A9DB48D7EA7}"/>
          </ac:picMkLst>
        </pc:picChg>
        <pc:picChg chg="add mod">
          <ac:chgData name="Thibaud Biatek" userId="7dd24f03-83ee-4aeb-bcb9-1b2b4e0762ba" providerId="ADAL" clId="{18899E4A-EC27-48F6-82EE-349E66939C08}" dt="2019-10-06T05:36:05.834" v="4" actId="1076"/>
          <ac:picMkLst>
            <pc:docMk/>
            <pc:sldMk cId="3799701603" sldId="913"/>
            <ac:picMk id="5" creationId="{3D14CAA9-9E1F-4735-8167-FD6489A8C85D}"/>
          </ac:picMkLst>
        </pc:picChg>
        <pc:picChg chg="del">
          <ac:chgData name="Thibaud Biatek" userId="7dd24f03-83ee-4aeb-bcb9-1b2b4e0762ba" providerId="ADAL" clId="{18899E4A-EC27-48F6-82EE-349E66939C08}" dt="2019-10-06T05:35:54.460" v="0" actId="478"/>
          <ac:picMkLst>
            <pc:docMk/>
            <pc:sldMk cId="3799701603" sldId="913"/>
            <ac:picMk id="13" creationId="{9D2F8A20-FAD9-44D5-9D88-07ECBC9852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8.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8.x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US" sz="4400" dirty="0"/>
              <a:t>Non-CE3: Simplified MIP with reduced memory footprint</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 Biatek, A. K. Ramasubramonian, G. Van der Auwera and M.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5" name="Text Placeholder 18">
            <a:extLst>
              <a:ext uri="{FF2B5EF4-FFF2-40B4-BE49-F238E27FC236}">
                <a16:creationId xmlns:a16="http://schemas.microsoft.com/office/drawing/2014/main" id="{5888BF74-A2A1-4E56-B8EC-B78A725AA00A}"/>
              </a:ext>
            </a:extLst>
          </p:cNvPr>
          <p:cNvSpPr txBox="1">
            <a:spLocks/>
          </p:cNvSpPr>
          <p:nvPr/>
        </p:nvSpPr>
        <p:spPr bwMode="gray">
          <a:xfrm>
            <a:off x="495299" y="314222"/>
            <a:ext cx="2233151"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JVET 16th</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pPr hangingPunct="0"/>
            <a:r>
              <a:rPr lang="en-CA" dirty="0"/>
              <a:t>This contribution proposes a simplified MIP design with reduced memory footprint. Extended simulations results show that substantial memory saving (50%) is achieved for small loss. In addition, substantial specification simplification is achieved. </a:t>
            </a:r>
          </a:p>
          <a:p>
            <a:pPr hangingPunct="0"/>
            <a:endParaRPr lang="en-CA" dirty="0"/>
          </a:p>
          <a:p>
            <a:pPr hangingPunct="0"/>
            <a:r>
              <a:rPr lang="en-CA" dirty="0"/>
              <a:t>Thanks to </a:t>
            </a:r>
            <a:r>
              <a:rPr lang="en-CA" dirty="0" err="1"/>
              <a:t>InterDigital</a:t>
            </a:r>
            <a:r>
              <a:rPr lang="en-CA" dirty="0"/>
              <a:t> for crosscheck</a:t>
            </a:r>
            <a:endParaRPr lang="en-US" dirty="0"/>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340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Addressed issue</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Current MIP:</a:t>
            </a:r>
          </a:p>
          <a:p>
            <a:pPr lvl="1"/>
            <a:r>
              <a:rPr lang="en-US" dirty="0"/>
              <a:t>Non-optimal use of memory as some matrices are only used without transposed input</a:t>
            </a:r>
          </a:p>
          <a:p>
            <a:pPr lvl="1"/>
            <a:r>
              <a:rPr lang="en-US" dirty="0">
                <a:sym typeface="Wingdings" panose="05000000000000000000" pitchFamily="2" charset="2"/>
              </a:rPr>
              <a:t>Substantial memory footprint (4.5KB) 34 matrices with associated offset/shift vectors</a:t>
            </a:r>
          </a:p>
          <a:p>
            <a:pPr lvl="1"/>
            <a:endParaRPr lang="en-US" dirty="0">
              <a:sym typeface="Wingdings" panose="05000000000000000000" pitchFamily="2" charset="2"/>
            </a:endParaRPr>
          </a:p>
          <a:p>
            <a:pPr marL="163703" lvl="1" indent="0">
              <a:buNone/>
            </a:pPr>
            <a:r>
              <a:rPr lang="en-US" dirty="0">
                <a:sym typeface="Wingdings" panose="05000000000000000000" pitchFamily="2" charset="2"/>
              </a:rPr>
              <a:t>This proposal:</a:t>
            </a:r>
          </a:p>
          <a:p>
            <a:pPr lvl="1"/>
            <a:r>
              <a:rPr lang="en-US" dirty="0">
                <a:sym typeface="Wingdings" panose="05000000000000000000" pitchFamily="2" charset="2"/>
              </a:rPr>
              <a:t>Significantly reduces MIP memory footprint by 50%  2.25KB</a:t>
            </a:r>
          </a:p>
          <a:p>
            <a:pPr lvl="1"/>
            <a:r>
              <a:rPr lang="en-US" dirty="0">
                <a:sym typeface="Wingdings" panose="05000000000000000000" pitchFamily="2" charset="2"/>
              </a:rPr>
              <a:t>Make memory usage optimal  full MIP modes transposition</a:t>
            </a:r>
          </a:p>
          <a:p>
            <a:pPr lvl="1"/>
            <a:r>
              <a:rPr lang="en-US" dirty="0">
                <a:sym typeface="Wingdings" panose="05000000000000000000" pitchFamily="2" charset="2"/>
              </a:rPr>
              <a:t>Simplify specification, usage of fixed-length code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91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1</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1: Matrices set reduction and offset alignment</a:t>
            </a:r>
          </a:p>
          <a:p>
            <a:pPr lvl="1"/>
            <a:r>
              <a:rPr lang="en-US" dirty="0"/>
              <a:t>Statistical study on non-CTC dataset to only keep most efficient matrices</a:t>
            </a:r>
          </a:p>
          <a:p>
            <a:pPr lvl="1"/>
            <a:endParaRPr lang="en-US" dirty="0"/>
          </a:p>
          <a:p>
            <a:pPr lvl="1"/>
            <a:endParaRPr lang="en-US" dirty="0"/>
          </a:p>
          <a:p>
            <a:pPr lvl="1"/>
            <a:endParaRPr lang="en-US" dirty="0"/>
          </a:p>
          <a:p>
            <a:pPr lvl="1"/>
            <a:endParaRPr lang="en-US" dirty="0"/>
          </a:p>
          <a:p>
            <a:pPr lvl="1"/>
            <a:endParaRPr lang="en-US" dirty="0"/>
          </a:p>
          <a:p>
            <a:pPr lvl="1"/>
            <a:r>
              <a:rPr lang="en-US" dirty="0"/>
              <a:t>For selected matrices, a single offset value is selected</a:t>
            </a:r>
          </a:p>
          <a:p>
            <a:pPr lvl="2"/>
            <a:r>
              <a:rPr lang="en-US" dirty="0"/>
              <a:t>Largest offset is used for weights alignment </a:t>
            </a:r>
            <a:r>
              <a:rPr lang="en-US" dirty="0">
                <a:sym typeface="Wingdings" panose="05000000000000000000" pitchFamily="2" charset="2"/>
              </a:rPr>
              <a:t> 46</a:t>
            </a: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1"/>
            <a:endParaRPr lang="en-US" dirty="0">
              <a:sym typeface="Wingdings" panose="05000000000000000000" pitchFamily="2" charset="2"/>
            </a:endParaRPr>
          </a:p>
          <a:p>
            <a:pPr lvl="2"/>
            <a:r>
              <a:rPr lang="en-US" dirty="0">
                <a:sym typeface="Wingdings" panose="05000000000000000000" pitchFamily="2" charset="2"/>
              </a:rPr>
              <a:t>Weight alignment is performed on other matrices:</a:t>
            </a:r>
            <a:endParaRPr lang="en-US" dirty="0"/>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B1BEB265-1442-4648-98E8-B7E29A263A28}"/>
                  </a:ext>
                </a:extLst>
              </p:cNvPr>
              <p:cNvSpPr/>
              <p:nvPr/>
            </p:nvSpPr>
            <p:spPr>
              <a:xfrm>
                <a:off x="6012110" y="6063512"/>
                <a:ext cx="4213974" cy="3354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𝑊𝑒𝑖𝑔h𝑡</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𝑥</m:t>
                          </m:r>
                        </m:e>
                      </m:d>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𝑦</m:t>
                          </m:r>
                        </m:e>
                      </m:d>
                      <m:r>
                        <a:rPr lang="en-US" sz="1400" i="0">
                          <a:latin typeface="Cambria Math" panose="02040503050406030204" pitchFamily="18" charset="0"/>
                        </a:rPr>
                        <m:t>=</m:t>
                      </m:r>
                      <m:r>
                        <a:rPr lang="en-US" sz="1400" i="1">
                          <a:latin typeface="Cambria Math" panose="02040503050406030204" pitchFamily="18" charset="0"/>
                        </a:rPr>
                        <m:t>𝐶𝑙𝑖</m:t>
                      </m:r>
                      <m:sSub>
                        <m:sSubPr>
                          <m:ctrlPr>
                            <a:rPr lang="en-US" sz="1400" i="1">
                              <a:latin typeface="Cambria Math" panose="02040503050406030204" pitchFamily="18" charset="0"/>
                            </a:rPr>
                          </m:ctrlPr>
                        </m:sSubPr>
                        <m:e>
                          <m:r>
                            <a:rPr lang="en-US" sz="1400" i="1">
                              <a:latin typeface="Cambria Math" panose="02040503050406030204" pitchFamily="18" charset="0"/>
                            </a:rPr>
                            <m:t>𝑝</m:t>
                          </m:r>
                        </m:e>
                        <m:sub>
                          <m:r>
                            <a:rPr lang="en-US" sz="1400" i="0">
                              <a:latin typeface="Cambria Math" panose="02040503050406030204" pitchFamily="18" charset="0"/>
                            </a:rPr>
                            <m:t>7</m:t>
                          </m:r>
                          <m:r>
                            <a:rPr lang="en-US" sz="1400" i="1">
                              <a:latin typeface="Cambria Math" panose="02040503050406030204" pitchFamily="18" charset="0"/>
                            </a:rPr>
                            <m:t>𝑏</m:t>
                          </m:r>
                        </m:sub>
                      </m:sSub>
                      <m:d>
                        <m:dPr>
                          <m:ctrlPr>
                            <a:rPr lang="en-US" sz="1400" i="1">
                              <a:latin typeface="Cambria Math" panose="02040503050406030204" pitchFamily="18" charset="0"/>
                            </a:rPr>
                          </m:ctrlPr>
                        </m:dPr>
                        <m:e>
                          <m:r>
                            <a:rPr lang="en-US" sz="1400" i="1">
                              <a:latin typeface="Cambria Math" panose="02040503050406030204" pitchFamily="18" charset="0"/>
                            </a:rPr>
                            <m:t>𝑊𝑒𝑖𝑔h𝑡</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𝑥</m:t>
                              </m:r>
                            </m:e>
                          </m:d>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𝑦</m:t>
                              </m:r>
                            </m:e>
                          </m:d>
                          <m:r>
                            <a:rPr lang="en-US" sz="1400" i="0">
                              <a:latin typeface="Cambria Math" panose="02040503050406030204" pitchFamily="18" charset="0"/>
                            </a:rPr>
                            <m:t>+</m:t>
                          </m:r>
                          <m:d>
                            <m:dPr>
                              <m:ctrlPr>
                                <a:rPr lang="en-US" sz="1400" i="1">
                                  <a:latin typeface="Cambria Math" panose="02040503050406030204" pitchFamily="18" charset="0"/>
                                </a:rPr>
                              </m:ctrlPr>
                            </m:dPr>
                            <m:e>
                              <m:r>
                                <a:rPr lang="en-US" sz="1400" i="0">
                                  <a:latin typeface="Cambria Math" panose="02040503050406030204" pitchFamily="18" charset="0"/>
                                </a:rPr>
                                <m:t>46−</m:t>
                              </m:r>
                              <m:r>
                                <a:rPr lang="en-US" sz="1400" i="1">
                                  <a:latin typeface="Cambria Math" panose="02040503050406030204" pitchFamily="18" charset="0"/>
                                </a:rPr>
                                <m:t>𝑠𝑂</m:t>
                              </m:r>
                            </m:e>
                          </m:d>
                        </m:e>
                      </m:d>
                    </m:oMath>
                  </m:oMathPara>
                </a14:m>
                <a:endParaRPr lang="en-US" sz="1400" dirty="0"/>
              </a:p>
            </p:txBody>
          </p:sp>
        </mc:Choice>
        <mc:Fallback xmlns="">
          <p:sp>
            <p:nvSpPr>
              <p:cNvPr id="9" name="Rectangle 8">
                <a:extLst>
                  <a:ext uri="{FF2B5EF4-FFF2-40B4-BE49-F238E27FC236}">
                    <a16:creationId xmlns:a16="http://schemas.microsoft.com/office/drawing/2014/main" id="{B1BEB265-1442-4648-98E8-B7E29A263A28}"/>
                  </a:ext>
                </a:extLst>
              </p:cNvPr>
              <p:cNvSpPr>
                <a:spLocks noRot="1" noChangeAspect="1" noMove="1" noResize="1" noEditPoints="1" noAdjustHandles="1" noChangeArrowheads="1" noChangeShapeType="1" noTextEdit="1"/>
              </p:cNvSpPr>
              <p:nvPr/>
            </p:nvSpPr>
            <p:spPr>
              <a:xfrm>
                <a:off x="6012110" y="6063512"/>
                <a:ext cx="4213974" cy="335476"/>
              </a:xfrm>
              <a:prstGeom prst="rect">
                <a:avLst/>
              </a:prstGeom>
              <a:blipFill>
                <a:blip r:embed="rId2"/>
                <a:stretch>
                  <a:fillRect b="-3636"/>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B1BEFF85-C6E6-4B95-BEEE-BFB5E438F1E3}"/>
              </a:ext>
            </a:extLst>
          </p:cNvPr>
          <p:cNvPicPr>
            <a:picLocks noChangeAspect="1"/>
          </p:cNvPicPr>
          <p:nvPr/>
        </p:nvPicPr>
        <p:blipFill>
          <a:blip r:embed="rId3"/>
          <a:stretch>
            <a:fillRect/>
          </a:stretch>
        </p:blipFill>
        <p:spPr>
          <a:xfrm>
            <a:off x="2492160" y="4484483"/>
            <a:ext cx="6745487" cy="1568603"/>
          </a:xfrm>
          <a:prstGeom prst="rect">
            <a:avLst/>
          </a:prstGeom>
        </p:spPr>
      </p:pic>
      <p:pic>
        <p:nvPicPr>
          <p:cNvPr id="11" name="Picture 10">
            <a:extLst>
              <a:ext uri="{FF2B5EF4-FFF2-40B4-BE49-F238E27FC236}">
                <a16:creationId xmlns:a16="http://schemas.microsoft.com/office/drawing/2014/main" id="{B627B2AD-DC21-43A1-BC70-F9006C8AE15C}"/>
              </a:ext>
            </a:extLst>
          </p:cNvPr>
          <p:cNvPicPr>
            <a:picLocks noChangeAspect="1"/>
          </p:cNvPicPr>
          <p:nvPr/>
        </p:nvPicPr>
        <p:blipFill>
          <a:blip r:embed="rId4"/>
          <a:stretch>
            <a:fillRect/>
          </a:stretch>
        </p:blipFill>
        <p:spPr>
          <a:xfrm>
            <a:off x="2492161" y="2180616"/>
            <a:ext cx="6745485" cy="1568602"/>
          </a:xfrm>
          <a:prstGeom prst="rect">
            <a:avLst/>
          </a:prstGeom>
        </p:spPr>
      </p:pic>
    </p:spTree>
    <p:extLst>
      <p:ext uri="{BB962C8B-B14F-4D97-AF65-F5344CB8AC3E}">
        <p14:creationId xmlns:p14="http://schemas.microsoft.com/office/powerpoint/2010/main" val="135173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2</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2: Generalized input vector transposition</a:t>
            </a:r>
          </a:p>
          <a:p>
            <a:pPr lvl="1"/>
            <a:r>
              <a:rPr lang="en-US" dirty="0"/>
              <a:t>To increase matrices diversity, MIP input vector transposition is generalized</a:t>
            </a:r>
          </a:p>
          <a:p>
            <a:pPr lvl="1"/>
            <a:r>
              <a:rPr lang="en-US" dirty="0"/>
              <a:t>A new flag is introduced to have clean design and fixed length coding is generalized</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a:extLst>
              <a:ext uri="{FF2B5EF4-FFF2-40B4-BE49-F238E27FC236}">
                <a16:creationId xmlns:a16="http://schemas.microsoft.com/office/drawing/2014/main" id="{E1928162-F389-4694-8F28-1335C7755732}"/>
              </a:ext>
            </a:extLst>
          </p:cNvPr>
          <p:cNvPicPr>
            <a:picLocks noChangeAspect="1"/>
          </p:cNvPicPr>
          <p:nvPr/>
        </p:nvPicPr>
        <p:blipFill>
          <a:blip r:embed="rId2"/>
          <a:stretch>
            <a:fillRect/>
          </a:stretch>
        </p:blipFill>
        <p:spPr>
          <a:xfrm>
            <a:off x="1714064" y="2583808"/>
            <a:ext cx="7111155" cy="4106077"/>
          </a:xfrm>
          <a:prstGeom prst="rect">
            <a:avLst/>
          </a:prstGeom>
        </p:spPr>
      </p:pic>
      <p:cxnSp>
        <p:nvCxnSpPr>
          <p:cNvPr id="12" name="Straight Arrow Connector 11">
            <a:extLst>
              <a:ext uri="{FF2B5EF4-FFF2-40B4-BE49-F238E27FC236}">
                <a16:creationId xmlns:a16="http://schemas.microsoft.com/office/drawing/2014/main" id="{AFBDB29D-74E7-45EC-9516-FB9E6BD5BE89}"/>
              </a:ext>
            </a:extLst>
          </p:cNvPr>
          <p:cNvCxnSpPr>
            <a:cxnSpLocks/>
          </p:cNvCxnSpPr>
          <p:nvPr/>
        </p:nvCxnSpPr>
        <p:spPr>
          <a:xfrm flipV="1">
            <a:off x="8607105" y="3438050"/>
            <a:ext cx="1065401" cy="263746"/>
          </a:xfrm>
          <a:prstGeom prst="straightConnector1">
            <a:avLst/>
          </a:prstGeom>
          <a:ln w="12700" cap="rnd">
            <a:solidFill>
              <a:srgbClr val="FF0000"/>
            </a:solidFill>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AE76A9A-95F3-46B7-97CC-502F5A9D95CD}"/>
              </a:ext>
            </a:extLst>
          </p:cNvPr>
          <p:cNvCxnSpPr>
            <a:cxnSpLocks/>
          </p:cNvCxnSpPr>
          <p:nvPr/>
        </p:nvCxnSpPr>
        <p:spPr>
          <a:xfrm flipV="1">
            <a:off x="8607104" y="3752612"/>
            <a:ext cx="1065402" cy="221980"/>
          </a:xfrm>
          <a:prstGeom prst="straightConnector1">
            <a:avLst/>
          </a:prstGeom>
          <a:ln w="12700" cap="rnd">
            <a:solidFill>
              <a:srgbClr val="FF000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F7A82DC-6B6A-4B96-AD17-FB541B2EEB0B}"/>
              </a:ext>
            </a:extLst>
          </p:cNvPr>
          <p:cNvSpPr txBox="1"/>
          <p:nvPr/>
        </p:nvSpPr>
        <p:spPr>
          <a:xfrm>
            <a:off x="9815118" y="3312045"/>
            <a:ext cx="1912690"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bypass 1 bin</a:t>
            </a:r>
          </a:p>
        </p:txBody>
      </p:sp>
      <p:sp>
        <p:nvSpPr>
          <p:cNvPr id="16" name="TextBox 15">
            <a:extLst>
              <a:ext uri="{FF2B5EF4-FFF2-40B4-BE49-F238E27FC236}">
                <a16:creationId xmlns:a16="http://schemas.microsoft.com/office/drawing/2014/main" id="{1EB79AB8-C958-479A-B6A5-095BCCBFF643}"/>
              </a:ext>
            </a:extLst>
          </p:cNvPr>
          <p:cNvSpPr txBox="1"/>
          <p:nvPr/>
        </p:nvSpPr>
        <p:spPr>
          <a:xfrm>
            <a:off x="9815118" y="3635657"/>
            <a:ext cx="1912690"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bypass 2 bins</a:t>
            </a:r>
          </a:p>
        </p:txBody>
      </p:sp>
    </p:spTree>
    <p:extLst>
      <p:ext uri="{BB962C8B-B14F-4D97-AF65-F5344CB8AC3E}">
        <p14:creationId xmlns:p14="http://schemas.microsoft.com/office/powerpoint/2010/main" val="402883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Test conditions</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Performance is assessed on CTC</a:t>
            </a:r>
          </a:p>
          <a:p>
            <a:endParaRPr lang="en-US" dirty="0"/>
          </a:p>
          <a:p>
            <a:r>
              <a:rPr lang="en-US" dirty="0"/>
              <a:t>Removing matrices for 4x4 blocks can be harmful at low bitrate </a:t>
            </a:r>
            <a:r>
              <a:rPr lang="en-US" dirty="0">
                <a:sym typeface="Wingdings" panose="05000000000000000000" pitchFamily="2" charset="2"/>
              </a:rPr>
              <a:t> Low QP CTC are tested.</a:t>
            </a:r>
          </a:p>
          <a:p>
            <a:endParaRPr lang="en-US" dirty="0">
              <a:sym typeface="Wingdings" panose="05000000000000000000" pitchFamily="2" charset="2"/>
            </a:endParaRPr>
          </a:p>
          <a:p>
            <a:r>
              <a:rPr lang="en-US" dirty="0">
                <a:sym typeface="Wingdings" panose="05000000000000000000" pitchFamily="2" charset="2"/>
              </a:rPr>
              <a:t>As MIP matrices are learned on an external dataset, removing matrices can be harmful on other sequences:</a:t>
            </a:r>
          </a:p>
          <a:p>
            <a:pPr lvl="1"/>
            <a:r>
              <a:rPr lang="en-US" dirty="0">
                <a:sym typeface="Wingdings" panose="05000000000000000000" pitchFamily="2" charset="2"/>
              </a:rPr>
              <a:t>Outside-CTC sequences are tested </a:t>
            </a:r>
          </a:p>
          <a:p>
            <a:pPr lvl="1"/>
            <a:r>
              <a:rPr lang="en-US" dirty="0" err="1">
                <a:sym typeface="Wingdings" panose="05000000000000000000" pitchFamily="2" charset="2"/>
              </a:rPr>
              <a:t>OpenImages</a:t>
            </a:r>
            <a:r>
              <a:rPr lang="en-US" dirty="0">
                <a:sym typeface="Wingdings" panose="05000000000000000000" pitchFamily="2" charset="2"/>
              </a:rPr>
              <a:t> (JVET-O0551) and DIV2K* datasets</a:t>
            </a:r>
          </a:p>
          <a:p>
            <a:pPr lvl="2"/>
            <a:r>
              <a:rPr lang="en-US" dirty="0" err="1">
                <a:sym typeface="Wingdings" panose="05000000000000000000" pitchFamily="2" charset="2"/>
              </a:rPr>
              <a:t>OpenImages</a:t>
            </a:r>
            <a:r>
              <a:rPr lang="en-US" dirty="0">
                <a:sym typeface="Wingdings" panose="05000000000000000000" pitchFamily="2" charset="2"/>
              </a:rPr>
              <a:t>  613 1080p-10b pictures</a:t>
            </a:r>
          </a:p>
          <a:p>
            <a:pPr lvl="2"/>
            <a:r>
              <a:rPr lang="en-US" dirty="0">
                <a:sym typeface="Wingdings" panose="05000000000000000000" pitchFamily="2" charset="2"/>
              </a:rPr>
              <a:t>DIV2K  715 1080p-10b pictures</a:t>
            </a:r>
          </a:p>
          <a:p>
            <a:pPr lvl="2"/>
            <a:endParaRPr lang="en-US" dirty="0">
              <a:sym typeface="Wingdings" panose="05000000000000000000" pitchFamily="2" charset="2"/>
            </a:endParaRPr>
          </a:p>
          <a:p>
            <a:r>
              <a:rPr lang="en-US" dirty="0">
                <a:sym typeface="Wingdings" panose="05000000000000000000" pitchFamily="2" charset="2"/>
              </a:rPr>
              <a:t>Memory saving is also evaluated</a:t>
            </a:r>
          </a:p>
          <a:p>
            <a:pPr marL="163703" lvl="1" indent="0">
              <a:buNone/>
            </a:pPr>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18956F1F-D6FF-4E91-86E9-577E23466B89}"/>
              </a:ext>
            </a:extLst>
          </p:cNvPr>
          <p:cNvSpPr txBox="1"/>
          <p:nvPr/>
        </p:nvSpPr>
        <p:spPr>
          <a:xfrm>
            <a:off x="139341" y="6628652"/>
            <a:ext cx="11127074" cy="146194"/>
          </a:xfrm>
          <a:prstGeom prst="rect">
            <a:avLst/>
          </a:prstGeom>
          <a:noFill/>
          <a:ln>
            <a:noFill/>
          </a:ln>
        </p:spPr>
        <p:txBody>
          <a:bodyPr wrap="square" lIns="0" tIns="0" rIns="0" bIns="0" rtlCol="0">
            <a:spAutoFit/>
          </a:bodyPr>
          <a:lstStyle/>
          <a:p>
            <a:pPr>
              <a:lnSpc>
                <a:spcPct val="95000"/>
              </a:lnSpc>
              <a:spcBef>
                <a:spcPts val="1200"/>
              </a:spcBef>
            </a:pPr>
            <a:r>
              <a:rPr lang="en-US" sz="1000" dirty="0">
                <a:solidFill>
                  <a:schemeClr val="tx1">
                    <a:lumMod val="85000"/>
                    <a:lumOff val="15000"/>
                  </a:schemeClr>
                </a:solidFill>
              </a:rPr>
              <a:t>* E. </a:t>
            </a:r>
            <a:r>
              <a:rPr lang="en-US" sz="1000" dirty="0" err="1">
                <a:solidFill>
                  <a:schemeClr val="tx1">
                    <a:lumMod val="85000"/>
                    <a:lumOff val="15000"/>
                  </a:schemeClr>
                </a:solidFill>
              </a:rPr>
              <a:t>Augustsson</a:t>
            </a:r>
            <a:r>
              <a:rPr lang="en-US" sz="1000" dirty="0">
                <a:solidFill>
                  <a:schemeClr val="tx1">
                    <a:lumMod val="85000"/>
                    <a:lumOff val="15000"/>
                  </a:schemeClr>
                </a:solidFill>
              </a:rPr>
              <a:t> and R. </a:t>
            </a:r>
            <a:r>
              <a:rPr lang="en-US" sz="1000" dirty="0" err="1">
                <a:solidFill>
                  <a:schemeClr val="tx1">
                    <a:lumMod val="85000"/>
                    <a:lumOff val="15000"/>
                  </a:schemeClr>
                </a:solidFill>
              </a:rPr>
              <a:t>Timotfe</a:t>
            </a:r>
            <a:r>
              <a:rPr lang="en-US" sz="1000" dirty="0">
                <a:solidFill>
                  <a:schemeClr val="tx1">
                    <a:lumMod val="85000"/>
                    <a:lumOff val="15000"/>
                  </a:schemeClr>
                </a:solidFill>
              </a:rPr>
              <a:t>, “NTIRE 2017 Challenge on Single Image Super-Resolution: Dataset and Study”, IEEE Conference on Computer Vision and Pattern Recognition (CVPR), July 2017.</a:t>
            </a:r>
          </a:p>
        </p:txBody>
      </p:sp>
    </p:spTree>
    <p:extLst>
      <p:ext uri="{BB962C8B-B14F-4D97-AF65-F5344CB8AC3E}">
        <p14:creationId xmlns:p14="http://schemas.microsoft.com/office/powerpoint/2010/main" val="119581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Memory saving</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Proposal provides 50% storage reduction</a:t>
            </a:r>
          </a:p>
          <a:p>
            <a:endParaRPr lang="en-US" dirty="0"/>
          </a:p>
          <a:p>
            <a:endParaRPr lang="en-US" dirty="0"/>
          </a:p>
          <a:p>
            <a:endParaRPr lang="en-US" dirty="0"/>
          </a:p>
          <a:p>
            <a:endParaRPr lang="en-US" dirty="0"/>
          </a:p>
          <a:p>
            <a:endParaRPr lang="en-US" dirty="0"/>
          </a:p>
          <a:p>
            <a:endParaRPr lang="en-US" dirty="0"/>
          </a:p>
          <a:p>
            <a:r>
              <a:rPr lang="en-US" dirty="0"/>
              <a:t>Memory footprint is reduced from 4.5 KB to 2.25KB</a:t>
            </a:r>
          </a:p>
          <a:p>
            <a:pPr lvl="1"/>
            <a:endParaRPr lang="en-US" dirty="0">
              <a:sym typeface="Wingdings" panose="05000000000000000000" pitchFamily="2" charset="2"/>
            </a:endParaRPr>
          </a:p>
          <a:p>
            <a:pPr marL="163703" lvl="1" indent="0">
              <a:buNone/>
            </a:pPr>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AE231E71-7E2B-4C0D-95FE-AFB2F4DE214C}"/>
              </a:ext>
            </a:extLst>
          </p:cNvPr>
          <p:cNvPicPr>
            <a:picLocks noChangeAspect="1"/>
          </p:cNvPicPr>
          <p:nvPr/>
        </p:nvPicPr>
        <p:blipFill>
          <a:blip r:embed="rId2"/>
          <a:stretch>
            <a:fillRect/>
          </a:stretch>
        </p:blipFill>
        <p:spPr>
          <a:xfrm>
            <a:off x="919157" y="2203834"/>
            <a:ext cx="10353686" cy="2309439"/>
          </a:xfrm>
          <a:prstGeom prst="rect">
            <a:avLst/>
          </a:prstGeom>
        </p:spPr>
      </p:pic>
    </p:spTree>
    <p:extLst>
      <p:ext uri="{BB962C8B-B14F-4D97-AF65-F5344CB8AC3E}">
        <p14:creationId xmlns:p14="http://schemas.microsoft.com/office/powerpoint/2010/main" val="104313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F50820F2-4E2A-478B-8CC1-64D8A4B47713}"/>
              </a:ext>
            </a:extLst>
          </p:cNvPr>
          <p:cNvPicPr>
            <a:picLocks noChangeAspect="1"/>
          </p:cNvPicPr>
          <p:nvPr/>
        </p:nvPicPr>
        <p:blipFill>
          <a:blip r:embed="rId2"/>
          <a:stretch>
            <a:fillRect/>
          </a:stretch>
        </p:blipFill>
        <p:spPr>
          <a:xfrm>
            <a:off x="279306" y="1763265"/>
            <a:ext cx="5945652" cy="2123455"/>
          </a:xfrm>
          <a:prstGeom prst="rect">
            <a:avLst/>
          </a:prstGeom>
        </p:spPr>
      </p:pic>
      <p:pic>
        <p:nvPicPr>
          <p:cNvPr id="7" name="Picture 6">
            <a:extLst>
              <a:ext uri="{FF2B5EF4-FFF2-40B4-BE49-F238E27FC236}">
                <a16:creationId xmlns:a16="http://schemas.microsoft.com/office/drawing/2014/main" id="{EFFEFEC7-67F0-4059-9CED-296BE23DB978}"/>
              </a:ext>
            </a:extLst>
          </p:cNvPr>
          <p:cNvPicPr>
            <a:picLocks noChangeAspect="1"/>
          </p:cNvPicPr>
          <p:nvPr/>
        </p:nvPicPr>
        <p:blipFill>
          <a:blip r:embed="rId3"/>
          <a:stretch>
            <a:fillRect/>
          </a:stretch>
        </p:blipFill>
        <p:spPr>
          <a:xfrm>
            <a:off x="5967042" y="1763265"/>
            <a:ext cx="5945652" cy="2123455"/>
          </a:xfrm>
          <a:prstGeom prst="rect">
            <a:avLst/>
          </a:prstGeom>
        </p:spPr>
      </p:pic>
      <p:pic>
        <p:nvPicPr>
          <p:cNvPr id="5" name="Picture 4">
            <a:extLst>
              <a:ext uri="{FF2B5EF4-FFF2-40B4-BE49-F238E27FC236}">
                <a16:creationId xmlns:a16="http://schemas.microsoft.com/office/drawing/2014/main" id="{3D14CAA9-9E1F-4735-8167-FD6489A8C85D}"/>
              </a:ext>
            </a:extLst>
          </p:cNvPr>
          <p:cNvPicPr>
            <a:picLocks noChangeAspect="1"/>
          </p:cNvPicPr>
          <p:nvPr/>
        </p:nvPicPr>
        <p:blipFill>
          <a:blip r:embed="rId4"/>
          <a:stretch>
            <a:fillRect/>
          </a:stretch>
        </p:blipFill>
        <p:spPr>
          <a:xfrm>
            <a:off x="279306" y="4254795"/>
            <a:ext cx="5945652" cy="2123455"/>
          </a:xfrm>
          <a:prstGeom prst="rect">
            <a:avLst/>
          </a:prstGeom>
        </p:spPr>
      </p:pic>
    </p:spTree>
    <p:extLst>
      <p:ext uri="{BB962C8B-B14F-4D97-AF65-F5344CB8AC3E}">
        <p14:creationId xmlns:p14="http://schemas.microsoft.com/office/powerpoint/2010/main" val="379970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Low-QP 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a:extLst>
              <a:ext uri="{FF2B5EF4-FFF2-40B4-BE49-F238E27FC236}">
                <a16:creationId xmlns:a16="http://schemas.microsoft.com/office/drawing/2014/main" id="{377BB8C0-092C-44F0-9C98-F816E6A35046}"/>
              </a:ext>
            </a:extLst>
          </p:cNvPr>
          <p:cNvPicPr>
            <a:picLocks noChangeAspect="1"/>
          </p:cNvPicPr>
          <p:nvPr/>
        </p:nvPicPr>
        <p:blipFill>
          <a:blip r:embed="rId2"/>
          <a:stretch>
            <a:fillRect/>
          </a:stretch>
        </p:blipFill>
        <p:spPr>
          <a:xfrm>
            <a:off x="279306" y="1704541"/>
            <a:ext cx="5945652" cy="2123455"/>
          </a:xfrm>
          <a:prstGeom prst="rect">
            <a:avLst/>
          </a:prstGeom>
        </p:spPr>
      </p:pic>
      <p:pic>
        <p:nvPicPr>
          <p:cNvPr id="4" name="Picture 3">
            <a:extLst>
              <a:ext uri="{FF2B5EF4-FFF2-40B4-BE49-F238E27FC236}">
                <a16:creationId xmlns:a16="http://schemas.microsoft.com/office/drawing/2014/main" id="{46D91437-8A02-4C25-8F89-A3461DFAFB62}"/>
              </a:ext>
            </a:extLst>
          </p:cNvPr>
          <p:cNvPicPr>
            <a:picLocks noChangeAspect="1"/>
          </p:cNvPicPr>
          <p:nvPr/>
        </p:nvPicPr>
        <p:blipFill>
          <a:blip r:embed="rId3"/>
          <a:stretch>
            <a:fillRect/>
          </a:stretch>
        </p:blipFill>
        <p:spPr>
          <a:xfrm>
            <a:off x="279306" y="4271573"/>
            <a:ext cx="5945652" cy="2123455"/>
          </a:xfrm>
          <a:prstGeom prst="rect">
            <a:avLst/>
          </a:prstGeom>
        </p:spPr>
      </p:pic>
      <p:pic>
        <p:nvPicPr>
          <p:cNvPr id="5" name="Picture 4">
            <a:extLst>
              <a:ext uri="{FF2B5EF4-FFF2-40B4-BE49-F238E27FC236}">
                <a16:creationId xmlns:a16="http://schemas.microsoft.com/office/drawing/2014/main" id="{CCACD8C3-7005-43D7-A5D1-50E53791F5BE}"/>
              </a:ext>
            </a:extLst>
          </p:cNvPr>
          <p:cNvPicPr>
            <a:picLocks noChangeAspect="1"/>
          </p:cNvPicPr>
          <p:nvPr/>
        </p:nvPicPr>
        <p:blipFill>
          <a:blip r:embed="rId4"/>
          <a:stretch>
            <a:fillRect/>
          </a:stretch>
        </p:blipFill>
        <p:spPr>
          <a:xfrm>
            <a:off x="5736760" y="2024660"/>
            <a:ext cx="5945652" cy="1803336"/>
          </a:xfrm>
          <a:prstGeom prst="rect">
            <a:avLst/>
          </a:prstGeom>
        </p:spPr>
      </p:pic>
    </p:spTree>
    <p:extLst>
      <p:ext uri="{BB962C8B-B14F-4D97-AF65-F5344CB8AC3E}">
        <p14:creationId xmlns:p14="http://schemas.microsoft.com/office/powerpoint/2010/main" val="212409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err="1"/>
              <a:t>OpenImages</a:t>
            </a:r>
            <a:r>
              <a:rPr lang="en-US" dirty="0"/>
              <a:t>/DIV2K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16A47585-24F1-4C49-B032-C0651BBBDE68}"/>
              </a:ext>
            </a:extLst>
          </p:cNvPr>
          <p:cNvPicPr>
            <a:picLocks noChangeAspect="1"/>
          </p:cNvPicPr>
          <p:nvPr/>
        </p:nvPicPr>
        <p:blipFill>
          <a:blip r:embed="rId2"/>
          <a:stretch>
            <a:fillRect/>
          </a:stretch>
        </p:blipFill>
        <p:spPr>
          <a:xfrm>
            <a:off x="495300" y="1963883"/>
            <a:ext cx="10513642" cy="2164517"/>
          </a:xfrm>
          <a:prstGeom prst="rect">
            <a:avLst/>
          </a:prstGeom>
        </p:spPr>
      </p:pic>
      <p:pic>
        <p:nvPicPr>
          <p:cNvPr id="7" name="Picture 6">
            <a:extLst>
              <a:ext uri="{FF2B5EF4-FFF2-40B4-BE49-F238E27FC236}">
                <a16:creationId xmlns:a16="http://schemas.microsoft.com/office/drawing/2014/main" id="{30DAB2A3-710A-4A33-9C9B-BD8F4F550BAB}"/>
              </a:ext>
            </a:extLst>
          </p:cNvPr>
          <p:cNvPicPr>
            <a:picLocks noChangeAspect="1"/>
          </p:cNvPicPr>
          <p:nvPr/>
        </p:nvPicPr>
        <p:blipFill>
          <a:blip r:embed="rId3"/>
          <a:stretch>
            <a:fillRect/>
          </a:stretch>
        </p:blipFill>
        <p:spPr>
          <a:xfrm>
            <a:off x="495300" y="4128400"/>
            <a:ext cx="10513642" cy="2164517"/>
          </a:xfrm>
          <a:prstGeom prst="rect">
            <a:avLst/>
          </a:prstGeom>
        </p:spPr>
      </p:pic>
    </p:spTree>
    <p:extLst>
      <p:ext uri="{BB962C8B-B14F-4D97-AF65-F5344CB8AC3E}">
        <p14:creationId xmlns:p14="http://schemas.microsoft.com/office/powerpoint/2010/main" val="416230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30240</TotalTime>
  <Words>372</Words>
  <Application>Microsoft Office PowerPoint</Application>
  <PresentationFormat>Widescreen</PresentationFormat>
  <Paragraphs>65</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Cambria Math</vt:lpstr>
      <vt:lpstr>Century Gothic</vt:lpstr>
      <vt:lpstr>Microsoft Sans Serif</vt:lpstr>
      <vt:lpstr>Qualcomm</vt:lpstr>
      <vt:lpstr>Non-CE3: Simplified MIP with reduced memory footprint</vt:lpstr>
      <vt:lpstr>Addressed issue</vt:lpstr>
      <vt:lpstr>Proposal – Aspect 1</vt:lpstr>
      <vt:lpstr>Proposal – Aspect 2</vt:lpstr>
      <vt:lpstr>Test conditions</vt:lpstr>
      <vt:lpstr>Memory saving</vt:lpstr>
      <vt:lpstr>CTC performance</vt:lpstr>
      <vt:lpstr>Low-QP CTC performance</vt:lpstr>
      <vt:lpstr>OpenImages/DIV2K performance</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Thibaud Biatek</cp:lastModifiedBy>
  <cp:revision>34</cp:revision>
  <dcterms:created xsi:type="dcterms:W3CDTF">2019-04-04T12:38:36Z</dcterms:created>
  <dcterms:modified xsi:type="dcterms:W3CDTF">2019-10-06T05:36:14Z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