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1"/>
  </p:notesMasterIdLst>
  <p:handoutMasterIdLst>
    <p:handoutMasterId r:id="rId12"/>
  </p:handoutMasterIdLst>
  <p:sldIdLst>
    <p:sldId id="256" r:id="rId2"/>
    <p:sldId id="576" r:id="rId3"/>
    <p:sldId id="581" r:id="rId4"/>
    <p:sldId id="582" r:id="rId5"/>
    <p:sldId id="583" r:id="rId6"/>
    <p:sldId id="568" r:id="rId7"/>
    <p:sldId id="557" r:id="rId8"/>
    <p:sldId id="558" r:id="rId9"/>
    <p:sldId id="283" r:id="rId10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30" autoAdjust="0"/>
    <p:restoredTop sz="87160" autoAdjust="0"/>
  </p:normalViewPr>
  <p:slideViewPr>
    <p:cSldViewPr>
      <p:cViewPr varScale="1">
        <p:scale>
          <a:sx n="131" d="100"/>
          <a:sy n="131" d="100"/>
        </p:scale>
        <p:origin x="1242" y="126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3" d="100"/>
          <a:sy n="123" d="100"/>
        </p:scale>
        <p:origin x="4914" y="96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417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60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3" descr="SLATITLEPAGE.jpg copy.png">
            <a:extLst>
              <a:ext uri="{FF2B5EF4-FFF2-40B4-BE49-F238E27FC236}">
                <a16:creationId xmlns:a16="http://schemas.microsoft.com/office/drawing/2014/main" id="{68F6F7A7-69B0-47C8-82FB-1B21B3E67A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2895600" y="4929344"/>
            <a:ext cx="6248401" cy="189723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b="1" dirty="0"/>
              <a:t>JVET-P0087 </a:t>
            </a:r>
            <a:r>
              <a:rPr lang="en-US" sz="800" b="0" dirty="0"/>
              <a:t>Non-CE5: Deblocking boundary strength modification for triangle and affine mode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</p:spPr>
        <p:txBody>
          <a:bodyPr/>
          <a:lstStyle/>
          <a:p>
            <a:r>
              <a:rPr lang="en-US" dirty="0"/>
              <a:t>Non-CE5: Deblocking boundary strength modification for triangle and affine mode</a:t>
            </a:r>
            <a:br>
              <a:rPr lang="en-US" b="0" dirty="0"/>
            </a:br>
            <a:r>
              <a:rPr lang="fr-FR" b="0" dirty="0"/>
              <a:t>(JVET-P0087)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179902"/>
            <a:ext cx="6173801" cy="1075292"/>
          </a:xfrm>
        </p:spPr>
        <p:txBody>
          <a:bodyPr>
            <a:normAutofit/>
          </a:bodyPr>
          <a:lstStyle/>
          <a:p>
            <a:r>
              <a:rPr lang="en-US" sz="2800" dirty="0"/>
              <a:t>K. Misra, F. Bossen, A. </a:t>
            </a:r>
            <a:r>
              <a:rPr lang="en-US" sz="2800" dirty="0" err="1"/>
              <a:t>Segall</a:t>
            </a:r>
            <a:r>
              <a:rPr lang="en-US" sz="2800" dirty="0"/>
              <a:t> (Sharp Labs of America)</a:t>
            </a:r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CB6D7B7-5730-614D-8405-D66E1827B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purpose of this contribution is to propose a change for design consistency in deblocking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FAA191C-C44F-E542-990C-B988B749D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151141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D32E66E-E2C7-4A38-8E15-7F906FBB96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instances in the VVC draft where motion discontinuity based deblocking is performed only because an edge was marked as an internal transform edge</a:t>
            </a:r>
          </a:p>
          <a:p>
            <a:pPr lvl="1"/>
            <a:r>
              <a:rPr lang="en-US" dirty="0"/>
              <a:t>When a CU uses triangle mode and the maximum transform size is smaller than the CU size</a:t>
            </a:r>
          </a:p>
          <a:p>
            <a:pPr lvl="1"/>
            <a:r>
              <a:rPr lang="en-US" dirty="0"/>
              <a:t>When a CU uses affine mode and SBT results in a transform edge not on 8x8 CU grid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71B7D42-3AE6-4F6F-A39A-8E022E383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</p:spTree>
    <p:extLst>
      <p:ext uri="{BB962C8B-B14F-4D97-AF65-F5344CB8AC3E}">
        <p14:creationId xmlns:p14="http://schemas.microsoft.com/office/powerpoint/2010/main" val="3465713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28D57CB-1005-40A1-AFAF-8F64384ACE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Skip motion discontinuity-based smoothing/deblocking for:</a:t>
            </a:r>
          </a:p>
          <a:p>
            <a:pPr lvl="1"/>
            <a:r>
              <a:rPr lang="en-CA" dirty="0"/>
              <a:t>internal edges of a triangle mode CU (since triangle mode already makes use of sample-level blending) and </a:t>
            </a:r>
          </a:p>
          <a:p>
            <a:pPr lvl="1"/>
            <a:r>
              <a:rPr lang="en-CA" dirty="0"/>
              <a:t>at non 8x8-grid edges of an affine CU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DC9F9F-D5D3-43FF-A3BB-C6422A213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Solution</a:t>
            </a:r>
          </a:p>
        </p:txBody>
      </p:sp>
    </p:spTree>
    <p:extLst>
      <p:ext uri="{BB962C8B-B14F-4D97-AF65-F5344CB8AC3E}">
        <p14:creationId xmlns:p14="http://schemas.microsoft.com/office/powerpoint/2010/main" val="225692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DCF820-3493-4B34-9FC8-C9C3831D5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change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AF1A6A-3BE5-490D-80EC-31169FABC347}"/>
              </a:ext>
            </a:extLst>
          </p:cNvPr>
          <p:cNvSpPr/>
          <p:nvPr/>
        </p:nvSpPr>
        <p:spPr>
          <a:xfrm>
            <a:off x="533400" y="1047750"/>
            <a:ext cx="7467600" cy="3198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2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16000" algn="l"/>
                <a:tab pos="1260475" algn="l"/>
              </a:tabLst>
            </a:pP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</a:p>
          <a:p>
            <a:pPr marL="1143000" marR="0" lvl="2" indent="-2286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16000" algn="l"/>
                <a:tab pos="1260475" algn="l"/>
              </a:tabLst>
            </a:pP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Otherwise, if the prediction mode of the coding subblock containing the sample p</a:t>
            </a:r>
            <a:r>
              <a:rPr lang="en-CA" sz="10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0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is different from the prediction mode of the coding subblock containing the sample q</a:t>
            </a:r>
            <a:r>
              <a:rPr lang="en-CA" sz="1000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0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(i.e. one of the coding subblock is coded in IBC prediction mode and the other is coded in inter prediction mode),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bS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xD</a:t>
            </a:r>
            <a:r>
              <a:rPr lang="en-CA" sz="10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yD</a:t>
            </a:r>
            <a:r>
              <a:rPr lang="en-CA" sz="10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 is set equal to 1.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marR="0" lvl="2" indent="-2286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16000" algn="l"/>
                <a:tab pos="1260475" algn="l"/>
              </a:tabLst>
            </a:pP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Otherwise, if ( (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subblock_merge_flag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equal to 1 and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MotionModelIdc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not equal to 0 ) or (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inter_affine_flag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equal to 1 ) ),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edgeType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EDGE_VER and (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% 8 ) is not equal to 0,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bS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set equal to 0.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marR="0" lvl="2" indent="-2286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16000" algn="l"/>
                <a:tab pos="1260475" algn="l"/>
              </a:tabLst>
            </a:pP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Otherwise, if ( (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subblock_merge_flag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equal to 1 and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MotionModelIdc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not equal to 0 ) or (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inter_affine_flag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equal to 1 ) ),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edgeType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EDGE_HOR, and (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% 8 ) is not equal to 0,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bS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set equal to 0.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marR="0" lvl="2" indent="-2286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16000" algn="l"/>
                <a:tab pos="1260475" algn="l"/>
              </a:tabLst>
            </a:pP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Otherwise, if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][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] is equal to 1,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edgeType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EDGE_VER, and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not equal to 0,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bS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set equal to 0.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marR="0" lvl="2" indent="-2286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16000" algn="l"/>
                <a:tab pos="1260475" algn="l"/>
              </a:tabLst>
            </a:pP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Otherwise, if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MergeTriangleFlag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][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yCb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] is equal to 1,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edgeType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EDGE_HOR, and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not equal to 0, 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bS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xD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yD</a:t>
            </a:r>
            <a:r>
              <a:rPr lang="en-CA" sz="10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0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 ] is set equal to 0.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marR="0" lvl="2" indent="-228600" algn="just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16000" algn="l"/>
                <a:tab pos="1260475" algn="l"/>
              </a:tabLst>
            </a:pP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Otherwise, if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cIdx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 is equal to 0 and one or more of the following conditions are true, 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bS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xD</a:t>
            </a:r>
            <a:r>
              <a:rPr lang="en-CA" sz="10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][ </a:t>
            </a:r>
            <a:r>
              <a:rPr lang="en-CA" sz="1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yD</a:t>
            </a:r>
            <a:r>
              <a:rPr lang="en-CA" sz="10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 ] is set equal to 1:</a:t>
            </a:r>
          </a:p>
          <a:p>
            <a:pPr marR="0" lvl="2"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16000" algn="l"/>
                <a:tab pos="1260475" algn="l"/>
              </a:tabLst>
            </a:pPr>
            <a:r>
              <a:rPr lang="en-CA" sz="1000" dirty="0">
                <a:latin typeface="Times New Roman" panose="02020603050405020304" pitchFamily="18" charset="0"/>
                <a:ea typeface="SimSun" panose="02010600030101010101" pitchFamily="2" charset="-122"/>
              </a:rPr>
              <a:t>…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499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8AD2A03-B8AF-BA4F-A7EB-DCFF323B63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Results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4718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6A87CCD-91E4-46DC-B2F0-602179D90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Experimental Results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1C112A3-24D4-466D-B7BE-1BA0AB36EF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563843"/>
              </p:ext>
            </p:extLst>
          </p:nvPr>
        </p:nvGraphicFramePr>
        <p:xfrm>
          <a:off x="381000" y="1200150"/>
          <a:ext cx="8153400" cy="731520"/>
        </p:xfrm>
        <a:graphic>
          <a:graphicData uri="http://schemas.openxmlformats.org/drawingml/2006/table">
            <a:tbl>
              <a:tblPr firstRow="1" firstCol="1" bandRow="1"/>
              <a:tblGrid>
                <a:gridCol w="2038350">
                  <a:extLst>
                    <a:ext uri="{9D8B030D-6E8A-4147-A177-3AD203B41FA5}">
                      <a16:colId xmlns:a16="http://schemas.microsoft.com/office/drawing/2014/main" val="2141614380"/>
                    </a:ext>
                  </a:extLst>
                </a:gridCol>
                <a:gridCol w="2038350">
                  <a:extLst>
                    <a:ext uri="{9D8B030D-6E8A-4147-A177-3AD203B41FA5}">
                      <a16:colId xmlns:a16="http://schemas.microsoft.com/office/drawing/2014/main" val="3481885190"/>
                    </a:ext>
                  </a:extLst>
                </a:gridCol>
                <a:gridCol w="2038350">
                  <a:extLst>
                    <a:ext uri="{9D8B030D-6E8A-4147-A177-3AD203B41FA5}">
                      <a16:colId xmlns:a16="http://schemas.microsoft.com/office/drawing/2014/main" val="3996480793"/>
                    </a:ext>
                  </a:extLst>
                </a:gridCol>
                <a:gridCol w="2038350">
                  <a:extLst>
                    <a:ext uri="{9D8B030D-6E8A-4147-A177-3AD203B41FA5}">
                      <a16:colId xmlns:a16="http://schemas.microsoft.com/office/drawing/2014/main" val="118497684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48007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84700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36516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883948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FA6F60-8052-4DA6-838F-82C662ADBC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425585"/>
              </p:ext>
            </p:extLst>
          </p:nvPr>
        </p:nvGraphicFramePr>
        <p:xfrm>
          <a:off x="381000" y="2571750"/>
          <a:ext cx="8153400" cy="731520"/>
        </p:xfrm>
        <a:graphic>
          <a:graphicData uri="http://schemas.openxmlformats.org/drawingml/2006/table">
            <a:tbl>
              <a:tblPr firstRow="1" firstCol="1" bandRow="1"/>
              <a:tblGrid>
                <a:gridCol w="2038350">
                  <a:extLst>
                    <a:ext uri="{9D8B030D-6E8A-4147-A177-3AD203B41FA5}">
                      <a16:colId xmlns:a16="http://schemas.microsoft.com/office/drawing/2014/main" val="4259157705"/>
                    </a:ext>
                  </a:extLst>
                </a:gridCol>
                <a:gridCol w="2038350">
                  <a:extLst>
                    <a:ext uri="{9D8B030D-6E8A-4147-A177-3AD203B41FA5}">
                      <a16:colId xmlns:a16="http://schemas.microsoft.com/office/drawing/2014/main" val="2032337843"/>
                    </a:ext>
                  </a:extLst>
                </a:gridCol>
                <a:gridCol w="2038350">
                  <a:extLst>
                    <a:ext uri="{9D8B030D-6E8A-4147-A177-3AD203B41FA5}">
                      <a16:colId xmlns:a16="http://schemas.microsoft.com/office/drawing/2014/main" val="695105387"/>
                    </a:ext>
                  </a:extLst>
                </a:gridCol>
                <a:gridCol w="2038350">
                  <a:extLst>
                    <a:ext uri="{9D8B030D-6E8A-4147-A177-3AD203B41FA5}">
                      <a16:colId xmlns:a16="http://schemas.microsoft.com/office/drawing/2014/main" val="42886759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305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641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34736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Low Delay 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367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FA785F0-AAD0-43F5-8D4E-72A49B3EFC93}"/>
              </a:ext>
            </a:extLst>
          </p:cNvPr>
          <p:cNvSpPr txBox="1"/>
          <p:nvPr/>
        </p:nvSpPr>
        <p:spPr>
          <a:xfrm>
            <a:off x="304800" y="830818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ALF =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84F0F0-CCF1-47D1-9745-795DDF53CB01}"/>
              </a:ext>
            </a:extLst>
          </p:cNvPr>
          <p:cNvSpPr txBox="1"/>
          <p:nvPr/>
        </p:nvSpPr>
        <p:spPr>
          <a:xfrm>
            <a:off x="304799" y="2224821"/>
            <a:ext cx="859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ALF = 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35354D-AF96-49C2-932E-85C4A28635FB}"/>
              </a:ext>
            </a:extLst>
          </p:cNvPr>
          <p:cNvSpPr txBox="1"/>
          <p:nvPr/>
        </p:nvSpPr>
        <p:spPr>
          <a:xfrm>
            <a:off x="3962400" y="3758684"/>
            <a:ext cx="4684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Calibri" pitchFamily="34" charset="0"/>
                <a:cs typeface="Calibri" pitchFamily="34" charset="0"/>
              </a:rPr>
              <a:t>Thank you </a:t>
            </a:r>
            <a:r>
              <a:rPr lang="en-US" sz="1800" dirty="0" err="1">
                <a:latin typeface="Calibri" pitchFamily="34" charset="0"/>
                <a:cs typeface="Calibri" pitchFamily="34" charset="0"/>
              </a:rPr>
              <a:t>Mediatek</a:t>
            </a:r>
            <a:r>
              <a:rPr lang="en-US" sz="1800" dirty="0">
                <a:latin typeface="Calibri" pitchFamily="34" charset="0"/>
                <a:cs typeface="Calibri" pitchFamily="34" charset="0"/>
              </a:rPr>
              <a:t> for crosscheck: JVET-P0845</a:t>
            </a:r>
          </a:p>
        </p:txBody>
      </p:sp>
    </p:spTree>
    <p:extLst>
      <p:ext uri="{BB962C8B-B14F-4D97-AF65-F5344CB8AC3E}">
        <p14:creationId xmlns:p14="http://schemas.microsoft.com/office/powerpoint/2010/main" val="3108719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FF19DE-A69C-45C7-9628-66107C4181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400" dirty="0"/>
              <a:t>Summary</a:t>
            </a:r>
          </a:p>
          <a:p>
            <a:pPr lvl="1"/>
            <a:r>
              <a:rPr lang="en-CA" dirty="0"/>
              <a:t>Skip motion discontinuity-based smoothing/deblocking for:</a:t>
            </a:r>
          </a:p>
          <a:p>
            <a:pPr lvl="2"/>
            <a:r>
              <a:rPr lang="en-CA" dirty="0"/>
              <a:t>internal edges of a triangle mode CU and </a:t>
            </a:r>
          </a:p>
          <a:p>
            <a:pPr lvl="2"/>
            <a:r>
              <a:rPr lang="en-CA" dirty="0"/>
              <a:t>at non 8x8-grid edges of an affine CU</a:t>
            </a:r>
            <a:endParaRPr lang="en-US" dirty="0"/>
          </a:p>
          <a:p>
            <a:pPr lvl="1"/>
            <a:r>
              <a:rPr lang="en-CA" sz="2000" dirty="0"/>
              <a:t>Thanks to </a:t>
            </a:r>
            <a:r>
              <a:rPr lang="en-CA" sz="2000" dirty="0" err="1"/>
              <a:t>Mediatek</a:t>
            </a:r>
            <a:r>
              <a:rPr lang="en-CA" sz="2000" dirty="0"/>
              <a:t> for cross-check</a:t>
            </a:r>
          </a:p>
          <a:p>
            <a:pPr lvl="1"/>
            <a:endParaRPr lang="en-CA" sz="2000" dirty="0"/>
          </a:p>
          <a:p>
            <a:pPr marL="55563" indent="0">
              <a:buNone/>
            </a:pPr>
            <a:r>
              <a:rPr lang="en-CA" sz="2400" dirty="0"/>
              <a:t>Recommend adopting the modification into VVC Draft</a:t>
            </a:r>
          </a:p>
          <a:p>
            <a:pPr marL="436563" lvl="1" indent="0">
              <a:buNone/>
            </a:pPr>
            <a:endParaRPr lang="en-CA"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8A294EB-03A5-4BA9-B736-4EF946B63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Recommendations</a:t>
            </a:r>
          </a:p>
        </p:txBody>
      </p:sp>
    </p:spTree>
    <p:extLst>
      <p:ext uri="{BB962C8B-B14F-4D97-AF65-F5344CB8AC3E}">
        <p14:creationId xmlns:p14="http://schemas.microsoft.com/office/powerpoint/2010/main" val="1379936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41368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30024</TotalTime>
  <Words>324</Words>
  <Application>Microsoft Office PowerPoint</Application>
  <PresentationFormat>On-screen Show (16:9)</PresentationFormat>
  <Paragraphs>73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Tahoma</vt:lpstr>
      <vt:lpstr>Times New Roman</vt:lpstr>
      <vt:lpstr>Verdana</vt:lpstr>
      <vt:lpstr>Wingdings</vt:lpstr>
      <vt:lpstr>CST July Monthly Dept Meeting 073008</vt:lpstr>
      <vt:lpstr>Non-CE5: Deblocking boundary strength modification for triangle and affine mode (JVET-P0087)</vt:lpstr>
      <vt:lpstr>Introduction</vt:lpstr>
      <vt:lpstr>Problem</vt:lpstr>
      <vt:lpstr>Proposed Solution</vt:lpstr>
      <vt:lpstr>Text change</vt:lpstr>
      <vt:lpstr>PowerPoint Presentation</vt:lpstr>
      <vt:lpstr>Experimental Results</vt:lpstr>
      <vt:lpstr>Recommendations</vt:lpstr>
      <vt:lpstr>PowerPoint Presentation</vt:lpstr>
    </vt:vector>
  </TitlesOfParts>
  <Company>Sharp Labs of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AdditionalAspects</cp:lastModifiedBy>
  <cp:revision>918</cp:revision>
  <cp:lastPrinted>2012-05-17T23:57:45Z</cp:lastPrinted>
  <dcterms:created xsi:type="dcterms:W3CDTF">2008-07-29T15:54:01Z</dcterms:created>
  <dcterms:modified xsi:type="dcterms:W3CDTF">2019-10-07T13:30:17Z</dcterms:modified>
</cp:coreProperties>
</file>