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24"/>
  </p:notesMasterIdLst>
  <p:sldIdLst>
    <p:sldId id="274" r:id="rId3"/>
    <p:sldId id="256" r:id="rId4"/>
    <p:sldId id="275" r:id="rId5"/>
    <p:sldId id="258" r:id="rId6"/>
    <p:sldId id="297" r:id="rId7"/>
    <p:sldId id="260" r:id="rId8"/>
    <p:sldId id="266" r:id="rId9"/>
    <p:sldId id="298" r:id="rId10"/>
    <p:sldId id="268" r:id="rId11"/>
    <p:sldId id="278" r:id="rId12"/>
    <p:sldId id="269" r:id="rId13"/>
    <p:sldId id="279" r:id="rId14"/>
    <p:sldId id="262" r:id="rId15"/>
    <p:sldId id="280" r:id="rId16"/>
    <p:sldId id="273" r:id="rId17"/>
    <p:sldId id="277" r:id="rId18"/>
    <p:sldId id="270" r:id="rId19"/>
    <p:sldId id="265" r:id="rId20"/>
    <p:sldId id="276" r:id="rId21"/>
    <p:sldId id="261" r:id="rId22"/>
    <p:sldId id="267" r:id="rId23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4660"/>
  </p:normalViewPr>
  <p:slideViewPr>
    <p:cSldViewPr>
      <p:cViewPr>
        <p:scale>
          <a:sx n="98" d="100"/>
          <a:sy n="98" d="100"/>
        </p:scale>
        <p:origin x="231" y="-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94696538347591E-2"/>
          <c:y val="6.1398651201999943E-2"/>
          <c:w val="0.91968123333518503"/>
          <c:h val="0.81074314700154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Pt>
            <c:idx val="3"/>
            <c:invertIfNegative val="0"/>
            <c:bubble3D val="0"/>
            <c:spPr>
              <a:solidFill>
                <a:schemeClr val="accent3">
                  <a:alpha val="46000"/>
                </a:schemeClr>
              </a:solidFill>
              <a:ln>
                <a:noFill/>
              </a:ln>
              <a:effectLst>
                <a:outerShdw blurRad="40000" dist="23000" dir="5400000" rotWithShape="0">
                  <a:schemeClr val="accent2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52B-445B-BD64-2047F450C203}"/>
              </c:ext>
            </c:extLst>
          </c:dPt>
          <c:dLbls>
            <c:delete val="1"/>
          </c:dLbls>
          <c:cat>
            <c:strRef>
              <c:f>Tabelle1!$A$2:$A$5</c:f>
              <c:strCache>
                <c:ptCount val="4"/>
                <c:pt idx="0">
                  <c:v>HM</c:v>
                </c:pt>
                <c:pt idx="1">
                  <c:v>FFmpeg HEVC</c:v>
                </c:pt>
                <c:pt idx="2">
                  <c:v>VTM</c:v>
                </c:pt>
                <c:pt idx="3">
                  <c:v>FFmpeg VVC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1</c:v>
                </c:pt>
                <c:pt idx="1">
                  <c:v>0.21</c:v>
                </c:pt>
                <c:pt idx="2">
                  <c:v>1.72</c:v>
                </c:pt>
                <c:pt idx="3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A6-4074-A7DD-25DF0E120E6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508515840"/>
        <c:axId val="508518136"/>
      </c:barChart>
      <c:catAx>
        <c:axId val="508515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08518136"/>
        <c:crosses val="autoZero"/>
        <c:auto val="1"/>
        <c:lblAlgn val="ctr"/>
        <c:lblOffset val="100"/>
        <c:noMultiLvlLbl val="0"/>
      </c:catAx>
      <c:valAx>
        <c:axId val="508518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0851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0.26042</cdr:x>
      <cdr:y>0.4448</cdr:y>
    </cdr:from>
    <cdr:to>
      <cdr:x>0.38542</cdr:x>
      <cdr:y>0.60179</cdr:y>
    </cdr:to>
    <cdr:sp macro="" textlink="">
      <cdr:nvSpPr>
        <cdr:cNvPr id="2" name="Textfeld 1"/>
        <cdr:cNvSpPr txBox="1"/>
      </cdr:nvSpPr>
      <cdr:spPr>
        <a:xfrm xmlns:a="http://schemas.openxmlformats.org/drawingml/2006/main">
          <a:off x="1800200" y="1224136"/>
          <a:ext cx="86409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600" dirty="0"/>
            <a:t>-79.5%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7D375-95CF-44BC-B7FF-A1702E2C7285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28928-0A2A-41C7-9EFD-40912034F7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956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9612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6702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0009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1557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022" y="4083918"/>
            <a:ext cx="1227466" cy="72007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765375"/>
            <a:ext cx="7772400" cy="814487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feld 7"/>
          <p:cNvSpPr txBox="1"/>
          <p:nvPr userDrawn="1"/>
        </p:nvSpPr>
        <p:spPr>
          <a:xfrm>
            <a:off x="1691680" y="3603669"/>
            <a:ext cx="57606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 Kränzler, Christian Herglotz,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André Kaup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matthias.kraenzler@fau.de </a:t>
            </a:r>
            <a:b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221988"/>
            <a:ext cx="1891458" cy="512680"/>
          </a:xfrm>
          <a:prstGeom prst="rect">
            <a:avLst/>
          </a:prstGeom>
        </p:spPr>
      </p:pic>
      <p:sp>
        <p:nvSpPr>
          <p:cNvPr id="13" name="Line 11"/>
          <p:cNvSpPr>
            <a:spLocks noChangeShapeType="1"/>
          </p:cNvSpPr>
          <p:nvPr userDrawn="1"/>
        </p:nvSpPr>
        <p:spPr bwMode="auto">
          <a:xfrm>
            <a:off x="208028" y="4803998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85028" y="4859561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414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722313" y="2789336"/>
            <a:ext cx="7772400" cy="718518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Decoding </a:t>
            </a:r>
            <a:r>
              <a:rPr lang="de-DE" dirty="0" err="1"/>
              <a:t>Energy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VTM-6.0 (JVET-P0084)</a:t>
            </a:r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722313" y="3603669"/>
            <a:ext cx="777239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 Kränzler, Christian J. Herglotz,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André Kaup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matthias.kraenzler@fau.de </a:t>
            </a:r>
            <a:b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126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571"/>
          </a:xfrm>
        </p:spPr>
        <p:txBody>
          <a:bodyPr>
            <a:noAutofit/>
          </a:bodyPr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6501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35549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521373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15566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419623"/>
            <a:ext cx="4040188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915566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19623"/>
            <a:ext cx="4041775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114880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01810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1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87575"/>
            <a:ext cx="8229600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373260" y="4815031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Multimedia Communications and Signal Processing</a:t>
            </a:r>
            <a:endParaRPr lang="en-US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feld 13"/>
          <p:cNvSpPr txBox="1"/>
          <p:nvPr userDrawn="1"/>
        </p:nvSpPr>
        <p:spPr>
          <a:xfrm>
            <a:off x="2368627" y="4579757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M.</a:t>
            </a:r>
            <a:r>
              <a:rPr lang="en-US" sz="1200" kern="1200" baseline="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Kränzler: </a:t>
            </a:r>
            <a:r>
              <a:rPr lang="en-US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Decoding Energy Assessment of VTM-6.0 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feld 14"/>
          <p:cNvSpPr txBox="1"/>
          <p:nvPr userDrawn="1"/>
        </p:nvSpPr>
        <p:spPr>
          <a:xfrm>
            <a:off x="7020272" y="457995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09.10.2019</a:t>
            </a:r>
          </a:p>
        </p:txBody>
      </p:sp>
      <p:sp>
        <p:nvSpPr>
          <p:cNvPr id="16" name="Textfeld 15"/>
          <p:cNvSpPr txBox="1"/>
          <p:nvPr userDrawn="1"/>
        </p:nvSpPr>
        <p:spPr>
          <a:xfrm>
            <a:off x="6876256" y="482324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Page </a:t>
            </a:r>
            <a:fld id="{AF634817-4550-4D34-8501-C09E3EF797D6}" type="slidenum">
              <a:rPr lang="de-DE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‹Nr.›</a:t>
            </a:fld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8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9" name="Grafik 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01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0.png"/><Relationship Id="rId5" Type="http://schemas.openxmlformats.org/officeDocument/2006/relationships/image" Target="../media/image10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de-DE" sz="2400" dirty="0"/>
              <a:t>Decoding Energy Assessment </a:t>
            </a:r>
            <a:r>
              <a:rPr lang="de-DE" sz="2400" dirty="0" err="1"/>
              <a:t>of</a:t>
            </a:r>
            <a:r>
              <a:rPr lang="de-DE" sz="2400" dirty="0"/>
              <a:t> VTM-6.0 (JVET-P0084)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72711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Comparison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VTM- </a:t>
            </a:r>
            <a:r>
              <a:rPr lang="de-DE" dirty="0" err="1"/>
              <a:t>and</a:t>
            </a:r>
            <a:r>
              <a:rPr lang="de-DE" dirty="0"/>
              <a:t> HM-decoder </a:t>
            </a:r>
            <a:r>
              <a:rPr lang="de-DE" dirty="0" err="1"/>
              <a:t>with</a:t>
            </a:r>
            <a:r>
              <a:rPr lang="de-DE" dirty="0"/>
              <a:t> RAPL</a:t>
            </a:r>
            <a:endParaRPr lang="en-US" dirty="0"/>
          </a:p>
        </p:txBody>
      </p:sp>
      <p:sp>
        <p:nvSpPr>
          <p:cNvPr id="5" name="Textfeld 4"/>
          <p:cNvSpPr txBox="1"/>
          <p:nvPr/>
        </p:nvSpPr>
        <p:spPr>
          <a:xfrm>
            <a:off x="395536" y="843558"/>
            <a:ext cx="73448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ym typeface="Wingdings" panose="05000000000000000000" pitchFamily="2" charset="2"/>
              </a:rPr>
              <a:t>Analysis </a:t>
            </a:r>
            <a:r>
              <a:rPr lang="de-DE" dirty="0" err="1">
                <a:sym typeface="Wingdings" panose="05000000000000000000" pitchFamily="2" charset="2"/>
              </a:rPr>
              <a:t>of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each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sequence</a:t>
            </a:r>
            <a:r>
              <a:rPr lang="de-DE" dirty="0">
                <a:sym typeface="Wingdings" panose="05000000000000000000" pitchFamily="2" charset="2"/>
              </a:rPr>
              <a:t> and </a:t>
            </a:r>
            <a:r>
              <a:rPr lang="de-DE" dirty="0" err="1">
                <a:sym typeface="Wingdings" panose="05000000000000000000" pitchFamily="2" charset="2"/>
              </a:rPr>
              <a:t>configuration</a:t>
            </a:r>
            <a:r>
              <a:rPr lang="de-DE" dirty="0">
                <a:sym typeface="Wingdings" panose="05000000000000000000" pitchFamily="2" charset="2"/>
              </a:rPr>
              <a:t>:</a:t>
            </a:r>
            <a:endParaRPr lang="de-DE" dirty="0"/>
          </a:p>
          <a:p>
            <a:endParaRPr lang="en-US" sz="20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347614"/>
            <a:ext cx="5821897" cy="3096344"/>
          </a:xfrm>
          <a:prstGeom prst="rect">
            <a:avLst/>
          </a:prstGeom>
        </p:spPr>
      </p:pic>
      <p:sp>
        <p:nvSpPr>
          <p:cNvPr id="6" name="Freihandform 5"/>
          <p:cNvSpPr/>
          <p:nvPr/>
        </p:nvSpPr>
        <p:spPr>
          <a:xfrm>
            <a:off x="1842596" y="1491630"/>
            <a:ext cx="3783293" cy="1996475"/>
          </a:xfrm>
          <a:custGeom>
            <a:avLst/>
            <a:gdLst>
              <a:gd name="connsiteX0" fmla="*/ 1100051 w 3758845"/>
              <a:gd name="connsiteY0" fmla="*/ 978814 h 1997878"/>
              <a:gd name="connsiteX1" fmla="*/ 1917469 w 3758845"/>
              <a:gd name="connsiteY1" fmla="*/ 680941 h 1997878"/>
              <a:gd name="connsiteX2" fmla="*/ 2111433 w 3758845"/>
              <a:gd name="connsiteY2" fmla="*/ 313796 h 1997878"/>
              <a:gd name="connsiteX3" fmla="*/ 2575560 w 3758845"/>
              <a:gd name="connsiteY3" fmla="*/ 369214 h 1997878"/>
              <a:gd name="connsiteX4" fmla="*/ 3573087 w 3758845"/>
              <a:gd name="connsiteY4" fmla="*/ 2069 h 1997878"/>
              <a:gd name="connsiteX5" fmla="*/ 3746269 w 3758845"/>
              <a:gd name="connsiteY5" fmla="*/ 244523 h 1997878"/>
              <a:gd name="connsiteX6" fmla="*/ 3399905 w 3758845"/>
              <a:gd name="connsiteY6" fmla="*/ 743287 h 1997878"/>
              <a:gd name="connsiteX7" fmla="*/ 2790305 w 3758845"/>
              <a:gd name="connsiteY7" fmla="*/ 764069 h 1997878"/>
              <a:gd name="connsiteX8" fmla="*/ 2568633 w 3758845"/>
              <a:gd name="connsiteY8" fmla="*/ 978814 h 1997878"/>
              <a:gd name="connsiteX9" fmla="*/ 2388524 w 3758845"/>
              <a:gd name="connsiteY9" fmla="*/ 1366741 h 1997878"/>
              <a:gd name="connsiteX10" fmla="*/ 1654233 w 3758845"/>
              <a:gd name="connsiteY10" fmla="*/ 1664614 h 1997878"/>
              <a:gd name="connsiteX11" fmla="*/ 1758142 w 3758845"/>
              <a:gd name="connsiteY11" fmla="*/ 1872432 h 1997878"/>
              <a:gd name="connsiteX12" fmla="*/ 1044633 w 3758845"/>
              <a:gd name="connsiteY12" fmla="*/ 1948632 h 1997878"/>
              <a:gd name="connsiteX13" fmla="*/ 26324 w 3758845"/>
              <a:gd name="connsiteY13" fmla="*/ 1103505 h 1997878"/>
              <a:gd name="connsiteX14" fmla="*/ 331124 w 3758845"/>
              <a:gd name="connsiteY14" fmla="*/ 847196 h 1997878"/>
              <a:gd name="connsiteX15" fmla="*/ 670560 w 3758845"/>
              <a:gd name="connsiteY15" fmla="*/ 1027305 h 1997878"/>
              <a:gd name="connsiteX16" fmla="*/ 1100051 w 3758845"/>
              <a:gd name="connsiteY16" fmla="*/ 978814 h 1997878"/>
              <a:gd name="connsiteX0" fmla="*/ 1100051 w 3754175"/>
              <a:gd name="connsiteY0" fmla="*/ 979454 h 1998518"/>
              <a:gd name="connsiteX1" fmla="*/ 1917469 w 3754175"/>
              <a:gd name="connsiteY1" fmla="*/ 681581 h 1998518"/>
              <a:gd name="connsiteX2" fmla="*/ 2111433 w 3754175"/>
              <a:gd name="connsiteY2" fmla="*/ 314436 h 1998518"/>
              <a:gd name="connsiteX3" fmla="*/ 2824942 w 3754175"/>
              <a:gd name="connsiteY3" fmla="*/ 390636 h 1998518"/>
              <a:gd name="connsiteX4" fmla="*/ 3573087 w 3754175"/>
              <a:gd name="connsiteY4" fmla="*/ 2709 h 1998518"/>
              <a:gd name="connsiteX5" fmla="*/ 3746269 w 3754175"/>
              <a:gd name="connsiteY5" fmla="*/ 245163 h 1998518"/>
              <a:gd name="connsiteX6" fmla="*/ 3399905 w 3754175"/>
              <a:gd name="connsiteY6" fmla="*/ 743927 h 1998518"/>
              <a:gd name="connsiteX7" fmla="*/ 2790305 w 3754175"/>
              <a:gd name="connsiteY7" fmla="*/ 764709 h 1998518"/>
              <a:gd name="connsiteX8" fmla="*/ 2568633 w 3754175"/>
              <a:gd name="connsiteY8" fmla="*/ 979454 h 1998518"/>
              <a:gd name="connsiteX9" fmla="*/ 2388524 w 3754175"/>
              <a:gd name="connsiteY9" fmla="*/ 1367381 h 1998518"/>
              <a:gd name="connsiteX10" fmla="*/ 1654233 w 3754175"/>
              <a:gd name="connsiteY10" fmla="*/ 1665254 h 1998518"/>
              <a:gd name="connsiteX11" fmla="*/ 1758142 w 3754175"/>
              <a:gd name="connsiteY11" fmla="*/ 1873072 h 1998518"/>
              <a:gd name="connsiteX12" fmla="*/ 1044633 w 3754175"/>
              <a:gd name="connsiteY12" fmla="*/ 1949272 h 1998518"/>
              <a:gd name="connsiteX13" fmla="*/ 26324 w 3754175"/>
              <a:gd name="connsiteY13" fmla="*/ 1104145 h 1998518"/>
              <a:gd name="connsiteX14" fmla="*/ 331124 w 3754175"/>
              <a:gd name="connsiteY14" fmla="*/ 847836 h 1998518"/>
              <a:gd name="connsiteX15" fmla="*/ 670560 w 3754175"/>
              <a:gd name="connsiteY15" fmla="*/ 1027945 h 1998518"/>
              <a:gd name="connsiteX16" fmla="*/ 1100051 w 3754175"/>
              <a:gd name="connsiteY16" fmla="*/ 979454 h 1998518"/>
              <a:gd name="connsiteX0" fmla="*/ 1100051 w 3754175"/>
              <a:gd name="connsiteY0" fmla="*/ 979454 h 1998518"/>
              <a:gd name="connsiteX1" fmla="*/ 1917469 w 3754175"/>
              <a:gd name="connsiteY1" fmla="*/ 681581 h 1998518"/>
              <a:gd name="connsiteX2" fmla="*/ 2111433 w 3754175"/>
              <a:gd name="connsiteY2" fmla="*/ 314436 h 1998518"/>
              <a:gd name="connsiteX3" fmla="*/ 2824942 w 3754175"/>
              <a:gd name="connsiteY3" fmla="*/ 390636 h 1998518"/>
              <a:gd name="connsiteX4" fmla="*/ 3573087 w 3754175"/>
              <a:gd name="connsiteY4" fmla="*/ 2709 h 1998518"/>
              <a:gd name="connsiteX5" fmla="*/ 3746269 w 3754175"/>
              <a:gd name="connsiteY5" fmla="*/ 245163 h 1998518"/>
              <a:gd name="connsiteX6" fmla="*/ 3399905 w 3754175"/>
              <a:gd name="connsiteY6" fmla="*/ 743927 h 1998518"/>
              <a:gd name="connsiteX7" fmla="*/ 2790305 w 3754175"/>
              <a:gd name="connsiteY7" fmla="*/ 764709 h 1998518"/>
              <a:gd name="connsiteX8" fmla="*/ 2568633 w 3754175"/>
              <a:gd name="connsiteY8" fmla="*/ 979454 h 1998518"/>
              <a:gd name="connsiteX9" fmla="*/ 2388524 w 3754175"/>
              <a:gd name="connsiteY9" fmla="*/ 1367381 h 1998518"/>
              <a:gd name="connsiteX10" fmla="*/ 1654233 w 3754175"/>
              <a:gd name="connsiteY10" fmla="*/ 1665254 h 1998518"/>
              <a:gd name="connsiteX11" fmla="*/ 1758142 w 3754175"/>
              <a:gd name="connsiteY11" fmla="*/ 1873072 h 1998518"/>
              <a:gd name="connsiteX12" fmla="*/ 1044633 w 3754175"/>
              <a:gd name="connsiteY12" fmla="*/ 1949272 h 1998518"/>
              <a:gd name="connsiteX13" fmla="*/ 26324 w 3754175"/>
              <a:gd name="connsiteY13" fmla="*/ 1104145 h 1998518"/>
              <a:gd name="connsiteX14" fmla="*/ 331124 w 3754175"/>
              <a:gd name="connsiteY14" fmla="*/ 847836 h 1998518"/>
              <a:gd name="connsiteX15" fmla="*/ 670560 w 3754175"/>
              <a:gd name="connsiteY15" fmla="*/ 1027945 h 1998518"/>
              <a:gd name="connsiteX16" fmla="*/ 1100051 w 3754175"/>
              <a:gd name="connsiteY16" fmla="*/ 979454 h 1998518"/>
              <a:gd name="connsiteX0" fmla="*/ 1100051 w 3783293"/>
              <a:gd name="connsiteY0" fmla="*/ 977217 h 1996281"/>
              <a:gd name="connsiteX1" fmla="*/ 1917469 w 3783293"/>
              <a:gd name="connsiteY1" fmla="*/ 679344 h 1996281"/>
              <a:gd name="connsiteX2" fmla="*/ 2111433 w 3783293"/>
              <a:gd name="connsiteY2" fmla="*/ 312199 h 1996281"/>
              <a:gd name="connsiteX3" fmla="*/ 1972887 w 3783293"/>
              <a:gd name="connsiteY3" fmla="*/ 298344 h 1996281"/>
              <a:gd name="connsiteX4" fmla="*/ 3573087 w 3783293"/>
              <a:gd name="connsiteY4" fmla="*/ 472 h 1996281"/>
              <a:gd name="connsiteX5" fmla="*/ 3746269 w 3783293"/>
              <a:gd name="connsiteY5" fmla="*/ 242926 h 1996281"/>
              <a:gd name="connsiteX6" fmla="*/ 3399905 w 3783293"/>
              <a:gd name="connsiteY6" fmla="*/ 741690 h 1996281"/>
              <a:gd name="connsiteX7" fmla="*/ 2790305 w 3783293"/>
              <a:gd name="connsiteY7" fmla="*/ 762472 h 1996281"/>
              <a:gd name="connsiteX8" fmla="*/ 2568633 w 3783293"/>
              <a:gd name="connsiteY8" fmla="*/ 977217 h 1996281"/>
              <a:gd name="connsiteX9" fmla="*/ 2388524 w 3783293"/>
              <a:gd name="connsiteY9" fmla="*/ 1365144 h 1996281"/>
              <a:gd name="connsiteX10" fmla="*/ 1654233 w 3783293"/>
              <a:gd name="connsiteY10" fmla="*/ 1663017 h 1996281"/>
              <a:gd name="connsiteX11" fmla="*/ 1758142 w 3783293"/>
              <a:gd name="connsiteY11" fmla="*/ 1870835 h 1996281"/>
              <a:gd name="connsiteX12" fmla="*/ 1044633 w 3783293"/>
              <a:gd name="connsiteY12" fmla="*/ 1947035 h 1996281"/>
              <a:gd name="connsiteX13" fmla="*/ 26324 w 3783293"/>
              <a:gd name="connsiteY13" fmla="*/ 1101908 h 1996281"/>
              <a:gd name="connsiteX14" fmla="*/ 331124 w 3783293"/>
              <a:gd name="connsiteY14" fmla="*/ 845599 h 1996281"/>
              <a:gd name="connsiteX15" fmla="*/ 670560 w 3783293"/>
              <a:gd name="connsiteY15" fmla="*/ 1025708 h 1996281"/>
              <a:gd name="connsiteX16" fmla="*/ 1100051 w 3783293"/>
              <a:gd name="connsiteY16" fmla="*/ 977217 h 1996281"/>
              <a:gd name="connsiteX0" fmla="*/ 1100051 w 3783293"/>
              <a:gd name="connsiteY0" fmla="*/ 977217 h 1996281"/>
              <a:gd name="connsiteX1" fmla="*/ 1917469 w 3783293"/>
              <a:gd name="connsiteY1" fmla="*/ 679344 h 1996281"/>
              <a:gd name="connsiteX2" fmla="*/ 1834342 w 3783293"/>
              <a:gd name="connsiteY2" fmla="*/ 644708 h 1996281"/>
              <a:gd name="connsiteX3" fmla="*/ 1972887 w 3783293"/>
              <a:gd name="connsiteY3" fmla="*/ 298344 h 1996281"/>
              <a:gd name="connsiteX4" fmla="*/ 3573087 w 3783293"/>
              <a:gd name="connsiteY4" fmla="*/ 472 h 1996281"/>
              <a:gd name="connsiteX5" fmla="*/ 3746269 w 3783293"/>
              <a:gd name="connsiteY5" fmla="*/ 242926 h 1996281"/>
              <a:gd name="connsiteX6" fmla="*/ 3399905 w 3783293"/>
              <a:gd name="connsiteY6" fmla="*/ 741690 h 1996281"/>
              <a:gd name="connsiteX7" fmla="*/ 2790305 w 3783293"/>
              <a:gd name="connsiteY7" fmla="*/ 762472 h 1996281"/>
              <a:gd name="connsiteX8" fmla="*/ 2568633 w 3783293"/>
              <a:gd name="connsiteY8" fmla="*/ 977217 h 1996281"/>
              <a:gd name="connsiteX9" fmla="*/ 2388524 w 3783293"/>
              <a:gd name="connsiteY9" fmla="*/ 1365144 h 1996281"/>
              <a:gd name="connsiteX10" fmla="*/ 1654233 w 3783293"/>
              <a:gd name="connsiteY10" fmla="*/ 1663017 h 1996281"/>
              <a:gd name="connsiteX11" fmla="*/ 1758142 w 3783293"/>
              <a:gd name="connsiteY11" fmla="*/ 1870835 h 1996281"/>
              <a:gd name="connsiteX12" fmla="*/ 1044633 w 3783293"/>
              <a:gd name="connsiteY12" fmla="*/ 1947035 h 1996281"/>
              <a:gd name="connsiteX13" fmla="*/ 26324 w 3783293"/>
              <a:gd name="connsiteY13" fmla="*/ 1101908 h 1996281"/>
              <a:gd name="connsiteX14" fmla="*/ 331124 w 3783293"/>
              <a:gd name="connsiteY14" fmla="*/ 845599 h 1996281"/>
              <a:gd name="connsiteX15" fmla="*/ 670560 w 3783293"/>
              <a:gd name="connsiteY15" fmla="*/ 1025708 h 1996281"/>
              <a:gd name="connsiteX16" fmla="*/ 1100051 w 3783293"/>
              <a:gd name="connsiteY16" fmla="*/ 977217 h 1996281"/>
              <a:gd name="connsiteX0" fmla="*/ 1100051 w 3783293"/>
              <a:gd name="connsiteY0" fmla="*/ 977217 h 1996281"/>
              <a:gd name="connsiteX1" fmla="*/ 1508760 w 3783293"/>
              <a:gd name="connsiteY1" fmla="*/ 817889 h 1996281"/>
              <a:gd name="connsiteX2" fmla="*/ 1834342 w 3783293"/>
              <a:gd name="connsiteY2" fmla="*/ 644708 h 1996281"/>
              <a:gd name="connsiteX3" fmla="*/ 1972887 w 3783293"/>
              <a:gd name="connsiteY3" fmla="*/ 298344 h 1996281"/>
              <a:gd name="connsiteX4" fmla="*/ 3573087 w 3783293"/>
              <a:gd name="connsiteY4" fmla="*/ 472 h 1996281"/>
              <a:gd name="connsiteX5" fmla="*/ 3746269 w 3783293"/>
              <a:gd name="connsiteY5" fmla="*/ 242926 h 1996281"/>
              <a:gd name="connsiteX6" fmla="*/ 3399905 w 3783293"/>
              <a:gd name="connsiteY6" fmla="*/ 741690 h 1996281"/>
              <a:gd name="connsiteX7" fmla="*/ 2790305 w 3783293"/>
              <a:gd name="connsiteY7" fmla="*/ 762472 h 1996281"/>
              <a:gd name="connsiteX8" fmla="*/ 2568633 w 3783293"/>
              <a:gd name="connsiteY8" fmla="*/ 977217 h 1996281"/>
              <a:gd name="connsiteX9" fmla="*/ 2388524 w 3783293"/>
              <a:gd name="connsiteY9" fmla="*/ 1365144 h 1996281"/>
              <a:gd name="connsiteX10" fmla="*/ 1654233 w 3783293"/>
              <a:gd name="connsiteY10" fmla="*/ 1663017 h 1996281"/>
              <a:gd name="connsiteX11" fmla="*/ 1758142 w 3783293"/>
              <a:gd name="connsiteY11" fmla="*/ 1870835 h 1996281"/>
              <a:gd name="connsiteX12" fmla="*/ 1044633 w 3783293"/>
              <a:gd name="connsiteY12" fmla="*/ 1947035 h 1996281"/>
              <a:gd name="connsiteX13" fmla="*/ 26324 w 3783293"/>
              <a:gd name="connsiteY13" fmla="*/ 1101908 h 1996281"/>
              <a:gd name="connsiteX14" fmla="*/ 331124 w 3783293"/>
              <a:gd name="connsiteY14" fmla="*/ 845599 h 1996281"/>
              <a:gd name="connsiteX15" fmla="*/ 670560 w 3783293"/>
              <a:gd name="connsiteY15" fmla="*/ 1025708 h 1996281"/>
              <a:gd name="connsiteX16" fmla="*/ 1100051 w 3783293"/>
              <a:gd name="connsiteY16" fmla="*/ 977217 h 1996281"/>
              <a:gd name="connsiteX0" fmla="*/ 1100051 w 3783293"/>
              <a:gd name="connsiteY0" fmla="*/ 977217 h 1996475"/>
              <a:gd name="connsiteX1" fmla="*/ 1508760 w 3783293"/>
              <a:gd name="connsiteY1" fmla="*/ 817889 h 1996475"/>
              <a:gd name="connsiteX2" fmla="*/ 1834342 w 3783293"/>
              <a:gd name="connsiteY2" fmla="*/ 644708 h 1996475"/>
              <a:gd name="connsiteX3" fmla="*/ 1972887 w 3783293"/>
              <a:gd name="connsiteY3" fmla="*/ 298344 h 1996475"/>
              <a:gd name="connsiteX4" fmla="*/ 3573087 w 3783293"/>
              <a:gd name="connsiteY4" fmla="*/ 472 h 1996475"/>
              <a:gd name="connsiteX5" fmla="*/ 3746269 w 3783293"/>
              <a:gd name="connsiteY5" fmla="*/ 242926 h 1996475"/>
              <a:gd name="connsiteX6" fmla="*/ 3399905 w 3783293"/>
              <a:gd name="connsiteY6" fmla="*/ 741690 h 1996475"/>
              <a:gd name="connsiteX7" fmla="*/ 2790305 w 3783293"/>
              <a:gd name="connsiteY7" fmla="*/ 762472 h 1996475"/>
              <a:gd name="connsiteX8" fmla="*/ 2568633 w 3783293"/>
              <a:gd name="connsiteY8" fmla="*/ 977217 h 1996475"/>
              <a:gd name="connsiteX9" fmla="*/ 2388524 w 3783293"/>
              <a:gd name="connsiteY9" fmla="*/ 1365144 h 1996475"/>
              <a:gd name="connsiteX10" fmla="*/ 1868979 w 3783293"/>
              <a:gd name="connsiteY10" fmla="*/ 1656090 h 1996475"/>
              <a:gd name="connsiteX11" fmla="*/ 1758142 w 3783293"/>
              <a:gd name="connsiteY11" fmla="*/ 1870835 h 1996475"/>
              <a:gd name="connsiteX12" fmla="*/ 1044633 w 3783293"/>
              <a:gd name="connsiteY12" fmla="*/ 1947035 h 1996475"/>
              <a:gd name="connsiteX13" fmla="*/ 26324 w 3783293"/>
              <a:gd name="connsiteY13" fmla="*/ 1101908 h 1996475"/>
              <a:gd name="connsiteX14" fmla="*/ 331124 w 3783293"/>
              <a:gd name="connsiteY14" fmla="*/ 845599 h 1996475"/>
              <a:gd name="connsiteX15" fmla="*/ 670560 w 3783293"/>
              <a:gd name="connsiteY15" fmla="*/ 1025708 h 1996475"/>
              <a:gd name="connsiteX16" fmla="*/ 1100051 w 3783293"/>
              <a:gd name="connsiteY16" fmla="*/ 977217 h 1996475"/>
              <a:gd name="connsiteX0" fmla="*/ 1100051 w 3783293"/>
              <a:gd name="connsiteY0" fmla="*/ 977217 h 1996475"/>
              <a:gd name="connsiteX1" fmla="*/ 1508760 w 3783293"/>
              <a:gd name="connsiteY1" fmla="*/ 817889 h 1996475"/>
              <a:gd name="connsiteX2" fmla="*/ 1834342 w 3783293"/>
              <a:gd name="connsiteY2" fmla="*/ 644708 h 1996475"/>
              <a:gd name="connsiteX3" fmla="*/ 1972887 w 3783293"/>
              <a:gd name="connsiteY3" fmla="*/ 298344 h 1996475"/>
              <a:gd name="connsiteX4" fmla="*/ 3573087 w 3783293"/>
              <a:gd name="connsiteY4" fmla="*/ 472 h 1996475"/>
              <a:gd name="connsiteX5" fmla="*/ 3746269 w 3783293"/>
              <a:gd name="connsiteY5" fmla="*/ 242926 h 1996475"/>
              <a:gd name="connsiteX6" fmla="*/ 3399905 w 3783293"/>
              <a:gd name="connsiteY6" fmla="*/ 741690 h 1996475"/>
              <a:gd name="connsiteX7" fmla="*/ 2790305 w 3783293"/>
              <a:gd name="connsiteY7" fmla="*/ 762472 h 1996475"/>
              <a:gd name="connsiteX8" fmla="*/ 2568633 w 3783293"/>
              <a:gd name="connsiteY8" fmla="*/ 977217 h 1996475"/>
              <a:gd name="connsiteX9" fmla="*/ 2388524 w 3783293"/>
              <a:gd name="connsiteY9" fmla="*/ 1365144 h 1996475"/>
              <a:gd name="connsiteX10" fmla="*/ 1868979 w 3783293"/>
              <a:gd name="connsiteY10" fmla="*/ 1656090 h 1996475"/>
              <a:gd name="connsiteX11" fmla="*/ 1515688 w 3783293"/>
              <a:gd name="connsiteY11" fmla="*/ 1870835 h 1996475"/>
              <a:gd name="connsiteX12" fmla="*/ 1044633 w 3783293"/>
              <a:gd name="connsiteY12" fmla="*/ 1947035 h 1996475"/>
              <a:gd name="connsiteX13" fmla="*/ 26324 w 3783293"/>
              <a:gd name="connsiteY13" fmla="*/ 1101908 h 1996475"/>
              <a:gd name="connsiteX14" fmla="*/ 331124 w 3783293"/>
              <a:gd name="connsiteY14" fmla="*/ 845599 h 1996475"/>
              <a:gd name="connsiteX15" fmla="*/ 670560 w 3783293"/>
              <a:gd name="connsiteY15" fmla="*/ 1025708 h 1996475"/>
              <a:gd name="connsiteX16" fmla="*/ 1100051 w 3783293"/>
              <a:gd name="connsiteY16" fmla="*/ 977217 h 199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83293" h="1996475">
                <a:moveTo>
                  <a:pt x="1100051" y="977217"/>
                </a:moveTo>
                <a:cubicBezTo>
                  <a:pt x="1239751" y="942581"/>
                  <a:pt x="1386378" y="873307"/>
                  <a:pt x="1508760" y="817889"/>
                </a:cubicBezTo>
                <a:cubicBezTo>
                  <a:pt x="1631142" y="762471"/>
                  <a:pt x="1756988" y="731299"/>
                  <a:pt x="1834342" y="644708"/>
                </a:cubicBezTo>
                <a:cubicBezTo>
                  <a:pt x="1911696" y="558117"/>
                  <a:pt x="1683096" y="405717"/>
                  <a:pt x="1972887" y="298344"/>
                </a:cubicBezTo>
                <a:cubicBezTo>
                  <a:pt x="2262678" y="190971"/>
                  <a:pt x="3277523" y="9708"/>
                  <a:pt x="3573087" y="472"/>
                </a:cubicBezTo>
                <a:cubicBezTo>
                  <a:pt x="3868651" y="-8764"/>
                  <a:pt x="3775133" y="119390"/>
                  <a:pt x="3746269" y="242926"/>
                </a:cubicBezTo>
                <a:cubicBezTo>
                  <a:pt x="3717405" y="366462"/>
                  <a:pt x="3559232" y="655099"/>
                  <a:pt x="3399905" y="741690"/>
                </a:cubicBezTo>
                <a:cubicBezTo>
                  <a:pt x="3240578" y="828281"/>
                  <a:pt x="2928850" y="723217"/>
                  <a:pt x="2790305" y="762472"/>
                </a:cubicBezTo>
                <a:cubicBezTo>
                  <a:pt x="2651760" y="801726"/>
                  <a:pt x="2635596" y="876772"/>
                  <a:pt x="2568633" y="977217"/>
                </a:cubicBezTo>
                <a:cubicBezTo>
                  <a:pt x="2501670" y="1077662"/>
                  <a:pt x="2505133" y="1251999"/>
                  <a:pt x="2388524" y="1365144"/>
                </a:cubicBezTo>
                <a:cubicBezTo>
                  <a:pt x="2271915" y="1478290"/>
                  <a:pt x="2014452" y="1571808"/>
                  <a:pt x="1868979" y="1656090"/>
                </a:cubicBezTo>
                <a:cubicBezTo>
                  <a:pt x="1723506" y="1740372"/>
                  <a:pt x="1653079" y="1822344"/>
                  <a:pt x="1515688" y="1870835"/>
                </a:cubicBezTo>
                <a:cubicBezTo>
                  <a:pt x="1378297" y="1919326"/>
                  <a:pt x="1292860" y="2075190"/>
                  <a:pt x="1044633" y="1947035"/>
                </a:cubicBezTo>
                <a:cubicBezTo>
                  <a:pt x="796406" y="1818881"/>
                  <a:pt x="145242" y="1285481"/>
                  <a:pt x="26324" y="1101908"/>
                </a:cubicBezTo>
                <a:cubicBezTo>
                  <a:pt x="-92594" y="918335"/>
                  <a:pt x="223751" y="858299"/>
                  <a:pt x="331124" y="845599"/>
                </a:cubicBezTo>
                <a:cubicBezTo>
                  <a:pt x="438497" y="832899"/>
                  <a:pt x="540097" y="1002617"/>
                  <a:pt x="670560" y="1025708"/>
                </a:cubicBezTo>
                <a:cubicBezTo>
                  <a:pt x="801023" y="1048799"/>
                  <a:pt x="960351" y="1011853"/>
                  <a:pt x="1100051" y="977217"/>
                </a:cubicBezTo>
                <a:close/>
              </a:path>
            </a:pathLst>
          </a:cu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ihandform 8"/>
          <p:cNvSpPr/>
          <p:nvPr/>
        </p:nvSpPr>
        <p:spPr>
          <a:xfrm>
            <a:off x="1779361" y="1754652"/>
            <a:ext cx="4433150" cy="2040128"/>
          </a:xfrm>
          <a:custGeom>
            <a:avLst/>
            <a:gdLst>
              <a:gd name="connsiteX0" fmla="*/ 220576 w 4557843"/>
              <a:gd name="connsiteY0" fmla="*/ 1012228 h 2075428"/>
              <a:gd name="connsiteX1" fmla="*/ 2333394 w 4557843"/>
              <a:gd name="connsiteY1" fmla="*/ 596592 h 2075428"/>
              <a:gd name="connsiteX2" fmla="*/ 2998412 w 4557843"/>
              <a:gd name="connsiteY2" fmla="*/ 14701 h 2075428"/>
              <a:gd name="connsiteX3" fmla="*/ 4321521 w 4557843"/>
              <a:gd name="connsiteY3" fmla="*/ 208664 h 2075428"/>
              <a:gd name="connsiteX4" fmla="*/ 4439285 w 4557843"/>
              <a:gd name="connsiteY4" fmla="*/ 582737 h 2075428"/>
              <a:gd name="connsiteX5" fmla="*/ 3060758 w 4557843"/>
              <a:gd name="connsiteY5" fmla="*/ 1261610 h 2075428"/>
              <a:gd name="connsiteX6" fmla="*/ 3102321 w 4557843"/>
              <a:gd name="connsiteY6" fmla="*/ 1691101 h 2075428"/>
              <a:gd name="connsiteX7" fmla="*/ 1183467 w 4557843"/>
              <a:gd name="connsiteY7" fmla="*/ 2065173 h 2075428"/>
              <a:gd name="connsiteX8" fmla="*/ 172085 w 4557843"/>
              <a:gd name="connsiteY8" fmla="*/ 1268537 h 2075428"/>
              <a:gd name="connsiteX9" fmla="*/ 220576 w 4557843"/>
              <a:gd name="connsiteY9" fmla="*/ 1012228 h 2075428"/>
              <a:gd name="connsiteX0" fmla="*/ 210521 w 4547788"/>
              <a:gd name="connsiteY0" fmla="*/ 1012228 h 2075428"/>
              <a:gd name="connsiteX1" fmla="*/ 2323339 w 4547788"/>
              <a:gd name="connsiteY1" fmla="*/ 596592 h 2075428"/>
              <a:gd name="connsiteX2" fmla="*/ 2988357 w 4547788"/>
              <a:gd name="connsiteY2" fmla="*/ 14701 h 2075428"/>
              <a:gd name="connsiteX3" fmla="*/ 4311466 w 4547788"/>
              <a:gd name="connsiteY3" fmla="*/ 208664 h 2075428"/>
              <a:gd name="connsiteX4" fmla="*/ 4429230 w 4547788"/>
              <a:gd name="connsiteY4" fmla="*/ 582737 h 2075428"/>
              <a:gd name="connsiteX5" fmla="*/ 3050703 w 4547788"/>
              <a:gd name="connsiteY5" fmla="*/ 1261610 h 2075428"/>
              <a:gd name="connsiteX6" fmla="*/ 3092266 w 4547788"/>
              <a:gd name="connsiteY6" fmla="*/ 1691101 h 2075428"/>
              <a:gd name="connsiteX7" fmla="*/ 1173412 w 4547788"/>
              <a:gd name="connsiteY7" fmla="*/ 2065173 h 2075428"/>
              <a:gd name="connsiteX8" fmla="*/ 182812 w 4547788"/>
              <a:gd name="connsiteY8" fmla="*/ 1580265 h 2075428"/>
              <a:gd name="connsiteX9" fmla="*/ 210521 w 4547788"/>
              <a:gd name="connsiteY9" fmla="*/ 1012228 h 2075428"/>
              <a:gd name="connsiteX0" fmla="*/ 347002 w 4421032"/>
              <a:gd name="connsiteY0" fmla="*/ 894464 h 2075428"/>
              <a:gd name="connsiteX1" fmla="*/ 2196583 w 4421032"/>
              <a:gd name="connsiteY1" fmla="*/ 596592 h 2075428"/>
              <a:gd name="connsiteX2" fmla="*/ 2861601 w 4421032"/>
              <a:gd name="connsiteY2" fmla="*/ 14701 h 2075428"/>
              <a:gd name="connsiteX3" fmla="*/ 4184710 w 4421032"/>
              <a:gd name="connsiteY3" fmla="*/ 208664 h 2075428"/>
              <a:gd name="connsiteX4" fmla="*/ 4302474 w 4421032"/>
              <a:gd name="connsiteY4" fmla="*/ 582737 h 2075428"/>
              <a:gd name="connsiteX5" fmla="*/ 2923947 w 4421032"/>
              <a:gd name="connsiteY5" fmla="*/ 1261610 h 2075428"/>
              <a:gd name="connsiteX6" fmla="*/ 2965510 w 4421032"/>
              <a:gd name="connsiteY6" fmla="*/ 1691101 h 2075428"/>
              <a:gd name="connsiteX7" fmla="*/ 1046656 w 4421032"/>
              <a:gd name="connsiteY7" fmla="*/ 2065173 h 2075428"/>
              <a:gd name="connsiteX8" fmla="*/ 56056 w 4421032"/>
              <a:gd name="connsiteY8" fmla="*/ 1580265 h 2075428"/>
              <a:gd name="connsiteX9" fmla="*/ 347002 w 4421032"/>
              <a:gd name="connsiteY9" fmla="*/ 894464 h 2075428"/>
              <a:gd name="connsiteX0" fmla="*/ 330747 w 4404777"/>
              <a:gd name="connsiteY0" fmla="*/ 909036 h 2090000"/>
              <a:gd name="connsiteX1" fmla="*/ 1570728 w 4404777"/>
              <a:gd name="connsiteY1" fmla="*/ 853618 h 2090000"/>
              <a:gd name="connsiteX2" fmla="*/ 2845346 w 4404777"/>
              <a:gd name="connsiteY2" fmla="*/ 29273 h 2090000"/>
              <a:gd name="connsiteX3" fmla="*/ 4168455 w 4404777"/>
              <a:gd name="connsiteY3" fmla="*/ 223236 h 2090000"/>
              <a:gd name="connsiteX4" fmla="*/ 4286219 w 4404777"/>
              <a:gd name="connsiteY4" fmla="*/ 597309 h 2090000"/>
              <a:gd name="connsiteX5" fmla="*/ 2907692 w 4404777"/>
              <a:gd name="connsiteY5" fmla="*/ 1276182 h 2090000"/>
              <a:gd name="connsiteX6" fmla="*/ 2949255 w 4404777"/>
              <a:gd name="connsiteY6" fmla="*/ 1705673 h 2090000"/>
              <a:gd name="connsiteX7" fmla="*/ 1030401 w 4404777"/>
              <a:gd name="connsiteY7" fmla="*/ 2079745 h 2090000"/>
              <a:gd name="connsiteX8" fmla="*/ 39801 w 4404777"/>
              <a:gd name="connsiteY8" fmla="*/ 1594837 h 2090000"/>
              <a:gd name="connsiteX9" fmla="*/ 330747 w 4404777"/>
              <a:gd name="connsiteY9" fmla="*/ 909036 h 2090000"/>
              <a:gd name="connsiteX0" fmla="*/ 330747 w 4402236"/>
              <a:gd name="connsiteY0" fmla="*/ 859164 h 2040128"/>
              <a:gd name="connsiteX1" fmla="*/ 1570728 w 4402236"/>
              <a:gd name="connsiteY1" fmla="*/ 803746 h 2040128"/>
              <a:gd name="connsiteX2" fmla="*/ 2900764 w 4402236"/>
              <a:gd name="connsiteY2" fmla="*/ 34819 h 2040128"/>
              <a:gd name="connsiteX3" fmla="*/ 4168455 w 4402236"/>
              <a:gd name="connsiteY3" fmla="*/ 173364 h 2040128"/>
              <a:gd name="connsiteX4" fmla="*/ 4286219 w 4402236"/>
              <a:gd name="connsiteY4" fmla="*/ 547437 h 2040128"/>
              <a:gd name="connsiteX5" fmla="*/ 2907692 w 4402236"/>
              <a:gd name="connsiteY5" fmla="*/ 1226310 h 2040128"/>
              <a:gd name="connsiteX6" fmla="*/ 2949255 w 4402236"/>
              <a:gd name="connsiteY6" fmla="*/ 1655801 h 2040128"/>
              <a:gd name="connsiteX7" fmla="*/ 1030401 w 4402236"/>
              <a:gd name="connsiteY7" fmla="*/ 2029873 h 2040128"/>
              <a:gd name="connsiteX8" fmla="*/ 39801 w 4402236"/>
              <a:gd name="connsiteY8" fmla="*/ 1544965 h 2040128"/>
              <a:gd name="connsiteX9" fmla="*/ 330747 w 4402236"/>
              <a:gd name="connsiteY9" fmla="*/ 859164 h 2040128"/>
              <a:gd name="connsiteX0" fmla="*/ 361661 w 4433150"/>
              <a:gd name="connsiteY0" fmla="*/ 859164 h 2040128"/>
              <a:gd name="connsiteX1" fmla="*/ 1601642 w 4433150"/>
              <a:gd name="connsiteY1" fmla="*/ 803746 h 2040128"/>
              <a:gd name="connsiteX2" fmla="*/ 2931678 w 4433150"/>
              <a:gd name="connsiteY2" fmla="*/ 34819 h 2040128"/>
              <a:gd name="connsiteX3" fmla="*/ 4199369 w 4433150"/>
              <a:gd name="connsiteY3" fmla="*/ 173364 h 2040128"/>
              <a:gd name="connsiteX4" fmla="*/ 4317133 w 4433150"/>
              <a:gd name="connsiteY4" fmla="*/ 547437 h 2040128"/>
              <a:gd name="connsiteX5" fmla="*/ 2938606 w 4433150"/>
              <a:gd name="connsiteY5" fmla="*/ 1226310 h 2040128"/>
              <a:gd name="connsiteX6" fmla="*/ 2980169 w 4433150"/>
              <a:gd name="connsiteY6" fmla="*/ 1655801 h 2040128"/>
              <a:gd name="connsiteX7" fmla="*/ 1061315 w 4433150"/>
              <a:gd name="connsiteY7" fmla="*/ 2029873 h 2040128"/>
              <a:gd name="connsiteX8" fmla="*/ 36079 w 4433150"/>
              <a:gd name="connsiteY8" fmla="*/ 1461838 h 2040128"/>
              <a:gd name="connsiteX9" fmla="*/ 361661 w 4433150"/>
              <a:gd name="connsiteY9" fmla="*/ 859164 h 2040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33150" h="2040128">
                <a:moveTo>
                  <a:pt x="361661" y="859164"/>
                </a:moveTo>
                <a:cubicBezTo>
                  <a:pt x="622588" y="749482"/>
                  <a:pt x="1173306" y="941137"/>
                  <a:pt x="1601642" y="803746"/>
                </a:cubicBezTo>
                <a:cubicBezTo>
                  <a:pt x="2029978" y="666355"/>
                  <a:pt x="2498723" y="139883"/>
                  <a:pt x="2931678" y="34819"/>
                </a:cubicBezTo>
                <a:cubicBezTo>
                  <a:pt x="3364633" y="-70245"/>
                  <a:pt x="3968460" y="87928"/>
                  <a:pt x="4199369" y="173364"/>
                </a:cubicBezTo>
                <a:cubicBezTo>
                  <a:pt x="4430278" y="258800"/>
                  <a:pt x="4527260" y="371946"/>
                  <a:pt x="4317133" y="547437"/>
                </a:cubicBezTo>
                <a:cubicBezTo>
                  <a:pt x="4107006" y="722928"/>
                  <a:pt x="3161433" y="1041583"/>
                  <a:pt x="2938606" y="1226310"/>
                </a:cubicBezTo>
                <a:cubicBezTo>
                  <a:pt x="2715779" y="1411037"/>
                  <a:pt x="3293051" y="1521874"/>
                  <a:pt x="2980169" y="1655801"/>
                </a:cubicBezTo>
                <a:cubicBezTo>
                  <a:pt x="2667287" y="1789728"/>
                  <a:pt x="1549688" y="2100300"/>
                  <a:pt x="1061315" y="2029873"/>
                </a:cubicBezTo>
                <a:cubicBezTo>
                  <a:pt x="572942" y="1959446"/>
                  <a:pt x="152688" y="1656956"/>
                  <a:pt x="36079" y="1461838"/>
                </a:cubicBezTo>
                <a:cubicBezTo>
                  <a:pt x="-80530" y="1266720"/>
                  <a:pt x="100734" y="968846"/>
                  <a:pt x="361661" y="859164"/>
                </a:cubicBezTo>
                <a:close/>
              </a:path>
            </a:pathLst>
          </a:cu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ihandform 9"/>
          <p:cNvSpPr/>
          <p:nvPr/>
        </p:nvSpPr>
        <p:spPr>
          <a:xfrm>
            <a:off x="3003686" y="1386711"/>
            <a:ext cx="3862681" cy="1923942"/>
          </a:xfrm>
          <a:custGeom>
            <a:avLst/>
            <a:gdLst>
              <a:gd name="connsiteX0" fmla="*/ 27 w 4021005"/>
              <a:gd name="connsiteY0" fmla="*/ 1660103 h 1958504"/>
              <a:gd name="connsiteX1" fmla="*/ 775882 w 4021005"/>
              <a:gd name="connsiteY1" fmla="*/ 600230 h 1958504"/>
              <a:gd name="connsiteX2" fmla="*/ 1143027 w 4021005"/>
              <a:gd name="connsiteY2" fmla="*/ 884248 h 1958504"/>
              <a:gd name="connsiteX3" fmla="*/ 1905027 w 4021005"/>
              <a:gd name="connsiteY3" fmla="*/ 336994 h 1958504"/>
              <a:gd name="connsiteX4" fmla="*/ 3519082 w 4021005"/>
              <a:gd name="connsiteY4" fmla="*/ 4485 h 1958504"/>
              <a:gd name="connsiteX5" fmla="*/ 3810027 w 4021005"/>
              <a:gd name="connsiteY5" fmla="*/ 170739 h 1958504"/>
              <a:gd name="connsiteX6" fmla="*/ 3775391 w 4021005"/>
              <a:gd name="connsiteY6" fmla="*/ 530957 h 1958504"/>
              <a:gd name="connsiteX7" fmla="*/ 762027 w 4021005"/>
              <a:gd name="connsiteY7" fmla="*/ 1881775 h 1958504"/>
              <a:gd name="connsiteX8" fmla="*/ 27 w 4021005"/>
              <a:gd name="connsiteY8" fmla="*/ 1660103 h 1958504"/>
              <a:gd name="connsiteX0" fmla="*/ 27 w 4021005"/>
              <a:gd name="connsiteY0" fmla="*/ 1660103 h 1958504"/>
              <a:gd name="connsiteX1" fmla="*/ 775882 w 4021005"/>
              <a:gd name="connsiteY1" fmla="*/ 600230 h 1958504"/>
              <a:gd name="connsiteX2" fmla="*/ 1364700 w 4021005"/>
              <a:gd name="connsiteY2" fmla="*/ 1022793 h 1958504"/>
              <a:gd name="connsiteX3" fmla="*/ 1905027 w 4021005"/>
              <a:gd name="connsiteY3" fmla="*/ 336994 h 1958504"/>
              <a:gd name="connsiteX4" fmla="*/ 3519082 w 4021005"/>
              <a:gd name="connsiteY4" fmla="*/ 4485 h 1958504"/>
              <a:gd name="connsiteX5" fmla="*/ 3810027 w 4021005"/>
              <a:gd name="connsiteY5" fmla="*/ 170739 h 1958504"/>
              <a:gd name="connsiteX6" fmla="*/ 3775391 w 4021005"/>
              <a:gd name="connsiteY6" fmla="*/ 530957 h 1958504"/>
              <a:gd name="connsiteX7" fmla="*/ 762027 w 4021005"/>
              <a:gd name="connsiteY7" fmla="*/ 1881775 h 1958504"/>
              <a:gd name="connsiteX8" fmla="*/ 27 w 4021005"/>
              <a:gd name="connsiteY8" fmla="*/ 1660103 h 1958504"/>
              <a:gd name="connsiteX0" fmla="*/ 27 w 4021005"/>
              <a:gd name="connsiteY0" fmla="*/ 1660103 h 1958504"/>
              <a:gd name="connsiteX1" fmla="*/ 775882 w 4021005"/>
              <a:gd name="connsiteY1" fmla="*/ 600230 h 1958504"/>
              <a:gd name="connsiteX2" fmla="*/ 1336991 w 4021005"/>
              <a:gd name="connsiteY2" fmla="*/ 1036647 h 1958504"/>
              <a:gd name="connsiteX3" fmla="*/ 1905027 w 4021005"/>
              <a:gd name="connsiteY3" fmla="*/ 336994 h 1958504"/>
              <a:gd name="connsiteX4" fmla="*/ 3519082 w 4021005"/>
              <a:gd name="connsiteY4" fmla="*/ 4485 h 1958504"/>
              <a:gd name="connsiteX5" fmla="*/ 3810027 w 4021005"/>
              <a:gd name="connsiteY5" fmla="*/ 170739 h 1958504"/>
              <a:gd name="connsiteX6" fmla="*/ 3775391 w 4021005"/>
              <a:gd name="connsiteY6" fmla="*/ 530957 h 1958504"/>
              <a:gd name="connsiteX7" fmla="*/ 762027 w 4021005"/>
              <a:gd name="connsiteY7" fmla="*/ 1881775 h 1958504"/>
              <a:gd name="connsiteX8" fmla="*/ 27 w 4021005"/>
              <a:gd name="connsiteY8" fmla="*/ 1660103 h 1958504"/>
              <a:gd name="connsiteX0" fmla="*/ 15 w 3850891"/>
              <a:gd name="connsiteY0" fmla="*/ 1664493 h 1929881"/>
              <a:gd name="connsiteX1" fmla="*/ 775870 w 3850891"/>
              <a:gd name="connsiteY1" fmla="*/ 604620 h 1929881"/>
              <a:gd name="connsiteX2" fmla="*/ 1336979 w 3850891"/>
              <a:gd name="connsiteY2" fmla="*/ 1041037 h 1929881"/>
              <a:gd name="connsiteX3" fmla="*/ 1905015 w 3850891"/>
              <a:gd name="connsiteY3" fmla="*/ 341384 h 1929881"/>
              <a:gd name="connsiteX4" fmla="*/ 3519070 w 3850891"/>
              <a:gd name="connsiteY4" fmla="*/ 8875 h 1929881"/>
              <a:gd name="connsiteX5" fmla="*/ 3810015 w 3850891"/>
              <a:gd name="connsiteY5" fmla="*/ 175129 h 1929881"/>
              <a:gd name="connsiteX6" fmla="*/ 2930252 w 3850891"/>
              <a:gd name="connsiteY6" fmla="*/ 978692 h 1929881"/>
              <a:gd name="connsiteX7" fmla="*/ 762015 w 3850891"/>
              <a:gd name="connsiteY7" fmla="*/ 1886165 h 1929881"/>
              <a:gd name="connsiteX8" fmla="*/ 15 w 3850891"/>
              <a:gd name="connsiteY8" fmla="*/ 1664493 h 1929881"/>
              <a:gd name="connsiteX0" fmla="*/ 15 w 3862681"/>
              <a:gd name="connsiteY0" fmla="*/ 1658554 h 1923942"/>
              <a:gd name="connsiteX1" fmla="*/ 775870 w 3862681"/>
              <a:gd name="connsiteY1" fmla="*/ 598681 h 1923942"/>
              <a:gd name="connsiteX2" fmla="*/ 1336979 w 3862681"/>
              <a:gd name="connsiteY2" fmla="*/ 1035098 h 1923942"/>
              <a:gd name="connsiteX3" fmla="*/ 1905015 w 3862681"/>
              <a:gd name="connsiteY3" fmla="*/ 335445 h 1923942"/>
              <a:gd name="connsiteX4" fmla="*/ 3519070 w 3862681"/>
              <a:gd name="connsiteY4" fmla="*/ 2936 h 1923942"/>
              <a:gd name="connsiteX5" fmla="*/ 3823869 w 3862681"/>
              <a:gd name="connsiteY5" fmla="*/ 508626 h 1923942"/>
              <a:gd name="connsiteX6" fmla="*/ 2930252 w 3862681"/>
              <a:gd name="connsiteY6" fmla="*/ 972753 h 1923942"/>
              <a:gd name="connsiteX7" fmla="*/ 762015 w 3862681"/>
              <a:gd name="connsiteY7" fmla="*/ 1880226 h 1923942"/>
              <a:gd name="connsiteX8" fmla="*/ 15 w 3862681"/>
              <a:gd name="connsiteY8" fmla="*/ 1658554 h 1923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2681" h="1923942">
                <a:moveTo>
                  <a:pt x="15" y="1658554"/>
                </a:moveTo>
                <a:cubicBezTo>
                  <a:pt x="2324" y="1444963"/>
                  <a:pt x="553043" y="702590"/>
                  <a:pt x="775870" y="598681"/>
                </a:cubicBezTo>
                <a:cubicBezTo>
                  <a:pt x="998697" y="494772"/>
                  <a:pt x="1148788" y="1078971"/>
                  <a:pt x="1336979" y="1035098"/>
                </a:cubicBezTo>
                <a:cubicBezTo>
                  <a:pt x="1525170" y="991225"/>
                  <a:pt x="1541333" y="507472"/>
                  <a:pt x="1905015" y="335445"/>
                </a:cubicBezTo>
                <a:cubicBezTo>
                  <a:pt x="2268697" y="163418"/>
                  <a:pt x="3199261" y="-25927"/>
                  <a:pt x="3519070" y="2936"/>
                </a:cubicBezTo>
                <a:cubicBezTo>
                  <a:pt x="3838879" y="31799"/>
                  <a:pt x="3922005" y="346990"/>
                  <a:pt x="3823869" y="508626"/>
                </a:cubicBezTo>
                <a:cubicBezTo>
                  <a:pt x="3725733" y="670262"/>
                  <a:pt x="3438252" y="687580"/>
                  <a:pt x="2930252" y="972753"/>
                </a:cubicBezTo>
                <a:cubicBezTo>
                  <a:pt x="2422252" y="1257926"/>
                  <a:pt x="1250388" y="1765926"/>
                  <a:pt x="762015" y="1880226"/>
                </a:cubicBezTo>
                <a:cubicBezTo>
                  <a:pt x="273642" y="1994526"/>
                  <a:pt x="-2294" y="1872145"/>
                  <a:pt x="15" y="1658554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504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9" grpId="0" animBg="1"/>
      <p:bldP spid="9" grpId="1" animBg="1"/>
      <p:bldP spid="10" grpId="0" animBg="1"/>
      <p:bldP spid="10" grpId="1" animBg="1"/>
      <p:bldP spid="10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478114" y="915566"/>
            <a:ext cx="82296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Evaluation </a:t>
            </a:r>
            <a:r>
              <a:rPr lang="de-DE" dirty="0" err="1"/>
              <a:t>of</a:t>
            </a:r>
            <a:r>
              <a:rPr lang="de-DE" dirty="0"/>
              <a:t> BDDE </a:t>
            </a:r>
            <a:r>
              <a:rPr lang="de-DE" dirty="0" err="1"/>
              <a:t>compared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HM-decoder on Intel-PC</a:t>
            </a:r>
            <a:r>
              <a:rPr lang="en-US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lvl="1"/>
            <a:endParaRPr lang="de-DE" sz="2800" dirty="0">
              <a:sym typeface="Wingdings" panose="05000000000000000000" pitchFamily="2" charset="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>
                <a:sym typeface="Wingdings" panose="05000000000000000000" pitchFamily="2" charset="2"/>
              </a:rPr>
              <a:t>FFmpeg </a:t>
            </a:r>
            <a:r>
              <a:rPr lang="de-DE" dirty="0" err="1">
                <a:sym typeface="Wingdings" panose="05000000000000000000" pitchFamily="2" charset="2"/>
              </a:rPr>
              <a:t>has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higher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energy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efficiency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than</a:t>
            </a:r>
            <a:r>
              <a:rPr lang="de-DE" dirty="0">
                <a:sym typeface="Wingdings" panose="05000000000000000000" pitchFamily="2" charset="2"/>
              </a:rPr>
              <a:t> HM-decoder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>
                <a:sym typeface="Wingdings" panose="05000000000000000000" pitchFamily="2" charset="2"/>
              </a:rPr>
              <a:t>BDDE </a:t>
            </a:r>
            <a:r>
              <a:rPr lang="de-DE" dirty="0" err="1">
                <a:sym typeface="Wingdings" panose="05000000000000000000" pitchFamily="2" charset="2"/>
              </a:rPr>
              <a:t>is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en-US" dirty="0">
                <a:sym typeface="Wingdings" panose="05000000000000000000" pitchFamily="2" charset="2"/>
              </a:rPr>
              <a:t>approximately</a:t>
            </a:r>
            <a:r>
              <a:rPr lang="de-DE" dirty="0">
                <a:sym typeface="Wingdings" panose="05000000000000000000" pitchFamily="2" charset="2"/>
              </a:rPr>
              <a:t> -80%</a:t>
            </a:r>
          </a:p>
          <a:p>
            <a:pPr lvl="1"/>
            <a:endParaRPr lang="de-DE" sz="2000" dirty="0">
              <a:sym typeface="Wingdings" panose="05000000000000000000" pitchFamily="2" charset="2"/>
            </a:endParaRPr>
          </a:p>
          <a:p>
            <a:pPr lvl="1"/>
            <a:endParaRPr lang="de-DE" sz="2400" dirty="0">
              <a:sym typeface="Wingdings" panose="05000000000000000000" pitchFamily="2" charset="2"/>
            </a:endParaRPr>
          </a:p>
          <a:p>
            <a:pPr lvl="1"/>
            <a:endParaRPr lang="en-US" dirty="0">
              <a:sym typeface="Wingdings" panose="05000000000000000000" pitchFamily="2" charset="2"/>
            </a:endParaRPr>
          </a:p>
          <a:p>
            <a:pPr marL="742950" lvl="1" indent="-285750">
              <a:buFont typeface="Wingdings" panose="05000000000000000000" pitchFamily="2" charset="2"/>
              <a:buChar char="à"/>
            </a:pP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000" dirty="0" err="1"/>
              <a:t>Comparison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Different </a:t>
            </a:r>
            <a:r>
              <a:rPr lang="en-GB" sz="2000" dirty="0"/>
              <a:t>Implementations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HEVC</a:t>
            </a: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004564"/>
              </p:ext>
            </p:extLst>
          </p:nvPr>
        </p:nvGraphicFramePr>
        <p:xfrm>
          <a:off x="1475656" y="1419622"/>
          <a:ext cx="4896154" cy="1080120"/>
        </p:xfrm>
        <a:graphic>
          <a:graphicData uri="http://schemas.openxmlformats.org/drawingml/2006/table">
            <a:tbl>
              <a:tblPr firstRow="1" firstCol="1" bandRow="1"/>
              <a:tblGrid>
                <a:gridCol w="2448077">
                  <a:extLst>
                    <a:ext uri="{9D8B030D-6E8A-4147-A177-3AD203B41FA5}">
                      <a16:colId xmlns:a16="http://schemas.microsoft.com/office/drawing/2014/main" val="3288442035"/>
                    </a:ext>
                  </a:extLst>
                </a:gridCol>
                <a:gridCol w="2448077">
                  <a:extLst>
                    <a:ext uri="{9D8B030D-6E8A-4147-A177-3AD203B41FA5}">
                      <a16:colId xmlns:a16="http://schemas.microsoft.com/office/drawing/2014/main" val="288293791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lvl="1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BDDE Intel FFmpeg 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7646255"/>
                  </a:ext>
                </a:extLst>
              </a:tr>
              <a:tr h="269055">
                <a:tc>
                  <a:txBody>
                    <a:bodyPr/>
                    <a:lstStyle/>
                    <a:p>
                      <a:pPr lvl="0" algn="l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Intra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-82.2%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4386974"/>
                  </a:ext>
                </a:extLst>
              </a:tr>
              <a:tr h="269055">
                <a:tc>
                  <a:txBody>
                    <a:bodyPr/>
                    <a:lstStyle/>
                    <a:p>
                      <a:pPr lvl="0" algn="l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Lowdelay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-78.1%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7935704"/>
                  </a:ext>
                </a:extLst>
              </a:tr>
              <a:tr h="253978">
                <a:tc>
                  <a:txBody>
                    <a:bodyPr/>
                    <a:lstStyle/>
                    <a:p>
                      <a:pPr lvl="0" algn="l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Randomaccess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-78.1%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82548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5174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feld 11"/>
          <p:cNvSpPr txBox="1"/>
          <p:nvPr/>
        </p:nvSpPr>
        <p:spPr>
          <a:xfrm>
            <a:off x="478114" y="915566"/>
            <a:ext cx="82296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Evaluation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relative </a:t>
            </a:r>
            <a:r>
              <a:rPr lang="de-DE" dirty="0" err="1"/>
              <a:t>decoding</a:t>
            </a:r>
            <a:r>
              <a:rPr lang="de-DE" dirty="0"/>
              <a:t> </a:t>
            </a:r>
            <a:r>
              <a:rPr lang="de-DE" dirty="0" err="1"/>
              <a:t>energy</a:t>
            </a:r>
            <a:r>
              <a:rPr lang="de-DE" dirty="0"/>
              <a:t> </a:t>
            </a:r>
            <a:r>
              <a:rPr lang="de-DE" dirty="0" err="1"/>
              <a:t>demand</a:t>
            </a:r>
            <a:r>
              <a:rPr lang="de-DE" dirty="0"/>
              <a:t> </a:t>
            </a:r>
            <a:r>
              <a:rPr lang="de-DE" dirty="0" err="1"/>
              <a:t>compared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HM-decoder on Intel-PC: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lvl="1"/>
            <a:endParaRPr lang="de-DE" sz="2000" dirty="0">
              <a:sym typeface="Wingdings" panose="05000000000000000000" pitchFamily="2" charset="2"/>
            </a:endParaRPr>
          </a:p>
          <a:p>
            <a:pPr lvl="1"/>
            <a:endParaRPr lang="de-DE" sz="2400" dirty="0">
              <a:sym typeface="Wingdings" panose="05000000000000000000" pitchFamily="2" charset="2"/>
            </a:endParaRPr>
          </a:p>
          <a:p>
            <a:pPr lvl="1"/>
            <a:endParaRPr lang="en-US" dirty="0">
              <a:sym typeface="Wingdings" panose="05000000000000000000" pitchFamily="2" charset="2"/>
            </a:endParaRPr>
          </a:p>
          <a:p>
            <a:pPr marL="742950" lvl="1" indent="-285750">
              <a:buFont typeface="Wingdings" panose="05000000000000000000" pitchFamily="2" charset="2"/>
              <a:buChar char="à"/>
            </a:pP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000" dirty="0" err="1"/>
              <a:t>Comparison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Different </a:t>
            </a:r>
            <a:r>
              <a:rPr lang="en-GB" sz="2000" dirty="0"/>
              <a:t>Implementations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HEVC</a:t>
            </a:r>
          </a:p>
        </p:txBody>
      </p:sp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2996787508"/>
              </p:ext>
            </p:extLst>
          </p:nvPr>
        </p:nvGraphicFramePr>
        <p:xfrm>
          <a:off x="971600" y="1635646"/>
          <a:ext cx="6912768" cy="275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6310772" y="2355725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?</a:t>
            </a:r>
            <a:endParaRPr lang="en-US" b="1" dirty="0"/>
          </a:p>
        </p:txBody>
      </p:sp>
      <p:sp>
        <p:nvSpPr>
          <p:cNvPr id="9" name="Pfeil nach rechts 8"/>
          <p:cNvSpPr/>
          <p:nvPr/>
        </p:nvSpPr>
        <p:spPr>
          <a:xfrm rot="2885404">
            <a:off x="2578193" y="3204329"/>
            <a:ext cx="826840" cy="408792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feil nach rechts 9"/>
          <p:cNvSpPr/>
          <p:nvPr/>
        </p:nvSpPr>
        <p:spPr>
          <a:xfrm rot="2885404">
            <a:off x="5751798" y="2728156"/>
            <a:ext cx="1183285" cy="408792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Gerader Verbinder 13"/>
          <p:cNvCxnSpPr/>
          <p:nvPr/>
        </p:nvCxnSpPr>
        <p:spPr>
          <a:xfrm>
            <a:off x="1403648" y="3816024"/>
            <a:ext cx="6336000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84740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Summary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4114800" cy="3456384"/>
          </a:xfrm>
        </p:spPr>
        <p:txBody>
          <a:bodyPr>
            <a:normAutofit/>
          </a:bodyPr>
          <a:lstStyle/>
          <a:p>
            <a:pPr lvl="0"/>
            <a:r>
              <a:rPr lang="en-CA" sz="1800" dirty="0"/>
              <a:t>VTM currently needs 70% more decoding energy than HM</a:t>
            </a:r>
            <a:endParaRPr lang="en-US" sz="1800" dirty="0"/>
          </a:p>
          <a:p>
            <a:pPr lvl="0"/>
            <a:r>
              <a:rPr lang="en-CA" sz="1800" dirty="0"/>
              <a:t>A practical implementation (FFmpeg) saves 80% of decoding energy for HEVC</a:t>
            </a:r>
          </a:p>
          <a:p>
            <a:pPr lvl="0"/>
            <a:r>
              <a:rPr lang="en-CA" sz="1800" dirty="0"/>
              <a:t>For implementations of VTM, a similar amount is expected </a:t>
            </a:r>
            <a:endParaRPr lang="en-US" sz="1800" dirty="0"/>
          </a:p>
          <a:p>
            <a:endParaRPr lang="en-US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6519F6F-DB19-4455-8BE4-CA2FB77FD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203598"/>
            <a:ext cx="3888432" cy="233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678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Outlook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>
            <a:normAutofit/>
          </a:bodyPr>
          <a:lstStyle/>
          <a:p>
            <a:pPr lvl="0"/>
            <a:r>
              <a:rPr lang="en-CA" sz="1800" dirty="0"/>
              <a:t>Precise knowledge about VTM decoding energy could finally be used to optimize the energy demand using the decoding-energy-rate-distortion optimization (DERDO) as suggested in [2]</a:t>
            </a:r>
            <a:endParaRPr lang="en-US" sz="1800" dirty="0"/>
          </a:p>
          <a:p>
            <a:endParaRPr lang="en-US" dirty="0"/>
          </a:p>
        </p:txBody>
      </p:sp>
      <p:sp>
        <p:nvSpPr>
          <p:cNvPr id="4" name="Rechteck 3"/>
          <p:cNvSpPr/>
          <p:nvPr/>
        </p:nvSpPr>
        <p:spPr>
          <a:xfrm>
            <a:off x="323528" y="4083918"/>
            <a:ext cx="82296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100" dirty="0">
                <a:solidFill>
                  <a:schemeClr val="bg1">
                    <a:lumMod val="65000"/>
                  </a:schemeClr>
                </a:solidFill>
              </a:rPr>
              <a:t>[2] C. Herglotz, A. </a:t>
            </a:r>
            <a:r>
              <a:rPr lang="de-DE" sz="1100" dirty="0" err="1">
                <a:solidFill>
                  <a:schemeClr val="bg1">
                    <a:lumMod val="65000"/>
                  </a:schemeClr>
                </a:solidFill>
              </a:rPr>
              <a:t>Heindel</a:t>
            </a:r>
            <a:r>
              <a:rPr lang="de-DE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de-DE" sz="1100" dirty="0" err="1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de-DE" sz="1100" dirty="0">
                <a:solidFill>
                  <a:schemeClr val="bg1">
                    <a:lumMod val="65000"/>
                  </a:schemeClr>
                </a:solidFill>
              </a:rPr>
              <a:t> A. Kaup.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Decoding-Energy-Rate-Distortion Optimization for Video Coding. IEEE Transactions on Circuits and Systems for Video Technology, Vol. 29(1), 2019.</a:t>
            </a:r>
          </a:p>
        </p:txBody>
      </p:sp>
    </p:spTree>
    <p:extLst>
      <p:ext uri="{BB962C8B-B14F-4D97-AF65-F5344CB8AC3E}">
        <p14:creationId xmlns:p14="http://schemas.microsoft.com/office/powerpoint/2010/main" val="19684020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435280" cy="3456384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400" dirty="0"/>
              <a:t>Thank you very much!</a:t>
            </a:r>
          </a:p>
        </p:txBody>
      </p:sp>
    </p:spTree>
    <p:extLst>
      <p:ext uri="{BB962C8B-B14F-4D97-AF65-F5344CB8AC3E}">
        <p14:creationId xmlns:p14="http://schemas.microsoft.com/office/powerpoint/2010/main" val="14737542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Energy Measurement – Confidence Interval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2843808" y="987574"/>
                <a:ext cx="3456384" cy="720080"/>
              </a:xfrm>
              <a:ln>
                <a:solidFill>
                  <a:schemeClr val="tx1"/>
                </a:solidFill>
              </a:ln>
            </p:spPr>
            <p:txBody>
              <a:bodyPr anchor="ctr">
                <a:normAutofit/>
              </a:bodyPr>
              <a:lstStyle/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2⋅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i="1">
                            <a:latin typeface="Cambria Math" panose="02040503050406030204" pitchFamily="18" charset="0"/>
                          </a:rPr>
                          <m:t>𝜎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rad>
                      </m:den>
                    </m:f>
                    <m:r>
                      <a:rPr lang="en-CA" i="1"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CA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𝛽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⋅</m:t>
                    </m:r>
                    <m:acc>
                      <m:accPr>
                        <m:chr m:val="̅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>
                                <a:latin typeface="Cambria Math" panose="02040503050406030204" pitchFamily="18" charset="0"/>
                              </a:rPr>
                              <m:t>dec</m:t>
                            </m:r>
                          </m:sub>
                        </m:sSub>
                      </m:e>
                    </m:acc>
                  </m:oMath>
                </a14:m>
                <a:r>
                  <a:rPr lang="en-CA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843808" y="987574"/>
                <a:ext cx="3456384" cy="720080"/>
              </a:xfrm>
              <a:blipFill>
                <a:blip r:embed="rId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feld 4"/>
              <p:cNvSpPr txBox="1"/>
              <p:nvPr/>
            </p:nvSpPr>
            <p:spPr>
              <a:xfrm>
                <a:off x="457200" y="1851670"/>
                <a:ext cx="8229600" cy="184665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600" i="1" dirty="0"/>
                  <a:t>m</a:t>
                </a:r>
                <a:r>
                  <a:rPr lang="en-US" sz="1600" dirty="0"/>
                  <a:t>: number of measurements (min: 5)</a:t>
                </a:r>
              </a:p>
              <a:p>
                <a:r>
                  <a:rPr lang="en-CA" altLang="en-US" sz="1600" i="1" dirty="0">
                    <a:solidFill>
                      <a:srgbClr val="00000A"/>
                    </a:solidFill>
                    <a:ea typeface="Times New Roman" panose="02020603050405020304" pitchFamily="18" charset="0"/>
                  </a:rPr>
                  <a:t>σ</a:t>
                </a:r>
                <a:r>
                  <a:rPr lang="en-CA" altLang="en-US" sz="1600" dirty="0">
                    <a:solidFill>
                      <a:srgbClr val="00000A"/>
                    </a:solidFill>
                    <a:ea typeface="Times New Roman" panose="02020603050405020304" pitchFamily="18" charset="0"/>
                  </a:rPr>
                  <a:t> : standard deviation of the measurement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𝛼</m:t>
                        </m:r>
                      </m:sub>
                    </m:sSub>
                  </m:oMath>
                </a14:m>
                <a:r>
                  <a:rPr lang="en-US" sz="1600" dirty="0"/>
                  <a:t>: the critical t-value of the Student’s t-distribution</a:t>
                </a:r>
              </a:p>
              <a:p>
                <a:r>
                  <a:rPr lang="en-US" sz="1600" dirty="0"/>
                  <a:t>β: allowed deviation of the actual decoding energy value 0.02</a:t>
                </a:r>
              </a:p>
              <a:p>
                <a:r>
                  <a:rPr lang="en-US" sz="1600" dirty="0"/>
                  <a:t>α: probability that the actual decoding energy is within the allowed deviation</a:t>
                </a:r>
              </a:p>
              <a:p>
                <a:r>
                  <a:rPr lang="en-US" sz="1600" dirty="0"/>
                  <a:t>0.99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5" name="Textfeld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851670"/>
                <a:ext cx="8229600" cy="1846659"/>
              </a:xfrm>
              <a:prstGeom prst="rect">
                <a:avLst/>
              </a:prstGeom>
              <a:blipFill>
                <a:blip r:embed="rId3"/>
                <a:stretch>
                  <a:fillRect l="-370" t="-66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01998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Literature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[1] M. </a:t>
            </a:r>
            <a:r>
              <a:rPr lang="en-US" sz="1600" dirty="0" err="1"/>
              <a:t>Efoui</a:t>
            </a:r>
            <a:r>
              <a:rPr lang="en-US" sz="1600" dirty="0"/>
              <a:t>-Hess, “Climate Crisis: The Unsustainable Use of Online Video. The Practical Case for Digital Sobriety”, Jul. 2019.</a:t>
            </a:r>
          </a:p>
          <a:p>
            <a:pPr marL="0" indent="0">
              <a:buNone/>
            </a:pPr>
            <a:r>
              <a:rPr lang="de-DE" sz="1600" dirty="0"/>
              <a:t>[2] C. Herglotz, A. </a:t>
            </a:r>
            <a:r>
              <a:rPr lang="de-DE" sz="1600" dirty="0" err="1"/>
              <a:t>Heindel</a:t>
            </a:r>
            <a:r>
              <a:rPr lang="de-DE" sz="1600" dirty="0"/>
              <a:t>, </a:t>
            </a:r>
            <a:r>
              <a:rPr lang="de-DE" sz="1600" dirty="0" err="1"/>
              <a:t>and</a:t>
            </a:r>
            <a:r>
              <a:rPr lang="de-DE" sz="1600" dirty="0"/>
              <a:t> A. Kaup. </a:t>
            </a:r>
            <a:r>
              <a:rPr lang="en-US" sz="1600" dirty="0"/>
              <a:t>Decoding-Energy-Rate-Distortion Optimization for Video Coding. IEEE Transactions on Circuits and Systems for Video Technology, Vol. 29(1), 2019.</a:t>
            </a:r>
          </a:p>
          <a:p>
            <a:pPr marL="0" indent="0">
              <a:buNone/>
            </a:pP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8485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Energy</a:t>
            </a:r>
            <a:r>
              <a:rPr lang="de-DE" dirty="0"/>
              <a:t> Measurement</a:t>
            </a:r>
            <a:endParaRPr lang="en-US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1800" dirty="0"/>
              <a:t>Measurement </a:t>
            </a:r>
            <a:r>
              <a:rPr lang="de-DE" sz="1800" dirty="0" err="1"/>
              <a:t>of</a:t>
            </a:r>
            <a:r>
              <a:rPr lang="de-DE" sz="1800" dirty="0"/>
              <a:t> </a:t>
            </a:r>
            <a:r>
              <a:rPr lang="de-DE" sz="1800" dirty="0" err="1"/>
              <a:t>the</a:t>
            </a:r>
            <a:r>
              <a:rPr lang="de-DE" sz="1800" dirty="0"/>
              <a:t> </a:t>
            </a:r>
            <a:r>
              <a:rPr lang="de-DE" sz="1800" dirty="0" err="1"/>
              <a:t>decoding</a:t>
            </a:r>
            <a:r>
              <a:rPr lang="de-DE" sz="1800" dirty="0"/>
              <a:t> </a:t>
            </a:r>
            <a:r>
              <a:rPr lang="de-DE" sz="1800" dirty="0" err="1"/>
              <a:t>energy</a:t>
            </a:r>
            <a:r>
              <a:rPr lang="de-DE" sz="1800" dirty="0"/>
              <a:t> on different </a:t>
            </a:r>
            <a:r>
              <a:rPr lang="de-DE" sz="1800" dirty="0" err="1"/>
              <a:t>devices</a:t>
            </a:r>
            <a:endParaRPr lang="de-DE" sz="1600" dirty="0"/>
          </a:p>
          <a:p>
            <a:pPr lvl="1"/>
            <a:r>
              <a:rPr lang="de-DE" sz="1600" dirty="0"/>
              <a:t>3</a:t>
            </a:r>
            <a:r>
              <a:rPr lang="de-DE" sz="1600" baseline="30000" dirty="0"/>
              <a:t>rd</a:t>
            </a:r>
            <a:r>
              <a:rPr lang="de-DE" sz="1600" dirty="0"/>
              <a:t> Setup:</a:t>
            </a:r>
          </a:p>
          <a:p>
            <a:pPr lvl="2"/>
            <a:r>
              <a:rPr lang="de-DE" sz="1400" dirty="0" err="1"/>
              <a:t>Raspberry</a:t>
            </a:r>
            <a:r>
              <a:rPr lang="de-DE" sz="1400" dirty="0"/>
              <a:t> Pi 3B+</a:t>
            </a:r>
          </a:p>
          <a:p>
            <a:pPr lvl="3"/>
            <a:r>
              <a:rPr lang="de-DE" sz="1400" dirty="0"/>
              <a:t>ARM Cortex A53, Quad-Core CPU </a:t>
            </a:r>
            <a:r>
              <a:rPr lang="de-DE" sz="1400" dirty="0" err="1"/>
              <a:t>with</a:t>
            </a:r>
            <a:r>
              <a:rPr lang="de-DE" sz="1400" dirty="0"/>
              <a:t> 1.4 GHz</a:t>
            </a:r>
          </a:p>
          <a:p>
            <a:pPr lvl="3"/>
            <a:r>
              <a:rPr lang="de-DE" sz="1400" dirty="0"/>
              <a:t>OS: Raspbian Stretch</a:t>
            </a:r>
          </a:p>
          <a:p>
            <a:pPr lvl="2"/>
            <a:r>
              <a:rPr lang="de-DE" sz="1400" dirty="0"/>
              <a:t>External power </a:t>
            </a:r>
            <a:r>
              <a:rPr lang="de-DE" sz="1400" dirty="0" err="1"/>
              <a:t>meter</a:t>
            </a:r>
            <a:r>
              <a:rPr lang="de-DE" sz="1400" dirty="0"/>
              <a:t> ZES ZIMMER, LMG95</a:t>
            </a:r>
          </a:p>
          <a:p>
            <a:pPr lvl="3"/>
            <a:endParaRPr lang="de-DE" dirty="0"/>
          </a:p>
          <a:p>
            <a:pPr lvl="3"/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04"/>
          <a:stretch/>
        </p:blipFill>
        <p:spPr>
          <a:xfrm>
            <a:off x="5569248" y="1419622"/>
            <a:ext cx="3132000" cy="138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9594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457200" y="771550"/>
            <a:ext cx="8229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Evaluation </a:t>
            </a:r>
            <a:r>
              <a:rPr lang="de-DE" dirty="0" err="1"/>
              <a:t>of</a:t>
            </a:r>
            <a:r>
              <a:rPr lang="de-DE" dirty="0"/>
              <a:t> BDDE </a:t>
            </a:r>
            <a:r>
              <a:rPr lang="de-DE" dirty="0" err="1"/>
              <a:t>compared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HM-decoder on Intel-PC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>
                <a:sym typeface="Wingdings" panose="05000000000000000000" pitchFamily="2" charset="2"/>
              </a:rPr>
              <a:t>FFmpeg </a:t>
            </a:r>
            <a:r>
              <a:rPr lang="de-DE" dirty="0" err="1">
                <a:sym typeface="Wingdings" panose="05000000000000000000" pitchFamily="2" charset="2"/>
              </a:rPr>
              <a:t>has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higher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energy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efficiency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than</a:t>
            </a:r>
            <a:r>
              <a:rPr lang="de-DE" dirty="0">
                <a:sym typeface="Wingdings" panose="05000000000000000000" pitchFamily="2" charset="2"/>
              </a:rPr>
              <a:t> HM-decoder on </a:t>
            </a:r>
            <a:r>
              <a:rPr lang="de-DE" dirty="0" err="1">
                <a:sym typeface="Wingdings" panose="05000000000000000000" pitchFamily="2" charset="2"/>
              </a:rPr>
              <a:t>both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devices</a:t>
            </a:r>
            <a:endParaRPr lang="de-DE" dirty="0">
              <a:sym typeface="Wingdings" panose="05000000000000000000" pitchFamily="2" charset="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>
                <a:sym typeface="Wingdings" panose="05000000000000000000" pitchFamily="2" charset="2"/>
              </a:rPr>
              <a:t>BDDE </a:t>
            </a:r>
            <a:r>
              <a:rPr lang="de-DE" dirty="0" err="1">
                <a:sym typeface="Wingdings" panose="05000000000000000000" pitchFamily="2" charset="2"/>
              </a:rPr>
              <a:t>for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both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devices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is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en-US" dirty="0">
                <a:sym typeface="Wingdings" panose="05000000000000000000" pitchFamily="2" charset="2"/>
              </a:rPr>
              <a:t>approximately</a:t>
            </a:r>
            <a:r>
              <a:rPr lang="de-DE" dirty="0">
                <a:sym typeface="Wingdings" panose="05000000000000000000" pitchFamily="2" charset="2"/>
              </a:rPr>
              <a:t> -80%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 err="1">
                <a:sym typeface="Wingdings" panose="05000000000000000000" pitchFamily="2" charset="2"/>
              </a:rPr>
              <a:t>Similiar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energy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demand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for</a:t>
            </a:r>
            <a:r>
              <a:rPr lang="de-DE" dirty="0">
                <a:sym typeface="Wingdings" panose="05000000000000000000" pitchFamily="2" charset="2"/>
              </a:rPr>
              <a:t> ARM- </a:t>
            </a:r>
            <a:r>
              <a:rPr lang="de-DE" dirty="0" err="1">
                <a:sym typeface="Wingdings" panose="05000000000000000000" pitchFamily="2" charset="2"/>
              </a:rPr>
              <a:t>and</a:t>
            </a:r>
            <a:r>
              <a:rPr lang="de-DE" dirty="0">
                <a:sym typeface="Wingdings" panose="05000000000000000000" pitchFamily="2" charset="2"/>
              </a:rPr>
              <a:t> Intel-CPU</a:t>
            </a:r>
            <a:endParaRPr lang="en-US" dirty="0"/>
          </a:p>
          <a:p>
            <a:pPr lvl="1"/>
            <a:r>
              <a:rPr lang="en-US" dirty="0">
                <a:sym typeface="Wingdings" panose="05000000000000000000" pitchFamily="2" charset="2"/>
              </a:rPr>
              <a:t> Further implementations of VVC could also achieve similar results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000" dirty="0" err="1"/>
              <a:t>Comparison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Different </a:t>
            </a:r>
            <a:r>
              <a:rPr lang="en-GB" sz="2000" dirty="0"/>
              <a:t>Implementations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HEVC on Different Devices</a:t>
            </a:r>
          </a:p>
        </p:txBody>
      </p:sp>
      <p:graphicFrame>
        <p:nvGraphicFramePr>
          <p:cNvPr id="6" name="Tabelle 5"/>
          <p:cNvGraphicFramePr>
            <a:graphicFrameLocks noGrp="1"/>
          </p:cNvGraphicFramePr>
          <p:nvPr/>
        </p:nvGraphicFramePr>
        <p:xfrm>
          <a:off x="971600" y="1491630"/>
          <a:ext cx="7344231" cy="1349175"/>
        </p:xfrm>
        <a:graphic>
          <a:graphicData uri="http://schemas.openxmlformats.org/drawingml/2006/table">
            <a:tbl>
              <a:tblPr firstRow="1" firstCol="1" bandRow="1"/>
              <a:tblGrid>
                <a:gridCol w="2448077">
                  <a:extLst>
                    <a:ext uri="{9D8B030D-6E8A-4147-A177-3AD203B41FA5}">
                      <a16:colId xmlns:a16="http://schemas.microsoft.com/office/drawing/2014/main" val="3288442035"/>
                    </a:ext>
                  </a:extLst>
                </a:gridCol>
                <a:gridCol w="2448077">
                  <a:extLst>
                    <a:ext uri="{9D8B030D-6E8A-4147-A177-3AD203B41FA5}">
                      <a16:colId xmlns:a16="http://schemas.microsoft.com/office/drawing/2014/main" val="2882937911"/>
                    </a:ext>
                  </a:extLst>
                </a:gridCol>
                <a:gridCol w="2448077">
                  <a:extLst>
                    <a:ext uri="{9D8B030D-6E8A-4147-A177-3AD203B41FA5}">
                      <a16:colId xmlns:a16="http://schemas.microsoft.com/office/drawing/2014/main" val="3619549490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lvl="1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BDDE Intel FFmpeg 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BDDE Raspberry FFmpeg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7646255"/>
                  </a:ext>
                </a:extLst>
              </a:tr>
              <a:tr h="269055">
                <a:tc>
                  <a:txBody>
                    <a:bodyPr/>
                    <a:lstStyle/>
                    <a:p>
                      <a:pPr lvl="0" algn="l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Intra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-82.23%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-87.55%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4386974"/>
                  </a:ext>
                </a:extLst>
              </a:tr>
              <a:tr h="269055">
                <a:tc>
                  <a:txBody>
                    <a:bodyPr/>
                    <a:lstStyle/>
                    <a:p>
                      <a:pPr lvl="0" algn="l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Lowdelay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-78.11%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-78.09%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7935704"/>
                  </a:ext>
                </a:extLst>
              </a:tr>
              <a:tr h="253978">
                <a:tc>
                  <a:txBody>
                    <a:bodyPr/>
                    <a:lstStyle/>
                    <a:p>
                      <a:pPr lvl="0" algn="l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Randomaccess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-78.11%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-76.44%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8254879"/>
                  </a:ext>
                </a:extLst>
              </a:tr>
              <a:tr h="269055">
                <a:tc>
                  <a:txBody>
                    <a:bodyPr/>
                    <a:lstStyle/>
                    <a:p>
                      <a:pPr lvl="0" algn="l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Mean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-79.48%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-80.69%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63677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4619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987574"/>
            <a:ext cx="4114800" cy="3384376"/>
          </a:xfrm>
        </p:spPr>
        <p:txBody>
          <a:bodyPr>
            <a:normAutofit/>
          </a:bodyPr>
          <a:lstStyle/>
          <a:p>
            <a:r>
              <a:rPr lang="de-DE" sz="1800" dirty="0"/>
              <a:t>Online </a:t>
            </a:r>
            <a:r>
              <a:rPr lang="de-DE" sz="1800" dirty="0" err="1"/>
              <a:t>video</a:t>
            </a:r>
            <a:r>
              <a:rPr lang="de-DE" sz="1800" dirty="0"/>
              <a:t> </a:t>
            </a:r>
            <a:r>
              <a:rPr lang="de-DE" sz="1800" dirty="0" err="1"/>
              <a:t>content</a:t>
            </a:r>
            <a:r>
              <a:rPr lang="de-DE" sz="1800" dirty="0"/>
              <a:t>: 1% </a:t>
            </a:r>
            <a:r>
              <a:rPr lang="de-DE" sz="1800" dirty="0" err="1"/>
              <a:t>of</a:t>
            </a:r>
            <a:r>
              <a:rPr lang="de-DE" sz="1800" dirty="0"/>
              <a:t> global </a:t>
            </a:r>
            <a:r>
              <a:rPr lang="de-DE" sz="1800" dirty="0" err="1"/>
              <a:t>greenhouse</a:t>
            </a:r>
            <a:r>
              <a:rPr lang="de-DE" sz="1800" dirty="0"/>
              <a:t> gas </a:t>
            </a:r>
            <a:r>
              <a:rPr lang="de-DE" sz="1800" dirty="0" err="1"/>
              <a:t>emissions</a:t>
            </a:r>
            <a:r>
              <a:rPr lang="de-DE" sz="1800" dirty="0"/>
              <a:t> [1]</a:t>
            </a:r>
          </a:p>
          <a:p>
            <a:pPr lvl="1"/>
            <a:r>
              <a:rPr lang="de-DE" sz="1800" dirty="0" err="1"/>
              <a:t>Civil</a:t>
            </a:r>
            <a:r>
              <a:rPr lang="de-DE" sz="1800" dirty="0"/>
              <a:t> </a:t>
            </a:r>
            <a:r>
              <a:rPr lang="de-DE" sz="1800" dirty="0" err="1"/>
              <a:t>aviation</a:t>
            </a:r>
            <a:r>
              <a:rPr lang="de-DE" sz="1800" dirty="0"/>
              <a:t> </a:t>
            </a:r>
            <a:r>
              <a:rPr lang="de-DE" sz="1800" dirty="0" err="1"/>
              <a:t>has</a:t>
            </a:r>
            <a:r>
              <a:rPr lang="de-DE" sz="1800" dirty="0"/>
              <a:t> a </a:t>
            </a:r>
            <a:r>
              <a:rPr lang="de-DE" sz="1800" dirty="0" err="1"/>
              <a:t>share</a:t>
            </a:r>
            <a:r>
              <a:rPr lang="de-DE" sz="1800" dirty="0"/>
              <a:t> </a:t>
            </a:r>
            <a:r>
              <a:rPr lang="de-DE" sz="1800" dirty="0" err="1"/>
              <a:t>of</a:t>
            </a:r>
            <a:r>
              <a:rPr lang="de-DE" sz="1800" dirty="0"/>
              <a:t> 4%</a:t>
            </a:r>
          </a:p>
          <a:p>
            <a:pPr lvl="1"/>
            <a:endParaRPr lang="de-DE" sz="1800" dirty="0"/>
          </a:p>
          <a:p>
            <a:r>
              <a:rPr lang="de-DE" sz="1800" dirty="0"/>
              <a:t>Mobile </a:t>
            </a:r>
            <a:r>
              <a:rPr lang="de-DE" sz="1800" dirty="0" err="1"/>
              <a:t>devices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limited </a:t>
            </a:r>
            <a:r>
              <a:rPr lang="de-DE" sz="1800" dirty="0" err="1"/>
              <a:t>battery</a:t>
            </a:r>
            <a:r>
              <a:rPr lang="de-DE" sz="1800" dirty="0"/>
              <a:t> </a:t>
            </a:r>
            <a:r>
              <a:rPr lang="de-DE" sz="1800" dirty="0" err="1"/>
              <a:t>lifetime</a:t>
            </a:r>
            <a:endParaRPr lang="de-DE" sz="1800" dirty="0"/>
          </a:p>
          <a:p>
            <a:endParaRPr lang="de-DE" sz="1800" dirty="0"/>
          </a:p>
          <a:p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1800" dirty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marL="457200" lvl="1" indent="0">
              <a:buNone/>
            </a:pPr>
            <a:endParaRPr lang="de-DE" dirty="0"/>
          </a:p>
        </p:txBody>
      </p:sp>
      <p:grpSp>
        <p:nvGrpSpPr>
          <p:cNvPr id="10" name="Gruppieren 9"/>
          <p:cNvGrpSpPr>
            <a:grpSpLocks noChangeAspect="1"/>
          </p:cNvGrpSpPr>
          <p:nvPr/>
        </p:nvGrpSpPr>
        <p:grpSpPr>
          <a:xfrm>
            <a:off x="5436096" y="2661110"/>
            <a:ext cx="2160000" cy="1186095"/>
            <a:chOff x="1907704" y="2679763"/>
            <a:chExt cx="2557115" cy="1404155"/>
          </a:xfrm>
        </p:grpSpPr>
        <p:sp>
          <p:nvSpPr>
            <p:cNvPr id="9" name="Abgerundetes Rechteck 8"/>
            <p:cNvSpPr/>
            <p:nvPr/>
          </p:nvSpPr>
          <p:spPr>
            <a:xfrm>
              <a:off x="1907704" y="2679763"/>
              <a:ext cx="2557115" cy="1404155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Ellipse 5"/>
            <p:cNvSpPr/>
            <p:nvPr/>
          </p:nvSpPr>
          <p:spPr>
            <a:xfrm>
              <a:off x="1924876" y="3291838"/>
              <a:ext cx="162000" cy="16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Ellipse 7"/>
            <p:cNvSpPr/>
            <p:nvPr/>
          </p:nvSpPr>
          <p:spPr>
            <a:xfrm flipH="1">
              <a:off x="4341364" y="2859782"/>
              <a:ext cx="72000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7786" y="2770929"/>
              <a:ext cx="2172123" cy="1221819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</p:grpSp>
      <p:sp>
        <p:nvSpPr>
          <p:cNvPr id="11" name="Textfeld 10"/>
          <p:cNvSpPr txBox="1"/>
          <p:nvPr/>
        </p:nvSpPr>
        <p:spPr>
          <a:xfrm>
            <a:off x="486298" y="4148847"/>
            <a:ext cx="8291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dirty="0">
                <a:solidFill>
                  <a:schemeClr val="bg1">
                    <a:lumMod val="75000"/>
                  </a:schemeClr>
                </a:solidFill>
              </a:rPr>
              <a:t>[1] M. </a:t>
            </a:r>
            <a:r>
              <a:rPr lang="en-CA" sz="1100" dirty="0" err="1">
                <a:solidFill>
                  <a:schemeClr val="bg1">
                    <a:lumMod val="75000"/>
                  </a:schemeClr>
                </a:solidFill>
              </a:rPr>
              <a:t>Efoui</a:t>
            </a:r>
            <a:r>
              <a:rPr lang="en-CA" sz="1100" dirty="0">
                <a:solidFill>
                  <a:schemeClr val="bg1">
                    <a:lumMod val="75000"/>
                  </a:schemeClr>
                </a:solidFill>
              </a:rPr>
              <a:t>-Hess, “Climate Crisis: The Unsustainable Use of Online Video. The Practical Case for Digital Sobriety”, Jul. 2019.</a:t>
            </a:r>
            <a:endParaRPr lang="en-US" sz="16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034EF3A-F6D9-4F19-8AA8-A06AEE80C9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38"/>
          <a:stretch/>
        </p:blipFill>
        <p:spPr>
          <a:xfrm>
            <a:off x="5311335" y="895670"/>
            <a:ext cx="2102093" cy="152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37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VTM and HM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983494" y="1013136"/>
            <a:ext cx="3712369" cy="3312368"/>
          </a:xfrm>
        </p:spPr>
        <p:txBody>
          <a:bodyPr>
            <a:normAutofit/>
          </a:bodyPr>
          <a:lstStyle/>
          <a:p>
            <a:r>
              <a:rPr lang="en-US" sz="1600" dirty="0"/>
              <a:t>Bjøntegaard-Delta-Rate (BDR) is used as scale for rate-distortion-efficiency</a:t>
            </a:r>
          </a:p>
          <a:p>
            <a:r>
              <a:rPr lang="de-DE" sz="1600" dirty="0"/>
              <a:t>BDR-</a:t>
            </a:r>
            <a:r>
              <a:rPr lang="de-DE" sz="1600" dirty="0" err="1"/>
              <a:t>value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dirty="0" err="1"/>
              <a:t>this</a:t>
            </a:r>
            <a:r>
              <a:rPr lang="de-DE" sz="1600" dirty="0"/>
              <a:t> </a:t>
            </a:r>
            <a:r>
              <a:rPr lang="de-DE" sz="1600" dirty="0" err="1"/>
              <a:t>example</a:t>
            </a:r>
            <a:r>
              <a:rPr lang="de-DE" sz="1600" dirty="0"/>
              <a:t>: -29.11%</a:t>
            </a:r>
            <a:endParaRPr lang="en-US" sz="1600" dirty="0"/>
          </a:p>
          <a:p>
            <a:endParaRPr lang="en-US" sz="16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76" y="1013136"/>
            <a:ext cx="4608000" cy="2450741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457200" y="3415374"/>
            <a:ext cx="41868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/>
              <a:t>FoodMarket4, randomaccess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142333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/>
          <p:cNvSpPr>
            <a:spLocks noGrp="1"/>
          </p:cNvSpPr>
          <p:nvPr>
            <p:ph sz="half" idx="1"/>
          </p:nvPr>
        </p:nvSpPr>
        <p:spPr>
          <a:xfrm>
            <a:off x="457200" y="915566"/>
            <a:ext cx="7859216" cy="3528393"/>
          </a:xfrm>
        </p:spPr>
        <p:txBody>
          <a:bodyPr>
            <a:normAutofit/>
          </a:bodyPr>
          <a:lstStyle/>
          <a:p>
            <a:pPr marL="285750" indent="-285750"/>
            <a:r>
              <a:rPr lang="de-DE" sz="1800" dirty="0"/>
              <a:t>Evaluation </a:t>
            </a:r>
            <a:r>
              <a:rPr lang="de-DE" sz="1800" dirty="0" err="1"/>
              <a:t>of</a:t>
            </a:r>
            <a:r>
              <a:rPr lang="de-DE" sz="1800" dirty="0"/>
              <a:t> </a:t>
            </a:r>
            <a:r>
              <a:rPr lang="en-CA" sz="1800" dirty="0" err="1"/>
              <a:t>Bjøntegaard</a:t>
            </a:r>
            <a:r>
              <a:rPr lang="en-CA" sz="1800" dirty="0"/>
              <a:t>-Delta-Rate (BDR)</a:t>
            </a:r>
            <a:r>
              <a:rPr lang="de-DE" sz="1800" dirty="0">
                <a:sym typeface="Wingdings" panose="05000000000000000000" pitchFamily="2" charset="2"/>
              </a:rPr>
              <a:t> </a:t>
            </a:r>
            <a:r>
              <a:rPr lang="en-CA" sz="1800" dirty="0"/>
              <a:t>and </a:t>
            </a:r>
            <a:r>
              <a:rPr lang="en-CA" sz="1800" dirty="0" err="1"/>
              <a:t>Bjøntegaard</a:t>
            </a:r>
            <a:r>
              <a:rPr lang="en-CA" sz="1800" dirty="0"/>
              <a:t>-Delta-Decoding-Energy (BDDE)</a:t>
            </a:r>
            <a:endParaRPr lang="de-DE" sz="1800" dirty="0">
              <a:sym typeface="Wingdings" panose="05000000000000000000" pitchFamily="2" charset="2"/>
            </a:endParaRPr>
          </a:p>
          <a:p>
            <a:pPr lvl="1"/>
            <a:endParaRPr lang="de-DE" sz="1600" dirty="0"/>
          </a:p>
          <a:p>
            <a:pPr lvl="1"/>
            <a:endParaRPr lang="de-DE" sz="1600" dirty="0"/>
          </a:p>
          <a:p>
            <a:pPr lvl="1"/>
            <a:endParaRPr lang="de-DE" sz="1600" dirty="0"/>
          </a:p>
          <a:p>
            <a:endParaRPr lang="de-DE" sz="1800" dirty="0"/>
          </a:p>
          <a:p>
            <a:pPr marL="400050" lvl="1" indent="0">
              <a:buNone/>
            </a:pPr>
            <a:endParaRPr lang="de-DE" sz="1600" dirty="0">
              <a:sym typeface="Wingdings" panose="05000000000000000000" pitchFamily="2" charset="2"/>
            </a:endParaRPr>
          </a:p>
          <a:p>
            <a:pPr marL="400050" lvl="1" indent="0">
              <a:buNone/>
            </a:pPr>
            <a:endParaRPr lang="de-DE" sz="1600" dirty="0">
              <a:sym typeface="Wingdings" panose="05000000000000000000" pitchFamily="2" charset="2"/>
            </a:endParaRPr>
          </a:p>
          <a:p>
            <a:pPr marL="685800" lvl="1"/>
            <a:r>
              <a:rPr lang="de-DE" sz="1600" dirty="0">
                <a:sym typeface="Wingdings" panose="05000000000000000000" pitchFamily="2" charset="2"/>
              </a:rPr>
              <a:t>General </a:t>
            </a:r>
            <a:r>
              <a:rPr lang="de-DE" sz="1600" dirty="0" err="1">
                <a:sym typeface="Wingdings" panose="05000000000000000000" pitchFamily="2" charset="2"/>
              </a:rPr>
              <a:t>observation</a:t>
            </a:r>
            <a:r>
              <a:rPr lang="de-DE" sz="1600" dirty="0">
                <a:sym typeface="Wingdings" panose="05000000000000000000" pitchFamily="2" charset="2"/>
              </a:rPr>
              <a:t>: </a:t>
            </a:r>
            <a:r>
              <a:rPr lang="en-US" sz="1600" dirty="0">
                <a:sym typeface="Wingdings" panose="05000000000000000000" pitchFamily="2" charset="2"/>
              </a:rPr>
              <a:t>significantly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en-US" sz="1600" dirty="0">
                <a:sym typeface="Wingdings" panose="05000000000000000000" pitchFamily="2" charset="2"/>
              </a:rPr>
              <a:t>higher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de-DE" sz="1600" dirty="0" err="1">
                <a:sym typeface="Wingdings" panose="05000000000000000000" pitchFamily="2" charset="2"/>
              </a:rPr>
              <a:t>decoding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de-DE" sz="1600" dirty="0" err="1">
                <a:sym typeface="Wingdings" panose="05000000000000000000" pitchFamily="2" charset="2"/>
              </a:rPr>
              <a:t>energy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de-DE" sz="1600" dirty="0" err="1">
                <a:sym typeface="Wingdings" panose="05000000000000000000" pitchFamily="2" charset="2"/>
              </a:rPr>
              <a:t>demand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de-DE" sz="1600" dirty="0" err="1">
                <a:sym typeface="Wingdings" panose="05000000000000000000" pitchFamily="2" charset="2"/>
              </a:rPr>
              <a:t>of</a:t>
            </a:r>
            <a:r>
              <a:rPr lang="de-DE" sz="1600" dirty="0">
                <a:sym typeface="Wingdings" panose="05000000000000000000" pitchFamily="2" charset="2"/>
              </a:rPr>
              <a:t> VTM </a:t>
            </a:r>
            <a:r>
              <a:rPr lang="de-DE" sz="1600" dirty="0" err="1">
                <a:sym typeface="Wingdings" panose="05000000000000000000" pitchFamily="2" charset="2"/>
              </a:rPr>
              <a:t>decoder</a:t>
            </a:r>
            <a:endParaRPr lang="de-DE" sz="1600" dirty="0">
              <a:sym typeface="Wingdings" panose="05000000000000000000" pitchFamily="2" charset="2"/>
            </a:endParaRPr>
          </a:p>
          <a:p>
            <a:pPr marL="685800" lvl="1"/>
            <a:r>
              <a:rPr lang="de-DE" sz="1600" dirty="0">
                <a:sym typeface="Wingdings" panose="05000000000000000000" pitchFamily="2" charset="2"/>
              </a:rPr>
              <a:t>BDR- </a:t>
            </a:r>
            <a:r>
              <a:rPr lang="de-DE" sz="1600" dirty="0" err="1">
                <a:sym typeface="Wingdings" panose="05000000000000000000" pitchFamily="2" charset="2"/>
              </a:rPr>
              <a:t>and</a:t>
            </a:r>
            <a:r>
              <a:rPr lang="de-DE" sz="1600" dirty="0">
                <a:sym typeface="Wingdings" panose="05000000000000000000" pitchFamily="2" charset="2"/>
              </a:rPr>
              <a:t> BDDE-</a:t>
            </a:r>
            <a:r>
              <a:rPr lang="de-DE" sz="1600" dirty="0" err="1">
                <a:sym typeface="Wingdings" panose="05000000000000000000" pitchFamily="2" charset="2"/>
              </a:rPr>
              <a:t>values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de-DE" sz="1600" dirty="0" err="1">
                <a:sym typeface="Wingdings" panose="05000000000000000000" pitchFamily="2" charset="2"/>
              </a:rPr>
              <a:t>depend</a:t>
            </a:r>
            <a:r>
              <a:rPr lang="de-DE" sz="1600" dirty="0">
                <a:sym typeface="Wingdings" panose="05000000000000000000" pitchFamily="2" charset="2"/>
              </a:rPr>
              <a:t> on </a:t>
            </a:r>
            <a:r>
              <a:rPr lang="de-DE" sz="1600" dirty="0" err="1">
                <a:sym typeface="Wingdings" panose="05000000000000000000" pitchFamily="2" charset="2"/>
              </a:rPr>
              <a:t>applied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de-DE" sz="1600" dirty="0" err="1">
                <a:sym typeface="Wingdings" panose="05000000000000000000" pitchFamily="2" charset="2"/>
              </a:rPr>
              <a:t>configuration</a:t>
            </a:r>
            <a:endParaRPr lang="de-DE" dirty="0">
              <a:sym typeface="Wingdings" panose="05000000000000000000" pitchFamily="2" charset="2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Comparison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VTM- </a:t>
            </a:r>
            <a:r>
              <a:rPr lang="de-DE" dirty="0" err="1"/>
              <a:t>and</a:t>
            </a:r>
            <a:r>
              <a:rPr lang="de-DE" dirty="0"/>
              <a:t> HM-decoder </a:t>
            </a:r>
            <a:r>
              <a:rPr lang="de-DE" dirty="0" err="1"/>
              <a:t>with</a:t>
            </a:r>
            <a:r>
              <a:rPr lang="de-DE" dirty="0"/>
              <a:t> RAPL</a:t>
            </a:r>
            <a:endParaRPr lang="en-US" dirty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/>
          </p:nvPr>
        </p:nvGraphicFramePr>
        <p:xfrm>
          <a:off x="1242888" y="1563638"/>
          <a:ext cx="6287839" cy="1462920"/>
        </p:xfrm>
        <a:graphic>
          <a:graphicData uri="http://schemas.openxmlformats.org/drawingml/2006/table">
            <a:tbl>
              <a:tblPr firstRow="1" firstCol="1" bandRow="1"/>
              <a:tblGrid>
                <a:gridCol w="2303335">
                  <a:extLst>
                    <a:ext uri="{9D8B030D-6E8A-4147-A177-3AD203B41FA5}">
                      <a16:colId xmlns:a16="http://schemas.microsoft.com/office/drawing/2014/main" val="673068060"/>
                    </a:ext>
                  </a:extLst>
                </a:gridCol>
                <a:gridCol w="1957267">
                  <a:extLst>
                    <a:ext uri="{9D8B030D-6E8A-4147-A177-3AD203B41FA5}">
                      <a16:colId xmlns:a16="http://schemas.microsoft.com/office/drawing/2014/main" val="4064302953"/>
                    </a:ext>
                  </a:extLst>
                </a:gridCol>
                <a:gridCol w="2027237">
                  <a:extLst>
                    <a:ext uri="{9D8B030D-6E8A-4147-A177-3AD203B41FA5}">
                      <a16:colId xmlns:a16="http://schemas.microsoft.com/office/drawing/2014/main" val="2396088344"/>
                    </a:ext>
                  </a:extLst>
                </a:gridCol>
              </a:tblGrid>
              <a:tr h="37142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BDR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BDDE (RAPL)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9192118"/>
                  </a:ext>
                </a:extLst>
              </a:tr>
              <a:tr h="348660"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Intra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-23.70%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+76.11%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165051"/>
                  </a:ext>
                </a:extLst>
              </a:tr>
              <a:tr h="371420"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Lowdelay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-27.05%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+62.08%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068194"/>
                  </a:ext>
                </a:extLst>
              </a:tr>
              <a:tr h="371420"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Randomaccess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-31.91%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+77.85%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8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1872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sz="1800" dirty="0"/>
              <a:t>Energy Measurement</a:t>
            </a:r>
          </a:p>
          <a:p>
            <a:r>
              <a:rPr lang="en-US" sz="1800" dirty="0"/>
              <a:t>Comparison of VTM and HM</a:t>
            </a:r>
          </a:p>
          <a:p>
            <a:r>
              <a:rPr lang="de-DE" sz="1800" dirty="0" err="1"/>
              <a:t>Comparison</a:t>
            </a:r>
            <a:r>
              <a:rPr lang="de-DE" sz="1800" dirty="0"/>
              <a:t> </a:t>
            </a:r>
            <a:r>
              <a:rPr lang="de-DE" sz="1800" dirty="0" err="1"/>
              <a:t>of</a:t>
            </a:r>
            <a:r>
              <a:rPr lang="de-DE" sz="1800" dirty="0"/>
              <a:t> Different </a:t>
            </a:r>
            <a:r>
              <a:rPr lang="en-GB" sz="1800" dirty="0"/>
              <a:t>Implementations</a:t>
            </a:r>
            <a:r>
              <a:rPr lang="de-DE" sz="1800" dirty="0"/>
              <a:t> </a:t>
            </a:r>
            <a:r>
              <a:rPr lang="de-DE" sz="1800" dirty="0" err="1"/>
              <a:t>of</a:t>
            </a:r>
            <a:r>
              <a:rPr lang="de-DE" sz="1800" dirty="0"/>
              <a:t> HEVC</a:t>
            </a:r>
          </a:p>
          <a:p>
            <a:r>
              <a:rPr lang="de-DE" sz="1800" dirty="0" err="1"/>
              <a:t>Conclusion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39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Energy</a:t>
            </a:r>
            <a:r>
              <a:rPr lang="de-DE" dirty="0"/>
              <a:t> Measurement</a:t>
            </a:r>
            <a:endParaRPr lang="en-US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1800" dirty="0"/>
              <a:t>Measurement </a:t>
            </a:r>
            <a:r>
              <a:rPr lang="de-DE" sz="1800" dirty="0" err="1"/>
              <a:t>of</a:t>
            </a:r>
            <a:r>
              <a:rPr lang="de-DE" sz="1800" dirty="0"/>
              <a:t> </a:t>
            </a:r>
            <a:r>
              <a:rPr lang="de-DE" sz="1800" dirty="0" err="1"/>
              <a:t>the</a:t>
            </a:r>
            <a:r>
              <a:rPr lang="de-DE" sz="1800" dirty="0"/>
              <a:t> </a:t>
            </a:r>
            <a:r>
              <a:rPr lang="de-DE" sz="1800" dirty="0" err="1"/>
              <a:t>decoding</a:t>
            </a:r>
            <a:r>
              <a:rPr lang="de-DE" sz="1800" dirty="0"/>
              <a:t> </a:t>
            </a:r>
            <a:r>
              <a:rPr lang="de-DE" sz="1800" dirty="0" err="1"/>
              <a:t>energy</a:t>
            </a:r>
            <a:r>
              <a:rPr lang="de-DE" sz="1800" dirty="0"/>
              <a:t>:</a:t>
            </a:r>
          </a:p>
          <a:p>
            <a:pPr lvl="1"/>
            <a:r>
              <a:rPr lang="de-DE" sz="1600" dirty="0"/>
              <a:t>1</a:t>
            </a:r>
            <a:r>
              <a:rPr lang="de-DE" sz="1600" baseline="30000" dirty="0"/>
              <a:t>st</a:t>
            </a:r>
            <a:r>
              <a:rPr lang="de-DE" sz="1600" dirty="0"/>
              <a:t> Setup: </a:t>
            </a:r>
          </a:p>
          <a:p>
            <a:pPr lvl="2"/>
            <a:r>
              <a:rPr lang="de-DE" sz="1400" dirty="0"/>
              <a:t>Desktop PC</a:t>
            </a:r>
          </a:p>
          <a:p>
            <a:pPr lvl="3"/>
            <a:r>
              <a:rPr lang="de-DE" sz="1400" dirty="0"/>
              <a:t>Intel i7-8700 CPU</a:t>
            </a:r>
          </a:p>
          <a:p>
            <a:pPr lvl="3"/>
            <a:r>
              <a:rPr lang="de-DE" sz="1400" dirty="0"/>
              <a:t>OS: </a:t>
            </a:r>
            <a:r>
              <a:rPr lang="de-DE" sz="1400" dirty="0" err="1"/>
              <a:t>CentOS</a:t>
            </a:r>
            <a:r>
              <a:rPr lang="de-DE" sz="1400" dirty="0"/>
              <a:t> 7</a:t>
            </a:r>
          </a:p>
          <a:p>
            <a:pPr lvl="2"/>
            <a:r>
              <a:rPr lang="de-DE" sz="1400" dirty="0"/>
              <a:t>External power </a:t>
            </a:r>
            <a:r>
              <a:rPr lang="de-DE" sz="1400" dirty="0" err="1"/>
              <a:t>meter</a:t>
            </a:r>
            <a:r>
              <a:rPr lang="de-DE" sz="1400" dirty="0"/>
              <a:t> ZES ZIMMER, LMG95</a:t>
            </a:r>
          </a:p>
          <a:p>
            <a:pPr lvl="1"/>
            <a:r>
              <a:rPr lang="de-DE" sz="1600" dirty="0"/>
              <a:t>2</a:t>
            </a:r>
            <a:r>
              <a:rPr lang="de-DE" sz="1600" baseline="30000" dirty="0"/>
              <a:t>nd</a:t>
            </a:r>
            <a:r>
              <a:rPr lang="de-DE" sz="1600" dirty="0"/>
              <a:t> Setup: </a:t>
            </a:r>
          </a:p>
          <a:p>
            <a:pPr lvl="2"/>
            <a:r>
              <a:rPr lang="de-DE" sz="1400" dirty="0"/>
              <a:t>Desktop PC</a:t>
            </a:r>
          </a:p>
          <a:p>
            <a:pPr lvl="2"/>
            <a:r>
              <a:rPr lang="de-DE" sz="1400" dirty="0"/>
              <a:t>Measurement </a:t>
            </a:r>
            <a:r>
              <a:rPr lang="de-DE" sz="1400" dirty="0" err="1"/>
              <a:t>with</a:t>
            </a:r>
            <a:r>
              <a:rPr lang="de-DE" sz="1400" dirty="0"/>
              <a:t> </a:t>
            </a:r>
            <a:r>
              <a:rPr lang="de-DE" sz="1400" dirty="0" err="1"/>
              <a:t>integrated</a:t>
            </a:r>
            <a:r>
              <a:rPr lang="de-DE" sz="1400" dirty="0"/>
              <a:t> power </a:t>
            </a:r>
            <a:r>
              <a:rPr lang="de-DE" sz="1400" dirty="0" err="1"/>
              <a:t>meter</a:t>
            </a:r>
            <a:r>
              <a:rPr lang="de-DE" sz="1400" dirty="0"/>
              <a:t> </a:t>
            </a:r>
            <a:r>
              <a:rPr lang="de-DE" sz="1400" dirty="0" err="1"/>
              <a:t>of</a:t>
            </a:r>
            <a:r>
              <a:rPr lang="de-DE" sz="1400" dirty="0"/>
              <a:t> Intel CPU: Running Average Power Limit (RAPL)</a:t>
            </a:r>
          </a:p>
          <a:p>
            <a:pPr lvl="3"/>
            <a:r>
              <a:rPr lang="de-DE" sz="1400" dirty="0"/>
              <a:t>Energy Counter </a:t>
            </a:r>
            <a:r>
              <a:rPr lang="de-DE" sz="1400" dirty="0" err="1"/>
              <a:t>is</a:t>
            </a:r>
            <a:r>
              <a:rPr lang="de-DE" sz="1400" dirty="0"/>
              <a:t> </a:t>
            </a:r>
            <a:r>
              <a:rPr lang="de-DE" sz="1400" dirty="0" err="1"/>
              <a:t>accessable</a:t>
            </a:r>
            <a:r>
              <a:rPr lang="de-DE" sz="1400" dirty="0"/>
              <a:t> via:</a:t>
            </a:r>
          </a:p>
          <a:p>
            <a:pPr marL="1828800" lvl="4" indent="0">
              <a:buNone/>
            </a:pPr>
            <a:r>
              <a:rPr lang="de-DE" sz="1400" dirty="0"/>
              <a:t>/</a:t>
            </a:r>
            <a:r>
              <a:rPr lang="de-DE" sz="1400" dirty="0" err="1"/>
              <a:t>sys</a:t>
            </a:r>
            <a:r>
              <a:rPr lang="de-DE" sz="1400" dirty="0"/>
              <a:t>/</a:t>
            </a:r>
            <a:r>
              <a:rPr lang="de-DE" sz="1400" dirty="0" err="1"/>
              <a:t>class</a:t>
            </a:r>
            <a:r>
              <a:rPr lang="de-DE" sz="1400" dirty="0"/>
              <a:t>/</a:t>
            </a:r>
            <a:r>
              <a:rPr lang="de-DE" sz="1400" dirty="0" err="1"/>
              <a:t>powercap</a:t>
            </a:r>
            <a:r>
              <a:rPr lang="de-DE" sz="1400" dirty="0"/>
              <a:t>/</a:t>
            </a:r>
            <a:r>
              <a:rPr lang="de-DE" sz="1400" dirty="0" err="1"/>
              <a:t>intel-rapl</a:t>
            </a:r>
            <a:r>
              <a:rPr lang="de-DE" sz="1400" dirty="0"/>
              <a:t>/intel-rapl:0/</a:t>
            </a:r>
            <a:r>
              <a:rPr lang="de-DE" sz="1400" dirty="0" err="1"/>
              <a:t>energy_uj</a:t>
            </a:r>
            <a:endParaRPr lang="de-DE" sz="1400" dirty="0"/>
          </a:p>
          <a:p>
            <a:pPr lvl="2"/>
            <a:endParaRPr lang="de-DE" sz="1400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0"/>
          <a:stretch/>
        </p:blipFill>
        <p:spPr>
          <a:xfrm>
            <a:off x="5148064" y="1419622"/>
            <a:ext cx="3168650" cy="1438275"/>
          </a:xfrm>
        </p:spPr>
      </p:pic>
    </p:spTree>
    <p:extLst>
      <p:ext uri="{BB962C8B-B14F-4D97-AF65-F5344CB8AC3E}">
        <p14:creationId xmlns:p14="http://schemas.microsoft.com/office/powerpoint/2010/main" val="1947490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648" y="807513"/>
            <a:ext cx="6333066" cy="2771043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79113"/>
            <a:ext cx="6372648" cy="269232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Energy</a:t>
            </a:r>
            <a:r>
              <a:rPr lang="de-DE" dirty="0"/>
              <a:t> Measurement</a:t>
            </a:r>
            <a:endParaRPr lang="en-US" dirty="0"/>
          </a:p>
        </p:txBody>
      </p:sp>
      <p:grpSp>
        <p:nvGrpSpPr>
          <p:cNvPr id="29" name="Gruppieren 28"/>
          <p:cNvGrpSpPr/>
          <p:nvPr/>
        </p:nvGrpSpPr>
        <p:grpSpPr>
          <a:xfrm>
            <a:off x="2483768" y="918688"/>
            <a:ext cx="4176464" cy="2350180"/>
            <a:chOff x="2712547" y="1055441"/>
            <a:chExt cx="3822970" cy="2160000"/>
          </a:xfrm>
        </p:grpSpPr>
        <p:cxnSp>
          <p:nvCxnSpPr>
            <p:cNvPr id="6" name="Gerade Verbindung mit Pfeil 5"/>
            <p:cNvCxnSpPr/>
            <p:nvPr/>
          </p:nvCxnSpPr>
          <p:spPr>
            <a:xfrm>
              <a:off x="2712547" y="2927649"/>
              <a:ext cx="3822970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Gerader Verbinder 12"/>
            <p:cNvCxnSpPr/>
            <p:nvPr/>
          </p:nvCxnSpPr>
          <p:spPr>
            <a:xfrm flipH="1">
              <a:off x="2712547" y="1055441"/>
              <a:ext cx="0" cy="216000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Gerader Verbinder 13"/>
            <p:cNvCxnSpPr/>
            <p:nvPr/>
          </p:nvCxnSpPr>
          <p:spPr>
            <a:xfrm flipH="1">
              <a:off x="6535517" y="1055441"/>
              <a:ext cx="0" cy="216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Rechteck 14"/>
                <p:cNvSpPr/>
                <p:nvPr/>
              </p:nvSpPr>
              <p:spPr>
                <a:xfrm>
                  <a:off x="4397846" y="2639617"/>
                  <a:ext cx="380489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5" name="Rechteck 1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97846" y="2639617"/>
                  <a:ext cx="380489" cy="36933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7" name="Textfeld 16">
            <a:extLst>
              <a:ext uri="{FF2B5EF4-FFF2-40B4-BE49-F238E27FC236}">
                <a16:creationId xmlns:a16="http://schemas.microsoft.com/office/drawing/2014/main" id="{4708EE08-4016-4CC9-ACFD-C69E32B742AB}"/>
              </a:ext>
            </a:extLst>
          </p:cNvPr>
          <p:cNvSpPr txBox="1"/>
          <p:nvPr/>
        </p:nvSpPr>
        <p:spPr>
          <a:xfrm>
            <a:off x="4283968" y="3431490"/>
            <a:ext cx="936104" cy="2923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300" dirty="0"/>
              <a:t>Time </a:t>
            </a:r>
            <a:r>
              <a:rPr lang="de-DE" sz="1300" i="1" dirty="0"/>
              <a:t>t </a:t>
            </a:r>
            <a:r>
              <a:rPr lang="de-DE" sz="1300" dirty="0"/>
              <a:t>[s]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56966DE8-FDCE-45A6-A978-5900F68325E5}"/>
              </a:ext>
            </a:extLst>
          </p:cNvPr>
          <p:cNvSpPr txBox="1"/>
          <p:nvPr/>
        </p:nvSpPr>
        <p:spPr>
          <a:xfrm rot="16200000">
            <a:off x="210181" y="1863783"/>
            <a:ext cx="2389824" cy="324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300" dirty="0"/>
              <a:t>Power </a:t>
            </a:r>
            <a:r>
              <a:rPr lang="de-DE" sz="1300" dirty="0" err="1"/>
              <a:t>Consumption</a:t>
            </a:r>
            <a:r>
              <a:rPr lang="de-DE" sz="1300" dirty="0"/>
              <a:t> </a:t>
            </a:r>
            <a:r>
              <a:rPr lang="de-DE" sz="1300" i="1" dirty="0"/>
              <a:t>P(t) </a:t>
            </a:r>
            <a:r>
              <a:rPr lang="de-DE" sz="1300" dirty="0"/>
              <a:t>[W]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hteck 10"/>
              <p:cNvSpPr/>
              <p:nvPr/>
            </p:nvSpPr>
            <p:spPr>
              <a:xfrm>
                <a:off x="3059832" y="3707123"/>
                <a:ext cx="3469475" cy="768159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400" i="0">
                              <a:latin typeface="Cambria Math" panose="02040503050406030204" pitchFamily="18" charset="0"/>
                            </a:rPr>
                            <m:t>dec</m:t>
                          </m:r>
                        </m:sub>
                      </m:sSub>
                      <m:r>
                        <a:rPr lang="en-US" sz="1400" i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limLoc m:val="undOvr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sz="14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sz="14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+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  <m:e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1400" i="0">
                                  <a:latin typeface="Cambria Math" panose="02040503050406030204" pitchFamily="18" charset="0"/>
                                </a:rPr>
                                <m:t>dec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𝑑𝑡</m:t>
                          </m:r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nary>
                      <m:r>
                        <a:rPr lang="en-US" sz="1400" i="0">
                          <a:latin typeface="Cambria Math" panose="02040503050406030204" pitchFamily="18" charset="0"/>
                        </a:rPr>
                        <m:t>− </m:t>
                      </m:r>
                      <m:nary>
                        <m:naryPr>
                          <m:limLoc m:val="undOvr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sz="14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sz="14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  <m:e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1400" i="0">
                                  <a:latin typeface="Cambria Math" panose="02040503050406030204" pitchFamily="18" charset="0"/>
                                </a:rPr>
                                <m:t>idle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lang="en-US" sz="1400" i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Rechteck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3707123"/>
                <a:ext cx="3469475" cy="76815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7634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VTM and HM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>
            <a:normAutofit/>
          </a:bodyPr>
          <a:lstStyle/>
          <a:p>
            <a:r>
              <a:rPr lang="de-DE" sz="1800" dirty="0"/>
              <a:t>Software </a:t>
            </a:r>
            <a:r>
              <a:rPr lang="de-DE" sz="1800" dirty="0" err="1"/>
              <a:t>set</a:t>
            </a:r>
            <a:r>
              <a:rPr lang="de-DE" sz="1800" dirty="0"/>
              <a:t>:</a:t>
            </a:r>
          </a:p>
          <a:p>
            <a:pPr lvl="1"/>
            <a:r>
              <a:rPr lang="de-DE" sz="1600" dirty="0"/>
              <a:t>VVC:</a:t>
            </a:r>
          </a:p>
          <a:p>
            <a:pPr lvl="2"/>
            <a:r>
              <a:rPr lang="de-DE" sz="1400" dirty="0"/>
              <a:t>Encoding </a:t>
            </a:r>
            <a:r>
              <a:rPr lang="de-DE" sz="1400" dirty="0" err="1"/>
              <a:t>and</a:t>
            </a:r>
            <a:r>
              <a:rPr lang="de-DE" sz="1400" dirty="0"/>
              <a:t> </a:t>
            </a:r>
            <a:r>
              <a:rPr lang="de-DE" sz="1400" dirty="0" err="1"/>
              <a:t>decoding</a:t>
            </a:r>
            <a:r>
              <a:rPr lang="de-DE" sz="1400" dirty="0"/>
              <a:t> </a:t>
            </a:r>
            <a:r>
              <a:rPr lang="de-DE" sz="1400" dirty="0" err="1"/>
              <a:t>with</a:t>
            </a:r>
            <a:r>
              <a:rPr lang="de-DE" sz="1400" dirty="0"/>
              <a:t> VTM-6.0</a:t>
            </a:r>
          </a:p>
          <a:p>
            <a:pPr lvl="2"/>
            <a:r>
              <a:rPr lang="de-DE" sz="1400" dirty="0" err="1"/>
              <a:t>Configuration</a:t>
            </a:r>
            <a:r>
              <a:rPr lang="de-DE" sz="1400" dirty="0"/>
              <a:t>: </a:t>
            </a:r>
            <a:r>
              <a:rPr lang="de-DE" sz="1400" dirty="0" err="1"/>
              <a:t>intra</a:t>
            </a:r>
            <a:r>
              <a:rPr lang="de-DE" sz="1400" dirty="0"/>
              <a:t>, lowdelay, randomaccess</a:t>
            </a:r>
          </a:p>
          <a:p>
            <a:pPr lvl="1"/>
            <a:r>
              <a:rPr lang="de-DE" sz="1600" dirty="0"/>
              <a:t>HEVC:</a:t>
            </a:r>
          </a:p>
          <a:p>
            <a:pPr lvl="2"/>
            <a:r>
              <a:rPr lang="de-DE" sz="1400" dirty="0"/>
              <a:t>Encoding and </a:t>
            </a:r>
            <a:r>
              <a:rPr lang="de-DE" sz="1400" dirty="0" err="1"/>
              <a:t>decoding</a:t>
            </a:r>
            <a:r>
              <a:rPr lang="de-DE" sz="1400" dirty="0"/>
              <a:t> </a:t>
            </a:r>
            <a:r>
              <a:rPr lang="de-DE" sz="1400" dirty="0" err="1"/>
              <a:t>with</a:t>
            </a:r>
            <a:r>
              <a:rPr lang="de-DE" sz="1400" dirty="0"/>
              <a:t> HM-16.20</a:t>
            </a:r>
          </a:p>
          <a:p>
            <a:pPr lvl="2"/>
            <a:r>
              <a:rPr lang="de-DE" sz="1400" dirty="0" err="1"/>
              <a:t>Configuration</a:t>
            </a:r>
            <a:r>
              <a:rPr lang="de-DE" sz="1400" dirty="0"/>
              <a:t>: intra_main10, lowdelay_main10, randomaccess_main10</a:t>
            </a:r>
            <a:endParaRPr lang="en-US" sz="1400" dirty="0"/>
          </a:p>
          <a:p>
            <a:r>
              <a:rPr lang="de-DE" sz="1800" dirty="0" err="1"/>
              <a:t>Sequence</a:t>
            </a:r>
            <a:r>
              <a:rPr lang="de-DE" sz="1800" dirty="0"/>
              <a:t> </a:t>
            </a:r>
            <a:r>
              <a:rPr lang="de-DE" sz="1800" dirty="0" err="1"/>
              <a:t>set</a:t>
            </a:r>
            <a:r>
              <a:rPr lang="de-DE" sz="1800" dirty="0"/>
              <a:t>:</a:t>
            </a:r>
          </a:p>
          <a:p>
            <a:pPr lvl="1"/>
            <a:r>
              <a:rPr lang="de-DE" sz="1600" dirty="0" err="1"/>
              <a:t>Based</a:t>
            </a:r>
            <a:r>
              <a:rPr lang="de-DE" sz="1600" dirty="0"/>
              <a:t> on JVET </a:t>
            </a:r>
            <a:r>
              <a:rPr lang="de-DE" sz="1600" dirty="0" err="1"/>
              <a:t>common</a:t>
            </a:r>
            <a:r>
              <a:rPr lang="de-DE" sz="1600" dirty="0"/>
              <a:t> </a:t>
            </a:r>
            <a:r>
              <a:rPr lang="de-DE" sz="1600" dirty="0" err="1"/>
              <a:t>test</a:t>
            </a:r>
            <a:r>
              <a:rPr lang="de-DE" sz="1600" dirty="0"/>
              <a:t> </a:t>
            </a:r>
            <a:r>
              <a:rPr lang="de-DE" sz="1600" dirty="0" err="1"/>
              <a:t>conditions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SDR </a:t>
            </a:r>
            <a:r>
              <a:rPr lang="de-DE" sz="1600" dirty="0" err="1"/>
              <a:t>sequences</a:t>
            </a:r>
            <a:r>
              <a:rPr lang="de-DE" sz="1600" dirty="0"/>
              <a:t> (JVET-N1010)</a:t>
            </a:r>
          </a:p>
          <a:p>
            <a:pPr lvl="1"/>
            <a:r>
              <a:rPr lang="de-DE" sz="1600" dirty="0" err="1"/>
              <a:t>Sequences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Class A1 </a:t>
            </a:r>
            <a:r>
              <a:rPr lang="de-DE" sz="1600" dirty="0" err="1"/>
              <a:t>and</a:t>
            </a:r>
            <a:r>
              <a:rPr lang="de-DE" sz="1600" dirty="0"/>
              <a:t> A2 </a:t>
            </a:r>
            <a:r>
              <a:rPr lang="de-DE" sz="1600" dirty="0" err="1"/>
              <a:t>are</a:t>
            </a:r>
            <a:r>
              <a:rPr lang="de-DE" sz="1600" dirty="0"/>
              <a:t> </a:t>
            </a:r>
            <a:r>
              <a:rPr lang="de-DE" sz="1600" dirty="0" err="1"/>
              <a:t>encoded</a:t>
            </a:r>
            <a:r>
              <a:rPr lang="de-DE" sz="1600" dirty="0"/>
              <a:t> </a:t>
            </a:r>
            <a:r>
              <a:rPr lang="de-DE" sz="1600" dirty="0" err="1"/>
              <a:t>with</a:t>
            </a:r>
            <a:r>
              <a:rPr lang="de-DE" sz="1600" dirty="0"/>
              <a:t> </a:t>
            </a:r>
            <a:r>
              <a:rPr lang="de-DE" sz="1600" dirty="0" err="1"/>
              <a:t>only</a:t>
            </a:r>
            <a:r>
              <a:rPr lang="de-DE" sz="1600" dirty="0"/>
              <a:t> 100 </a:t>
            </a:r>
            <a:r>
              <a:rPr lang="de-DE" sz="1600" dirty="0" err="1"/>
              <a:t>frames</a:t>
            </a:r>
            <a:r>
              <a:rPr lang="de-DE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8440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 err="1"/>
              <a:t>Comparison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VTM- </a:t>
            </a:r>
            <a:r>
              <a:rPr lang="de-DE" sz="2400" dirty="0" err="1"/>
              <a:t>and</a:t>
            </a:r>
            <a:r>
              <a:rPr lang="de-DE" sz="2400" dirty="0"/>
              <a:t> HM-decoder </a:t>
            </a:r>
            <a:r>
              <a:rPr lang="de-DE" sz="2400" dirty="0" err="1"/>
              <a:t>with</a:t>
            </a:r>
            <a:r>
              <a:rPr lang="de-DE" sz="2400" dirty="0"/>
              <a:t> LMG </a:t>
            </a:r>
            <a:r>
              <a:rPr lang="de-DE" sz="2400" dirty="0" err="1"/>
              <a:t>and</a:t>
            </a:r>
            <a:r>
              <a:rPr lang="de-DE" sz="2400" dirty="0"/>
              <a:t> RAPL</a:t>
            </a:r>
            <a:endParaRPr lang="en-US" sz="2400" dirty="0"/>
          </a:p>
        </p:txBody>
      </p:sp>
      <p:sp>
        <p:nvSpPr>
          <p:cNvPr id="4" name="Textfeld 3"/>
          <p:cNvSpPr txBox="1"/>
          <p:nvPr/>
        </p:nvSpPr>
        <p:spPr>
          <a:xfrm>
            <a:off x="323529" y="915566"/>
            <a:ext cx="37912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err="1">
                <a:sym typeface="Wingdings" panose="05000000000000000000" pitchFamily="2" charset="2"/>
              </a:rPr>
              <a:t>Measured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de-DE" sz="1600" dirty="0" err="1">
                <a:sym typeface="Wingdings" panose="05000000000000000000" pitchFamily="2" charset="2"/>
              </a:rPr>
              <a:t>decoding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de-DE" sz="1600" dirty="0" err="1">
                <a:sym typeface="Wingdings" panose="05000000000000000000" pitchFamily="2" charset="2"/>
              </a:rPr>
              <a:t>energy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de-DE" sz="1600" dirty="0" err="1">
                <a:sym typeface="Wingdings" panose="05000000000000000000" pitchFamily="2" charset="2"/>
              </a:rPr>
              <a:t>with</a:t>
            </a:r>
            <a:r>
              <a:rPr lang="de-DE" sz="1600" dirty="0">
                <a:sym typeface="Wingdings" panose="05000000000000000000" pitchFamily="2" charset="2"/>
              </a:rPr>
              <a:t> RAPL </a:t>
            </a:r>
            <a:r>
              <a:rPr lang="de-DE" sz="1600" dirty="0" err="1">
                <a:sym typeface="Wingdings" panose="05000000000000000000" pitchFamily="2" charset="2"/>
              </a:rPr>
              <a:t>is</a:t>
            </a:r>
            <a:r>
              <a:rPr lang="de-DE" sz="1600" dirty="0">
                <a:sym typeface="Wingdings" panose="05000000000000000000" pitchFamily="2" charset="2"/>
              </a:rPr>
              <a:t> 1.87% </a:t>
            </a:r>
            <a:r>
              <a:rPr lang="de-DE" sz="1600" dirty="0" err="1">
                <a:sym typeface="Wingdings" panose="05000000000000000000" pitchFamily="2" charset="2"/>
              </a:rPr>
              <a:t>higher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de-DE" sz="1600" dirty="0" err="1">
                <a:sym typeface="Wingdings" panose="05000000000000000000" pitchFamily="2" charset="2"/>
              </a:rPr>
              <a:t>than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de-DE" sz="1600" dirty="0" err="1">
                <a:sym typeface="Wingdings" panose="05000000000000000000" pitchFamily="2" charset="2"/>
              </a:rPr>
              <a:t>with</a:t>
            </a:r>
            <a:r>
              <a:rPr lang="de-DE" sz="1600" dirty="0">
                <a:sym typeface="Wingdings" panose="05000000000000000000" pitchFamily="2" charset="2"/>
              </a:rPr>
              <a:t> LMG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Metric for decoding-energy-distortion-efficiency: Bjøntegaard-Delta-Decoding-Energy (BDDE) [2]</a:t>
            </a:r>
            <a:endParaRPr lang="de-DE" sz="1600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BDDE(HM RAPL, VTM RAPL)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dirty="0" err="1"/>
              <a:t>this</a:t>
            </a:r>
            <a:r>
              <a:rPr lang="de-DE" sz="1600" dirty="0"/>
              <a:t> </a:t>
            </a:r>
            <a:r>
              <a:rPr lang="de-DE" sz="1600" dirty="0" err="1"/>
              <a:t>example</a:t>
            </a:r>
            <a:r>
              <a:rPr lang="de-DE" sz="1600" dirty="0"/>
              <a:t>: 68.6%</a:t>
            </a:r>
          </a:p>
          <a:p>
            <a:endParaRPr lang="en-US" dirty="0"/>
          </a:p>
        </p:txBody>
      </p:sp>
      <p:sp>
        <p:nvSpPr>
          <p:cNvPr id="9" name="Textfeld 8"/>
          <p:cNvSpPr txBox="1"/>
          <p:nvPr/>
        </p:nvSpPr>
        <p:spPr>
          <a:xfrm>
            <a:off x="4572000" y="3695421"/>
            <a:ext cx="4464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DaylightRoad2, lowdelay</a:t>
            </a:r>
            <a:endParaRPr lang="en-US" sz="12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1" y="879525"/>
            <a:ext cx="4705671" cy="2825891"/>
          </a:xfrm>
          <a:prstGeom prst="rect">
            <a:avLst/>
          </a:prstGeom>
        </p:spPr>
      </p:pic>
      <p:cxnSp>
        <p:nvCxnSpPr>
          <p:cNvPr id="6" name="Gerade Verbindung mit Pfeil 5"/>
          <p:cNvCxnSpPr/>
          <p:nvPr/>
        </p:nvCxnSpPr>
        <p:spPr>
          <a:xfrm>
            <a:off x="6012160" y="1995686"/>
            <a:ext cx="64807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hteck 7"/>
          <p:cNvSpPr/>
          <p:nvPr/>
        </p:nvSpPr>
        <p:spPr>
          <a:xfrm>
            <a:off x="6012160" y="1707654"/>
            <a:ext cx="7216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dirty="0"/>
              <a:t>+68.6%</a:t>
            </a:r>
            <a:endParaRPr lang="en-US" sz="1400" dirty="0"/>
          </a:p>
        </p:txBody>
      </p:sp>
      <p:sp>
        <p:nvSpPr>
          <p:cNvPr id="10" name="Rechteck 9"/>
          <p:cNvSpPr/>
          <p:nvPr/>
        </p:nvSpPr>
        <p:spPr>
          <a:xfrm>
            <a:off x="323528" y="4083918"/>
            <a:ext cx="82296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100" dirty="0">
                <a:solidFill>
                  <a:schemeClr val="bg1">
                    <a:lumMod val="65000"/>
                  </a:schemeClr>
                </a:solidFill>
              </a:rPr>
              <a:t>[2] C. Herglotz, A. </a:t>
            </a:r>
            <a:r>
              <a:rPr lang="de-DE" sz="1100" dirty="0" err="1">
                <a:solidFill>
                  <a:schemeClr val="bg1">
                    <a:lumMod val="65000"/>
                  </a:schemeClr>
                </a:solidFill>
              </a:rPr>
              <a:t>Heindel</a:t>
            </a:r>
            <a:r>
              <a:rPr lang="de-DE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de-DE" sz="1100" dirty="0" err="1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de-DE" sz="1100" dirty="0">
                <a:solidFill>
                  <a:schemeClr val="bg1">
                    <a:lumMod val="65000"/>
                  </a:schemeClr>
                </a:solidFill>
              </a:rPr>
              <a:t> A. Kaup.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Decoding-Energy-Rate-Distortion Optimization for Video Coding. IEEE Transactions on Circuits and Systems for Video Technology, Vol. 29(1), 2019.</a:t>
            </a:r>
          </a:p>
        </p:txBody>
      </p:sp>
    </p:spTree>
    <p:extLst>
      <p:ext uri="{BB962C8B-B14F-4D97-AF65-F5344CB8AC3E}">
        <p14:creationId xmlns:p14="http://schemas.microsoft.com/office/powerpoint/2010/main" val="2698679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/>
          <p:cNvSpPr>
            <a:spLocks noGrp="1"/>
          </p:cNvSpPr>
          <p:nvPr>
            <p:ph sz="half" idx="1"/>
          </p:nvPr>
        </p:nvSpPr>
        <p:spPr>
          <a:xfrm>
            <a:off x="457200" y="915566"/>
            <a:ext cx="7859216" cy="3528393"/>
          </a:xfrm>
        </p:spPr>
        <p:txBody>
          <a:bodyPr>
            <a:normAutofit/>
          </a:bodyPr>
          <a:lstStyle/>
          <a:p>
            <a:pPr marL="285750" indent="-285750"/>
            <a:r>
              <a:rPr lang="de-DE" sz="1800" dirty="0"/>
              <a:t>Evaluation </a:t>
            </a:r>
            <a:r>
              <a:rPr lang="de-DE" sz="1800" dirty="0" err="1"/>
              <a:t>of</a:t>
            </a:r>
            <a:r>
              <a:rPr lang="en-CA" sz="1800" dirty="0"/>
              <a:t> </a:t>
            </a:r>
            <a:r>
              <a:rPr lang="en-CA" sz="1800" dirty="0" err="1"/>
              <a:t>Bjøntegaard</a:t>
            </a:r>
            <a:r>
              <a:rPr lang="en-CA" sz="1800" dirty="0"/>
              <a:t>-Delta-Decoding-Energy (BDDE):</a:t>
            </a:r>
            <a:endParaRPr lang="de-DE" sz="1800" dirty="0">
              <a:sym typeface="Wingdings" panose="05000000000000000000" pitchFamily="2" charset="2"/>
            </a:endParaRPr>
          </a:p>
          <a:p>
            <a:pPr lvl="1"/>
            <a:endParaRPr lang="de-DE" sz="1600" dirty="0"/>
          </a:p>
          <a:p>
            <a:pPr lvl="1"/>
            <a:endParaRPr lang="de-DE" sz="1600" dirty="0"/>
          </a:p>
          <a:p>
            <a:pPr lvl="1"/>
            <a:endParaRPr lang="de-DE" sz="1600" dirty="0"/>
          </a:p>
          <a:p>
            <a:endParaRPr lang="de-DE" sz="1800" dirty="0"/>
          </a:p>
          <a:p>
            <a:pPr marL="400050" lvl="1" indent="0">
              <a:buNone/>
            </a:pPr>
            <a:endParaRPr lang="de-DE" sz="1600" dirty="0">
              <a:sym typeface="Wingdings" panose="05000000000000000000" pitchFamily="2" charset="2"/>
            </a:endParaRPr>
          </a:p>
          <a:p>
            <a:pPr marL="400050" lvl="1" indent="0">
              <a:buNone/>
            </a:pPr>
            <a:endParaRPr lang="de-DE" sz="1600" dirty="0">
              <a:sym typeface="Wingdings" panose="05000000000000000000" pitchFamily="2" charset="2"/>
            </a:endParaRPr>
          </a:p>
          <a:p>
            <a:pPr marL="685800" lvl="1"/>
            <a:r>
              <a:rPr lang="en-US" sz="1600" dirty="0">
                <a:sym typeface="Wingdings" panose="05000000000000000000" pitchFamily="2" charset="2"/>
              </a:rPr>
              <a:t>Significantly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en-US" sz="1600" dirty="0">
                <a:sym typeface="Wingdings" panose="05000000000000000000" pitchFamily="2" charset="2"/>
              </a:rPr>
              <a:t>higher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de-DE" sz="1600" dirty="0" err="1">
                <a:sym typeface="Wingdings" panose="05000000000000000000" pitchFamily="2" charset="2"/>
              </a:rPr>
              <a:t>decoding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de-DE" sz="1600" dirty="0" err="1">
                <a:sym typeface="Wingdings" panose="05000000000000000000" pitchFamily="2" charset="2"/>
              </a:rPr>
              <a:t>energy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de-DE" sz="1600" dirty="0" err="1">
                <a:sym typeface="Wingdings" panose="05000000000000000000" pitchFamily="2" charset="2"/>
              </a:rPr>
              <a:t>demand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de-DE" sz="1600" dirty="0" err="1">
                <a:sym typeface="Wingdings" panose="05000000000000000000" pitchFamily="2" charset="2"/>
              </a:rPr>
              <a:t>of</a:t>
            </a:r>
            <a:r>
              <a:rPr lang="de-DE" sz="1600" dirty="0">
                <a:sym typeface="Wingdings" panose="05000000000000000000" pitchFamily="2" charset="2"/>
              </a:rPr>
              <a:t> VTM </a:t>
            </a:r>
            <a:r>
              <a:rPr lang="de-DE" sz="1600" dirty="0" err="1">
                <a:sym typeface="Wingdings" panose="05000000000000000000" pitchFamily="2" charset="2"/>
              </a:rPr>
              <a:t>decoder</a:t>
            </a:r>
            <a:endParaRPr lang="de-DE" sz="1600" dirty="0">
              <a:sym typeface="Wingdings" panose="05000000000000000000" pitchFamily="2" charset="2"/>
            </a:endParaRPr>
          </a:p>
          <a:p>
            <a:pPr marL="685800" lvl="1"/>
            <a:r>
              <a:rPr lang="de-DE" sz="1600" dirty="0">
                <a:sym typeface="Wingdings" panose="05000000000000000000" pitchFamily="2" charset="2"/>
              </a:rPr>
              <a:t>BDDE-</a:t>
            </a:r>
            <a:r>
              <a:rPr lang="de-DE" sz="1600" dirty="0" err="1">
                <a:sym typeface="Wingdings" panose="05000000000000000000" pitchFamily="2" charset="2"/>
              </a:rPr>
              <a:t>values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de-DE" sz="1600" dirty="0" err="1">
                <a:sym typeface="Wingdings" panose="05000000000000000000" pitchFamily="2" charset="2"/>
              </a:rPr>
              <a:t>depend</a:t>
            </a:r>
            <a:r>
              <a:rPr lang="de-DE" sz="1600" dirty="0">
                <a:sym typeface="Wingdings" panose="05000000000000000000" pitchFamily="2" charset="2"/>
              </a:rPr>
              <a:t> on </a:t>
            </a:r>
            <a:r>
              <a:rPr lang="de-DE" sz="1600" dirty="0" err="1">
                <a:sym typeface="Wingdings" panose="05000000000000000000" pitchFamily="2" charset="2"/>
              </a:rPr>
              <a:t>applied</a:t>
            </a:r>
            <a:r>
              <a:rPr lang="de-DE" sz="1600" dirty="0">
                <a:sym typeface="Wingdings" panose="05000000000000000000" pitchFamily="2" charset="2"/>
              </a:rPr>
              <a:t> </a:t>
            </a:r>
            <a:r>
              <a:rPr lang="de-DE" sz="1600" dirty="0" err="1">
                <a:sym typeface="Wingdings" panose="05000000000000000000" pitchFamily="2" charset="2"/>
              </a:rPr>
              <a:t>configuration</a:t>
            </a:r>
            <a:endParaRPr lang="de-DE" dirty="0">
              <a:sym typeface="Wingdings" panose="05000000000000000000" pitchFamily="2" charset="2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Comparison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VTM- </a:t>
            </a:r>
            <a:r>
              <a:rPr lang="de-DE" dirty="0" err="1"/>
              <a:t>and</a:t>
            </a:r>
            <a:r>
              <a:rPr lang="de-DE" dirty="0"/>
              <a:t> HM-decoder </a:t>
            </a:r>
            <a:r>
              <a:rPr lang="de-DE" dirty="0" err="1"/>
              <a:t>with</a:t>
            </a:r>
            <a:r>
              <a:rPr lang="de-DE" dirty="0"/>
              <a:t> RAPL</a:t>
            </a:r>
            <a:endParaRPr lang="en-US" dirty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20128"/>
              </p:ext>
            </p:extLst>
          </p:nvPr>
        </p:nvGraphicFramePr>
        <p:xfrm>
          <a:off x="1331640" y="1347614"/>
          <a:ext cx="4330572" cy="1462920"/>
        </p:xfrm>
        <a:graphic>
          <a:graphicData uri="http://schemas.openxmlformats.org/drawingml/2006/table">
            <a:tbl>
              <a:tblPr firstRow="1" firstCol="1" bandRow="1"/>
              <a:tblGrid>
                <a:gridCol w="2303335">
                  <a:extLst>
                    <a:ext uri="{9D8B030D-6E8A-4147-A177-3AD203B41FA5}">
                      <a16:colId xmlns:a16="http://schemas.microsoft.com/office/drawing/2014/main" val="673068060"/>
                    </a:ext>
                  </a:extLst>
                </a:gridCol>
                <a:gridCol w="2027237">
                  <a:extLst>
                    <a:ext uri="{9D8B030D-6E8A-4147-A177-3AD203B41FA5}">
                      <a16:colId xmlns:a16="http://schemas.microsoft.com/office/drawing/2014/main" val="2396088344"/>
                    </a:ext>
                  </a:extLst>
                </a:gridCol>
              </a:tblGrid>
              <a:tr h="37142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BDDE (RAPL)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9192118"/>
                  </a:ext>
                </a:extLst>
              </a:tr>
              <a:tr h="348660">
                <a:tc rowSpan="2"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Intra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Lowdelay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+76.11%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165051"/>
                  </a:ext>
                </a:extLst>
              </a:tr>
              <a:tr h="371420">
                <a:tc vMerge="1"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+62.08%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068194"/>
                  </a:ext>
                </a:extLst>
              </a:tr>
              <a:tr h="371420"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Randomaccess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+77.85%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8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0264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Comparison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VTM- </a:t>
            </a:r>
            <a:r>
              <a:rPr lang="de-DE" dirty="0" err="1"/>
              <a:t>and</a:t>
            </a:r>
            <a:r>
              <a:rPr lang="de-DE" dirty="0"/>
              <a:t> HM-decoder </a:t>
            </a:r>
            <a:r>
              <a:rPr lang="de-DE" dirty="0" err="1"/>
              <a:t>with</a:t>
            </a:r>
            <a:r>
              <a:rPr lang="de-DE" dirty="0"/>
              <a:t> RAPL</a:t>
            </a:r>
            <a:endParaRPr lang="en-US" dirty="0"/>
          </a:p>
        </p:txBody>
      </p:sp>
      <p:sp>
        <p:nvSpPr>
          <p:cNvPr id="5" name="Textfeld 4"/>
          <p:cNvSpPr txBox="1"/>
          <p:nvPr/>
        </p:nvSpPr>
        <p:spPr>
          <a:xfrm>
            <a:off x="395536" y="843558"/>
            <a:ext cx="73448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ym typeface="Wingdings" panose="05000000000000000000" pitchFamily="2" charset="2"/>
              </a:rPr>
              <a:t>Analysis </a:t>
            </a:r>
            <a:r>
              <a:rPr lang="de-DE" dirty="0" err="1">
                <a:sym typeface="Wingdings" panose="05000000000000000000" pitchFamily="2" charset="2"/>
              </a:rPr>
              <a:t>for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sequence</a:t>
            </a:r>
            <a:r>
              <a:rPr lang="de-DE" dirty="0">
                <a:sym typeface="Wingdings" panose="05000000000000000000" pitchFamily="2" charset="2"/>
              </a:rPr>
              <a:t> CatRobot1:</a:t>
            </a:r>
            <a:endParaRPr lang="de-DE" dirty="0"/>
          </a:p>
          <a:p>
            <a:endParaRPr lang="en-US" sz="20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347614"/>
            <a:ext cx="5832000" cy="3101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042995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927</Words>
  <Application>Microsoft Office PowerPoint</Application>
  <PresentationFormat>Bildschirmpräsentation (16:9)</PresentationFormat>
  <Paragraphs>184</Paragraphs>
  <Slides>21</Slides>
  <Notes>4</Notes>
  <HiddenSlides>7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21</vt:i4>
      </vt:variant>
    </vt:vector>
  </HeadingPairs>
  <TitlesOfParts>
    <vt:vector size="28" baseType="lpstr">
      <vt:lpstr>Arial</vt:lpstr>
      <vt:lpstr>Calibri</vt:lpstr>
      <vt:lpstr>Cambria Math</vt:lpstr>
      <vt:lpstr>Times New Roman</vt:lpstr>
      <vt:lpstr>Wingdings</vt:lpstr>
      <vt:lpstr>Larissa</vt:lpstr>
      <vt:lpstr>Benutzerdefiniertes Design</vt:lpstr>
      <vt:lpstr>PowerPoint-Präsentation</vt:lpstr>
      <vt:lpstr>Motivation</vt:lpstr>
      <vt:lpstr>Outline</vt:lpstr>
      <vt:lpstr>Energy Measurement</vt:lpstr>
      <vt:lpstr>Energy Measurement</vt:lpstr>
      <vt:lpstr>Comparison of VTM and HM</vt:lpstr>
      <vt:lpstr>Comparison of VTM- and HM-decoder with LMG and RAPL</vt:lpstr>
      <vt:lpstr>Comparison of VTM- and HM-decoder with RAPL</vt:lpstr>
      <vt:lpstr>Comparison of VTM- and HM-decoder with RAPL</vt:lpstr>
      <vt:lpstr>Comparison of VTM- and HM-decoder with RAPL</vt:lpstr>
      <vt:lpstr>Comparison of Different Implementations of HEVC</vt:lpstr>
      <vt:lpstr>Comparison of Different Implementations of HEVC</vt:lpstr>
      <vt:lpstr>Summary</vt:lpstr>
      <vt:lpstr>Outlook</vt:lpstr>
      <vt:lpstr>PowerPoint-Präsentation</vt:lpstr>
      <vt:lpstr>Energy Measurement – Confidence Interval</vt:lpstr>
      <vt:lpstr>Literature</vt:lpstr>
      <vt:lpstr>Energy Measurement</vt:lpstr>
      <vt:lpstr>Comparison of Different Implementations of HEVC on Different Devices</vt:lpstr>
      <vt:lpstr>Comparison of VTM and HM</vt:lpstr>
      <vt:lpstr>Comparison of VTM- and HM-decoder with RAPL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Anna</dc:creator>
  <cp:lastModifiedBy>lms</cp:lastModifiedBy>
  <cp:revision>130</cp:revision>
  <dcterms:created xsi:type="dcterms:W3CDTF">2014-04-16T13:22:23Z</dcterms:created>
  <dcterms:modified xsi:type="dcterms:W3CDTF">2019-10-09T15:23:31Z</dcterms:modified>
</cp:coreProperties>
</file>