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BE054-0274-48E7-8CA4-87D243263B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F5D5D8-1566-4F5D-8648-D1BEF16E4F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0C782-368C-4BAE-963E-AEA4C2DC1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3FC4-9E4D-40D2-814F-058DF6305C0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F2EE1-5CCC-4932-95D5-D0A43F910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D0F556-78A0-41DC-8EDC-5738B8868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EDAC6-862A-4F34-82D8-C7985EB71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841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217659-ABB8-4AE1-8DB1-0DD22EF4B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A7BC10-6F7A-405E-8FD9-BFBAC8F5F1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3A5D57-FCAC-4F6D-82B0-86D26F718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3FC4-9E4D-40D2-814F-058DF6305C0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67C18F-9784-4675-9552-5660E86BD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5A6C27-0CD4-4572-BB1B-E1C8F12E0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EDAC6-862A-4F34-82D8-C7985EB71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297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DBCE89-137E-4449-A9C3-ABB57B5B93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BD7C3D-CDB8-4021-939B-A8ECD66492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682A68-F622-47EB-BFC7-00405319D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3FC4-9E4D-40D2-814F-058DF6305C0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953D4D-1C56-4E02-94E7-E0A1E8C9F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4F5263-E8E8-4A7B-9238-C2473FF0C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EDAC6-862A-4F34-82D8-C7985EB71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921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2D968-7DD2-4DFA-BE92-92F54F935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AA35C5-46C7-4466-A9F2-B3C2AE793F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FF082-2229-4F0C-B11E-18C5FE239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3FC4-9E4D-40D2-814F-058DF6305C0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B6A815-6587-4789-9ED5-A0122F870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AEB331-A231-43DB-B2A5-3DABD2DF7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EDAC6-862A-4F34-82D8-C7985EB71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5304D-CE21-46AE-B442-4FEC0AC51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CA060B-13B8-412C-965C-4E5E04EC6F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CFF0AF-A031-4AD0-9396-A188CC5EF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3FC4-9E4D-40D2-814F-058DF6305C0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F5E7E-9F99-418B-A6E0-7EAFCF6B2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7DA54-823A-413C-8D21-8F2482F50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EDAC6-862A-4F34-82D8-C7985EB71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253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2EDF3-4D18-4781-A81C-56D8DE3A8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EF5E4-274B-4552-9D48-046D66EF0A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AE82EF-3FAA-46E5-8E15-0B42E52907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58DCD8-C86E-452D-888E-A4E3DE5C1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3FC4-9E4D-40D2-814F-058DF6305C0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E3FCC2-4A07-457A-BE5A-EE7980DF0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60DE36-C138-4C77-96DA-0F7C0381C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EDAC6-862A-4F34-82D8-C7985EB71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576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AC59A-24FE-44A7-B706-B82E3ED98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4B05A9-3FBF-4BBD-BD94-52A646EA4D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6D5B94-6C58-45D9-A991-00532F0713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866A6C-7337-472E-9207-81AFB51B88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D9ECD4-D881-4781-AC32-E04262901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D57199-38A6-438B-AF0F-932C96EBF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3FC4-9E4D-40D2-814F-058DF6305C0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78C96D-3337-4BF6-901E-15019DC40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6F7662-5254-44DF-9B2A-E7618B752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EDAC6-862A-4F34-82D8-C7985EB71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85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D88D2-6D8E-4002-A905-4FAC00519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6E1EDB-EB51-4F9F-9DCD-1E9679EF9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3FC4-9E4D-40D2-814F-058DF6305C0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42BC84-3F34-467D-B343-4C27A0CEB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C2152-A2AF-4A5C-A522-609542354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EDAC6-862A-4F34-82D8-C7985EB71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296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664F44-F879-4922-995A-EA1414038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3FC4-9E4D-40D2-814F-058DF6305C0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6BAD6FE-671B-4A3E-B2A6-EB05B0F75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D982C6-9950-48FD-BFE7-EF229C68F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EDAC6-862A-4F34-82D8-C7985EB71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07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19133-0EAC-49A1-9453-FA2D3765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27D61E-2B05-42FE-BAD4-E7979C6B09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7E6730-2471-40F6-932D-A1182ED8BD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207525-45EA-4126-9ADA-0FCE71379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3FC4-9E4D-40D2-814F-058DF6305C0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0EFEA2-5CB5-4BB3-B094-A93921549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43AA1C-FF7E-4E53-90AF-8792796BF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EDAC6-862A-4F34-82D8-C7985EB71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930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01B01-3864-4A45-8354-115A949FD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8984F0-C8B2-4799-9657-057EF1F863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311B3F-7D76-49F6-B481-00D16AE245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158CCF-E5B8-4A7B-B6D4-B0FFA33D9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63FC4-9E4D-40D2-814F-058DF6305C0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E417DC-45BF-4CAD-B6E8-0AE02D780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794E3F-5B85-4825-A131-C423655F2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EDAC6-862A-4F34-82D8-C7985EB71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12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7F8128-8E80-4E66-8B1F-6CDF63118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B76DCB-BDFB-4C55-A23F-5679602EF2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FA0E7F-AFB3-40A2-BF54-25C9BAE8D6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63FC4-9E4D-40D2-814F-058DF6305C06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04CC63-C94F-4306-BB18-43E2EF283B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EF5193-C0F7-4EA5-8312-B6B20517C3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EDAC6-862A-4F34-82D8-C7985EB71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252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B0BD3-E573-4D0B-867C-8EB15549C7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JVET-O1168 Cu level chroma QP control for VVC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ADFC72-BF68-4675-AFF5-01D3CB4C0E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3131" y="5202238"/>
            <a:ext cx="9144000" cy="1655762"/>
          </a:xfrm>
        </p:spPr>
        <p:txBody>
          <a:bodyPr/>
          <a:lstStyle/>
          <a:p>
            <a:r>
              <a:rPr lang="en-US" u="sng" dirty="0"/>
              <a:t>Y. Han</a:t>
            </a:r>
            <a:r>
              <a:rPr lang="en-US" dirty="0"/>
              <a:t>, </a:t>
            </a:r>
            <a:r>
              <a:rPr lang="en-US" u="sng" dirty="0"/>
              <a:t>A. K. Ramasubramonian</a:t>
            </a:r>
            <a:r>
              <a:rPr lang="en-US" dirty="0"/>
              <a:t>, </a:t>
            </a:r>
            <a:r>
              <a:rPr lang="en-US" u="sng" dirty="0"/>
              <a:t>A. Nalci</a:t>
            </a:r>
            <a:r>
              <a:rPr lang="en-US" dirty="0"/>
              <a:t>, </a:t>
            </a:r>
            <a:r>
              <a:rPr lang="en-US" u="sng" dirty="0"/>
              <a:t>G. Van Der Auwera</a:t>
            </a:r>
            <a:r>
              <a:rPr lang="en-US" dirty="0"/>
              <a:t>, </a:t>
            </a:r>
            <a:r>
              <a:rPr lang="en-US" u="sng" dirty="0"/>
              <a:t>M. Coban</a:t>
            </a:r>
            <a:r>
              <a:rPr lang="en-US" dirty="0"/>
              <a:t>, </a:t>
            </a:r>
            <a:r>
              <a:rPr lang="en-US" u="sng" dirty="0"/>
              <a:t>W.-J. Chien</a:t>
            </a:r>
            <a:r>
              <a:rPr lang="en-US" dirty="0"/>
              <a:t>, </a:t>
            </a:r>
            <a:r>
              <a:rPr lang="en-US" u="sng" dirty="0"/>
              <a:t>Y.-H. Chao</a:t>
            </a:r>
            <a:r>
              <a:rPr lang="en-US" dirty="0"/>
              <a:t>,  </a:t>
            </a:r>
            <a:r>
              <a:rPr lang="en-US" u="sng" dirty="0"/>
              <a:t>M. Karczewicz (Qualcomm)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902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2D8AB-DC7B-4E55-BB81-4D024FD39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FE2CB5-BBB4-4661-AB02-C6F2C3C85F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Introduce cu level chroma QP control to VVC</a:t>
            </a:r>
          </a:p>
          <a:p>
            <a:pPr lvl="1"/>
            <a:r>
              <a:rPr lang="en-US" dirty="0"/>
              <a:t>Extend from HEVC range extension</a:t>
            </a:r>
          </a:p>
          <a:p>
            <a:pPr lvl="1"/>
            <a:r>
              <a:rPr lang="en-US" dirty="0"/>
              <a:t>Extend for joint </a:t>
            </a:r>
            <a:r>
              <a:rPr lang="en-US" dirty="0" err="1"/>
              <a:t>CbCr</a:t>
            </a:r>
            <a:r>
              <a:rPr lang="en-US" dirty="0"/>
              <a:t> residual coding mode by extending the offset table to from 2 </a:t>
            </a:r>
            <a:r>
              <a:rPr lang="en-US" dirty="0" err="1"/>
              <a:t>QPoffsets</a:t>
            </a:r>
            <a:r>
              <a:rPr lang="en-US" dirty="0"/>
              <a:t> per entry to 3 </a:t>
            </a:r>
            <a:r>
              <a:rPr lang="en-US" dirty="0" err="1"/>
              <a:t>QPoffsets</a:t>
            </a:r>
            <a:r>
              <a:rPr lang="en-US" dirty="0"/>
              <a:t> per entry</a:t>
            </a:r>
          </a:p>
          <a:p>
            <a:pPr lvl="1"/>
            <a:r>
              <a:rPr lang="en-US" dirty="0"/>
              <a:t>Identify potential issue for chroma separate tree support </a:t>
            </a:r>
          </a:p>
          <a:p>
            <a:pPr lvl="2"/>
            <a:r>
              <a:rPr lang="en-US" dirty="0"/>
              <a:t>Allow larger offset table size?  HEVC Maximum table size is 6.</a:t>
            </a:r>
          </a:p>
          <a:p>
            <a:pPr lvl="2"/>
            <a:r>
              <a:rPr lang="en-US" dirty="0"/>
              <a:t>Allow larger range for </a:t>
            </a:r>
            <a:r>
              <a:rPr lang="en-US" dirty="0" err="1"/>
              <a:t>Qpoffset</a:t>
            </a:r>
            <a:r>
              <a:rPr lang="en-US" dirty="0"/>
              <a:t>?   HEVC range is -12 to +12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099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2D8AB-DC7B-4E55-BB81-4D024FD39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Variant 0 </a:t>
            </a:r>
            <a:br>
              <a:rPr lang="en-US" dirty="0"/>
            </a:br>
            <a:r>
              <a:rPr lang="en-US" sz="3200" dirty="0"/>
              <a:t>Direct extension from HEVC Range extension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8073AC-8841-4103-92F5-57DA0AFB77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566318"/>
            <a:ext cx="5181600" cy="4351338"/>
          </a:xfrm>
        </p:spPr>
        <p:txBody>
          <a:bodyPr/>
          <a:lstStyle/>
          <a:p>
            <a:r>
              <a:rPr lang="en-US" dirty="0"/>
              <a:t>Single Tree	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442DD4D-0D93-48F0-95F1-4019615BC5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46959" y="1566318"/>
            <a:ext cx="5181600" cy="4351338"/>
          </a:xfrm>
        </p:spPr>
        <p:txBody>
          <a:bodyPr/>
          <a:lstStyle/>
          <a:p>
            <a:r>
              <a:rPr lang="en-US" dirty="0"/>
              <a:t>Dual tree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F52A806-B1E8-46B3-9349-86169AE6A896}"/>
              </a:ext>
            </a:extLst>
          </p:cNvPr>
          <p:cNvSpPr/>
          <p:nvPr/>
        </p:nvSpPr>
        <p:spPr>
          <a:xfrm>
            <a:off x="2127739" y="2406039"/>
            <a:ext cx="2329961" cy="20164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794089B-24E1-405B-BB09-BAD23679DC29}"/>
              </a:ext>
            </a:extLst>
          </p:cNvPr>
          <p:cNvCxnSpPr>
            <a:stCxn id="6" idx="1"/>
            <a:endCxn id="6" idx="3"/>
          </p:cNvCxnSpPr>
          <p:nvPr/>
        </p:nvCxnSpPr>
        <p:spPr>
          <a:xfrm>
            <a:off x="2127739" y="3414285"/>
            <a:ext cx="23299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C358FA1-4336-4BCF-9477-493BF598920E}"/>
              </a:ext>
            </a:extLst>
          </p:cNvPr>
          <p:cNvCxnSpPr>
            <a:stCxn id="6" idx="0"/>
            <a:endCxn id="6" idx="2"/>
          </p:cNvCxnSpPr>
          <p:nvPr/>
        </p:nvCxnSpPr>
        <p:spPr>
          <a:xfrm>
            <a:off x="3292720" y="2406039"/>
            <a:ext cx="0" cy="20164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CE1F720-7E20-421C-A3A4-AA2B1F6C6820}"/>
              </a:ext>
            </a:extLst>
          </p:cNvPr>
          <p:cNvCxnSpPr/>
          <p:nvPr/>
        </p:nvCxnSpPr>
        <p:spPr>
          <a:xfrm>
            <a:off x="3292718" y="3930162"/>
            <a:ext cx="11649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45532C5-00B1-412B-A5C3-E6C4E671C951}"/>
              </a:ext>
            </a:extLst>
          </p:cNvPr>
          <p:cNvCxnSpPr/>
          <p:nvPr/>
        </p:nvCxnSpPr>
        <p:spPr>
          <a:xfrm>
            <a:off x="3877406" y="2406039"/>
            <a:ext cx="0" cy="10082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E575684-7ED6-428C-BEB9-1C8E7BF88D1B}"/>
              </a:ext>
            </a:extLst>
          </p:cNvPr>
          <p:cNvCxnSpPr/>
          <p:nvPr/>
        </p:nvCxnSpPr>
        <p:spPr>
          <a:xfrm>
            <a:off x="3875208" y="3930162"/>
            <a:ext cx="0" cy="4923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31971797-CFF8-4783-9D08-6EFFFC9A41F5}"/>
              </a:ext>
            </a:extLst>
          </p:cNvPr>
          <p:cNvSpPr/>
          <p:nvPr/>
        </p:nvSpPr>
        <p:spPr>
          <a:xfrm>
            <a:off x="2127737" y="4579636"/>
            <a:ext cx="2329961" cy="20164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507119C-709D-4B5B-B0A4-27437D975801}"/>
              </a:ext>
            </a:extLst>
          </p:cNvPr>
          <p:cNvCxnSpPr>
            <a:stCxn id="20" idx="1"/>
            <a:endCxn id="20" idx="3"/>
          </p:cNvCxnSpPr>
          <p:nvPr/>
        </p:nvCxnSpPr>
        <p:spPr>
          <a:xfrm>
            <a:off x="2127737" y="5587882"/>
            <a:ext cx="23299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48328A4-D2EB-495E-86D3-7C0742387218}"/>
              </a:ext>
            </a:extLst>
          </p:cNvPr>
          <p:cNvCxnSpPr>
            <a:stCxn id="20" idx="0"/>
            <a:endCxn id="20" idx="2"/>
          </p:cNvCxnSpPr>
          <p:nvPr/>
        </p:nvCxnSpPr>
        <p:spPr>
          <a:xfrm>
            <a:off x="3292718" y="4579636"/>
            <a:ext cx="0" cy="20164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C61B597-07ED-4A0B-8659-BACD17BB9320}"/>
              </a:ext>
            </a:extLst>
          </p:cNvPr>
          <p:cNvCxnSpPr/>
          <p:nvPr/>
        </p:nvCxnSpPr>
        <p:spPr>
          <a:xfrm>
            <a:off x="3292716" y="6103759"/>
            <a:ext cx="11649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0ADCC2C-D746-4204-87B3-EB3DFC063F75}"/>
              </a:ext>
            </a:extLst>
          </p:cNvPr>
          <p:cNvCxnSpPr/>
          <p:nvPr/>
        </p:nvCxnSpPr>
        <p:spPr>
          <a:xfrm>
            <a:off x="3886196" y="4579636"/>
            <a:ext cx="0" cy="10082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68B1C03-8512-4FAD-83CB-77F79A9FC7E7}"/>
              </a:ext>
            </a:extLst>
          </p:cNvPr>
          <p:cNvCxnSpPr/>
          <p:nvPr/>
        </p:nvCxnSpPr>
        <p:spPr>
          <a:xfrm>
            <a:off x="3875206" y="6103759"/>
            <a:ext cx="0" cy="4923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44CC3E3-A068-43E1-A7EB-9ACE400E48AB}"/>
              </a:ext>
            </a:extLst>
          </p:cNvPr>
          <p:cNvSpPr txBox="1"/>
          <p:nvPr/>
        </p:nvSpPr>
        <p:spPr>
          <a:xfrm>
            <a:off x="838200" y="3165231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luma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FD1C6D8-885D-4DC5-B92A-2019FA68169C}"/>
              </a:ext>
            </a:extLst>
          </p:cNvPr>
          <p:cNvSpPr txBox="1"/>
          <p:nvPr/>
        </p:nvSpPr>
        <p:spPr>
          <a:xfrm>
            <a:off x="838200" y="5246110"/>
            <a:ext cx="964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Chroma  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4A77404-0E2D-4DCF-84CC-6291F3E660A8}"/>
              </a:ext>
            </a:extLst>
          </p:cNvPr>
          <p:cNvSpPr txBox="1"/>
          <p:nvPr/>
        </p:nvSpPr>
        <p:spPr>
          <a:xfrm>
            <a:off x="2127737" y="6274044"/>
            <a:ext cx="2735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</a:t>
            </a:r>
          </a:p>
          <a:p>
            <a:r>
              <a:rPr lang="en-US" dirty="0"/>
              <a:t>(enlarged for illustration)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F84ECDA-0EE9-4469-B479-3F82826A46F8}"/>
              </a:ext>
            </a:extLst>
          </p:cNvPr>
          <p:cNvSpPr/>
          <p:nvPr/>
        </p:nvSpPr>
        <p:spPr>
          <a:xfrm>
            <a:off x="2127737" y="4579636"/>
            <a:ext cx="2329952" cy="201645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7FA446B-4AF6-4664-B163-34E87BC4C918}"/>
              </a:ext>
            </a:extLst>
          </p:cNvPr>
          <p:cNvSpPr txBox="1"/>
          <p:nvPr/>
        </p:nvSpPr>
        <p:spPr>
          <a:xfrm>
            <a:off x="2321169" y="276957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27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D641CFB-7F66-4315-BDAE-418EE1E0A7D6}"/>
              </a:ext>
            </a:extLst>
          </p:cNvPr>
          <p:cNvSpPr/>
          <p:nvPr/>
        </p:nvSpPr>
        <p:spPr>
          <a:xfrm>
            <a:off x="2127737" y="2428240"/>
            <a:ext cx="1164979" cy="98604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FF9EDA3-068E-480B-89E0-EABCE563B811}"/>
              </a:ext>
            </a:extLst>
          </p:cNvPr>
          <p:cNvSpPr/>
          <p:nvPr/>
        </p:nvSpPr>
        <p:spPr>
          <a:xfrm>
            <a:off x="3291245" y="2414179"/>
            <a:ext cx="1164979" cy="98604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AFC2CCC-9A77-4E3A-8411-0EB606EA3020}"/>
              </a:ext>
            </a:extLst>
          </p:cNvPr>
          <p:cNvSpPr/>
          <p:nvPr/>
        </p:nvSpPr>
        <p:spPr>
          <a:xfrm>
            <a:off x="3294194" y="3427602"/>
            <a:ext cx="1164979" cy="98604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5768F8C-31FF-498F-8853-C1905049C59C}"/>
              </a:ext>
            </a:extLst>
          </p:cNvPr>
          <p:cNvSpPr/>
          <p:nvPr/>
        </p:nvSpPr>
        <p:spPr>
          <a:xfrm>
            <a:off x="2127002" y="3422425"/>
            <a:ext cx="1164979" cy="98604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F27971D-DC19-459E-AA0C-409C4EAD42A0}"/>
              </a:ext>
            </a:extLst>
          </p:cNvPr>
          <p:cNvSpPr txBox="1"/>
          <p:nvPr/>
        </p:nvSpPr>
        <p:spPr>
          <a:xfrm>
            <a:off x="3374607" y="278701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27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55FD4A6-BB0C-4FD3-B01F-5852FB55A04C}"/>
              </a:ext>
            </a:extLst>
          </p:cNvPr>
          <p:cNvSpPr txBox="1"/>
          <p:nvPr/>
        </p:nvSpPr>
        <p:spPr>
          <a:xfrm>
            <a:off x="3924124" y="278976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45D1DAC-4286-4E9D-8B24-97A5E628B1E8}"/>
              </a:ext>
            </a:extLst>
          </p:cNvPr>
          <p:cNvSpPr txBox="1"/>
          <p:nvPr/>
        </p:nvSpPr>
        <p:spPr>
          <a:xfrm>
            <a:off x="2347066" y="371932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38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BEE7853-AD74-47A1-9BBB-18780602ABE1}"/>
              </a:ext>
            </a:extLst>
          </p:cNvPr>
          <p:cNvSpPr txBox="1"/>
          <p:nvPr/>
        </p:nvSpPr>
        <p:spPr>
          <a:xfrm>
            <a:off x="3398750" y="350396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38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DB02643-6296-49FC-AD38-01BE555A66F9}"/>
              </a:ext>
            </a:extLst>
          </p:cNvPr>
          <p:cNvSpPr txBox="1"/>
          <p:nvPr/>
        </p:nvSpPr>
        <p:spPr>
          <a:xfrm flipH="1">
            <a:off x="3404378" y="3969940"/>
            <a:ext cx="437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27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F848F6B-E825-4823-8C10-6AA82785230C}"/>
              </a:ext>
            </a:extLst>
          </p:cNvPr>
          <p:cNvSpPr txBox="1"/>
          <p:nvPr/>
        </p:nvSpPr>
        <p:spPr>
          <a:xfrm flipH="1">
            <a:off x="3909183" y="3957639"/>
            <a:ext cx="437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27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EFEA385-FC65-40C9-8CF1-A8CA67A5780F}"/>
              </a:ext>
            </a:extLst>
          </p:cNvPr>
          <p:cNvCxnSpPr/>
          <p:nvPr/>
        </p:nvCxnSpPr>
        <p:spPr>
          <a:xfrm>
            <a:off x="2130675" y="5588917"/>
            <a:ext cx="23299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C958A57-74D4-4D30-A094-A6548ABF6C51}"/>
              </a:ext>
            </a:extLst>
          </p:cNvPr>
          <p:cNvCxnSpPr/>
          <p:nvPr/>
        </p:nvCxnSpPr>
        <p:spPr>
          <a:xfrm>
            <a:off x="3295654" y="6104794"/>
            <a:ext cx="11649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45E74AB-DBEC-4CD9-9CB8-E269057AFAFA}"/>
              </a:ext>
            </a:extLst>
          </p:cNvPr>
          <p:cNvCxnSpPr/>
          <p:nvPr/>
        </p:nvCxnSpPr>
        <p:spPr>
          <a:xfrm>
            <a:off x="3878144" y="6104794"/>
            <a:ext cx="0" cy="4923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39530488-CB84-4975-A0AD-278D67A92863}"/>
              </a:ext>
            </a:extLst>
          </p:cNvPr>
          <p:cNvSpPr txBox="1"/>
          <p:nvPr/>
        </p:nvSpPr>
        <p:spPr>
          <a:xfrm>
            <a:off x="2324105" y="494420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29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34DCD8C-0BE8-4357-91F8-53EFE9E760CE}"/>
              </a:ext>
            </a:extLst>
          </p:cNvPr>
          <p:cNvSpPr txBox="1"/>
          <p:nvPr/>
        </p:nvSpPr>
        <p:spPr>
          <a:xfrm>
            <a:off x="3377543" y="49616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29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0966847-B33A-45A1-ADDA-906E9F274C86}"/>
              </a:ext>
            </a:extLst>
          </p:cNvPr>
          <p:cNvSpPr txBox="1"/>
          <p:nvPr/>
        </p:nvSpPr>
        <p:spPr>
          <a:xfrm>
            <a:off x="3962158" y="497483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6F4D4CC-BE1F-49C6-9033-31EC4F58A9C9}"/>
              </a:ext>
            </a:extLst>
          </p:cNvPr>
          <p:cNvSpPr txBox="1"/>
          <p:nvPr/>
        </p:nvSpPr>
        <p:spPr>
          <a:xfrm>
            <a:off x="2350002" y="589396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F3F4EF4-8789-4D49-A82A-6370CCB85A36}"/>
              </a:ext>
            </a:extLst>
          </p:cNvPr>
          <p:cNvSpPr txBox="1"/>
          <p:nvPr/>
        </p:nvSpPr>
        <p:spPr>
          <a:xfrm>
            <a:off x="3900712" y="568076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29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EE5CC1F-43F7-4A35-89E2-2EF73ACEAA8B}"/>
              </a:ext>
            </a:extLst>
          </p:cNvPr>
          <p:cNvSpPr txBox="1"/>
          <p:nvPr/>
        </p:nvSpPr>
        <p:spPr>
          <a:xfrm flipH="1">
            <a:off x="3407314" y="6144572"/>
            <a:ext cx="437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29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D61508E-A5DB-430D-B2F7-006E8370A807}"/>
              </a:ext>
            </a:extLst>
          </p:cNvPr>
          <p:cNvSpPr txBox="1"/>
          <p:nvPr/>
        </p:nvSpPr>
        <p:spPr>
          <a:xfrm flipH="1">
            <a:off x="3876670" y="6149142"/>
            <a:ext cx="437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29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8A39D16-505B-4C35-84C7-56AE776CB65B}"/>
              </a:ext>
            </a:extLst>
          </p:cNvPr>
          <p:cNvSpPr txBox="1"/>
          <p:nvPr/>
        </p:nvSpPr>
        <p:spPr>
          <a:xfrm>
            <a:off x="6222509" y="5242067"/>
            <a:ext cx="964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Chroma   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2E643AE-9C73-4505-BC16-89B803DFC818}"/>
              </a:ext>
            </a:extLst>
          </p:cNvPr>
          <p:cNvSpPr txBox="1"/>
          <p:nvPr/>
        </p:nvSpPr>
        <p:spPr>
          <a:xfrm>
            <a:off x="7386175" y="6268885"/>
            <a:ext cx="2735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</a:t>
            </a:r>
          </a:p>
          <a:p>
            <a:r>
              <a:rPr lang="en-US" dirty="0"/>
              <a:t>(enlarged for illustration)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788D9FA-0C4C-4F3C-B37D-8718094EAE34}"/>
              </a:ext>
            </a:extLst>
          </p:cNvPr>
          <p:cNvGrpSpPr/>
          <p:nvPr/>
        </p:nvGrpSpPr>
        <p:grpSpPr>
          <a:xfrm>
            <a:off x="7512046" y="4575593"/>
            <a:ext cx="2329961" cy="2027430"/>
            <a:chOff x="7512046" y="4575593"/>
            <a:chExt cx="2329961" cy="2027430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286112DD-0264-4379-B7D8-03A2AB32DBAE}"/>
                </a:ext>
              </a:extLst>
            </p:cNvPr>
            <p:cNvSpPr/>
            <p:nvPr/>
          </p:nvSpPr>
          <p:spPr>
            <a:xfrm>
              <a:off x="7512046" y="4575593"/>
              <a:ext cx="2329961" cy="201649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0A815776-6212-44ED-84A6-FE91ED45149A}"/>
                </a:ext>
              </a:extLst>
            </p:cNvPr>
            <p:cNvCxnSpPr>
              <a:stCxn id="60" idx="0"/>
              <a:endCxn id="60" idx="2"/>
            </p:cNvCxnSpPr>
            <p:nvPr/>
          </p:nvCxnSpPr>
          <p:spPr>
            <a:xfrm>
              <a:off x="8677027" y="4575593"/>
              <a:ext cx="0" cy="20164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E90E5C8C-D43F-4820-A539-6743285FF1B6}"/>
                </a:ext>
              </a:extLst>
            </p:cNvPr>
            <p:cNvCxnSpPr>
              <a:cxnSpLocks/>
            </p:cNvCxnSpPr>
            <p:nvPr/>
          </p:nvCxnSpPr>
          <p:spPr>
            <a:xfrm>
              <a:off x="9226545" y="4575593"/>
              <a:ext cx="14170" cy="20274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7CABE0F-07FB-44D2-8ED2-8F8F5A477AC5}"/>
                </a:ext>
              </a:extLst>
            </p:cNvPr>
            <p:cNvSpPr/>
            <p:nvPr/>
          </p:nvSpPr>
          <p:spPr>
            <a:xfrm>
              <a:off x="7512046" y="4575593"/>
              <a:ext cx="2329952" cy="201645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817E1B2F-FD57-485E-9C6C-A1815BC17A3C}"/>
                </a:ext>
              </a:extLst>
            </p:cNvPr>
            <p:cNvSpPr txBox="1"/>
            <p:nvPr/>
          </p:nvSpPr>
          <p:spPr>
            <a:xfrm>
              <a:off x="8754088" y="540190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40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6ECD8652-E057-4179-9C36-41C69F62D2BF}"/>
                </a:ext>
              </a:extLst>
            </p:cNvPr>
            <p:cNvSpPr txBox="1"/>
            <p:nvPr/>
          </p:nvSpPr>
          <p:spPr>
            <a:xfrm>
              <a:off x="9337078" y="542544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29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E9B03132-7A62-4BDE-8366-AC1B08E7B8EC}"/>
                </a:ext>
              </a:extLst>
            </p:cNvPr>
            <p:cNvSpPr txBox="1"/>
            <p:nvPr/>
          </p:nvSpPr>
          <p:spPr>
            <a:xfrm>
              <a:off x="7852366" y="539915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40</a:t>
              </a:r>
            </a:p>
          </p:txBody>
        </p:sp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5A9009E-31CE-4A96-B66B-7812400C83B1}"/>
              </a:ext>
            </a:extLst>
          </p:cNvPr>
          <p:cNvCxnSpPr>
            <a:cxnSpLocks/>
          </p:cNvCxnSpPr>
          <p:nvPr/>
        </p:nvCxnSpPr>
        <p:spPr>
          <a:xfrm flipV="1">
            <a:off x="3873734" y="3427602"/>
            <a:ext cx="2950" cy="4838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98BA7391-86E1-41C5-854D-E9D4849E60E7}"/>
              </a:ext>
            </a:extLst>
          </p:cNvPr>
          <p:cNvSpPr txBox="1"/>
          <p:nvPr/>
        </p:nvSpPr>
        <p:spPr>
          <a:xfrm>
            <a:off x="3930437" y="352512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27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08FA260F-100D-4945-9B26-305B40D213D0}"/>
              </a:ext>
            </a:extLst>
          </p:cNvPr>
          <p:cNvCxnSpPr>
            <a:cxnSpLocks/>
          </p:cNvCxnSpPr>
          <p:nvPr/>
        </p:nvCxnSpPr>
        <p:spPr>
          <a:xfrm flipV="1">
            <a:off x="3876410" y="5610112"/>
            <a:ext cx="2950" cy="4838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16D29796-35F0-4391-ADEA-90818761F92C}"/>
              </a:ext>
            </a:extLst>
          </p:cNvPr>
          <p:cNvSpPr txBox="1"/>
          <p:nvPr/>
        </p:nvSpPr>
        <p:spPr>
          <a:xfrm>
            <a:off x="3394327" y="567322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40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3EB9FCFE-B599-493F-836C-3E2B74BF54D7}"/>
              </a:ext>
            </a:extLst>
          </p:cNvPr>
          <p:cNvSpPr txBox="1"/>
          <p:nvPr/>
        </p:nvSpPr>
        <p:spPr>
          <a:xfrm>
            <a:off x="6207382" y="2779566"/>
            <a:ext cx="964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Chroma   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49198ACD-6921-4A37-83F3-1CFC21EADB61}"/>
              </a:ext>
            </a:extLst>
          </p:cNvPr>
          <p:cNvSpPr txBox="1"/>
          <p:nvPr/>
        </p:nvSpPr>
        <p:spPr>
          <a:xfrm>
            <a:off x="7371048" y="3806384"/>
            <a:ext cx="2735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</a:t>
            </a:r>
          </a:p>
          <a:p>
            <a:r>
              <a:rPr lang="en-US" dirty="0"/>
              <a:t>(enlarged for illustration)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07B42B9-0BD0-4A94-BC35-D67CC60862E6}"/>
              </a:ext>
            </a:extLst>
          </p:cNvPr>
          <p:cNvGrpSpPr/>
          <p:nvPr/>
        </p:nvGrpSpPr>
        <p:grpSpPr>
          <a:xfrm>
            <a:off x="7496919" y="2113092"/>
            <a:ext cx="2329961" cy="2027430"/>
            <a:chOff x="7496919" y="2113092"/>
            <a:chExt cx="2329961" cy="2027430"/>
          </a:xfrm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4EF29D5D-46F7-4C8F-8B9E-8B120B34796D}"/>
                </a:ext>
              </a:extLst>
            </p:cNvPr>
            <p:cNvSpPr/>
            <p:nvPr/>
          </p:nvSpPr>
          <p:spPr>
            <a:xfrm>
              <a:off x="7496919" y="2113092"/>
              <a:ext cx="2329961" cy="201649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BD3CB176-6E12-48A8-A13B-650174841020}"/>
                </a:ext>
              </a:extLst>
            </p:cNvPr>
            <p:cNvCxnSpPr>
              <a:stCxn id="97" idx="0"/>
              <a:endCxn id="97" idx="2"/>
            </p:cNvCxnSpPr>
            <p:nvPr/>
          </p:nvCxnSpPr>
          <p:spPr>
            <a:xfrm>
              <a:off x="8661900" y="2113092"/>
              <a:ext cx="0" cy="20164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AA0B8F35-A2B6-479F-83B2-0935DDE4705C}"/>
                </a:ext>
              </a:extLst>
            </p:cNvPr>
            <p:cNvCxnSpPr>
              <a:cxnSpLocks/>
            </p:cNvCxnSpPr>
            <p:nvPr/>
          </p:nvCxnSpPr>
          <p:spPr>
            <a:xfrm>
              <a:off x="9211418" y="2113092"/>
              <a:ext cx="14170" cy="20274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62463792-3A24-4D4C-AADA-C9308E1555CF}"/>
                </a:ext>
              </a:extLst>
            </p:cNvPr>
            <p:cNvSpPr/>
            <p:nvPr/>
          </p:nvSpPr>
          <p:spPr>
            <a:xfrm>
              <a:off x="7496919" y="2113092"/>
              <a:ext cx="2329952" cy="201645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D0032332-F7BC-4E6B-BB52-8BA45A1CE600}"/>
                </a:ext>
              </a:extLst>
            </p:cNvPr>
            <p:cNvSpPr txBox="1"/>
            <p:nvPr/>
          </p:nvSpPr>
          <p:spPr>
            <a:xfrm>
              <a:off x="8738961" y="293940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29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F501FE67-7977-4755-83E9-5639EE1BBA88}"/>
                </a:ext>
              </a:extLst>
            </p:cNvPr>
            <p:cNvSpPr txBox="1"/>
            <p:nvPr/>
          </p:nvSpPr>
          <p:spPr>
            <a:xfrm>
              <a:off x="9321951" y="296294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18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57F592EA-C0D1-4CC3-B8C1-4F72DC4B4E62}"/>
                </a:ext>
              </a:extLst>
            </p:cNvPr>
            <p:cNvSpPr txBox="1"/>
            <p:nvPr/>
          </p:nvSpPr>
          <p:spPr>
            <a:xfrm>
              <a:off x="7837239" y="293665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29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CC65CCBC-FC3F-4865-9DD1-6C2B7C1820F9}"/>
              </a:ext>
            </a:extLst>
          </p:cNvPr>
          <p:cNvSpPr txBox="1"/>
          <p:nvPr/>
        </p:nvSpPr>
        <p:spPr>
          <a:xfrm>
            <a:off x="10106874" y="2406039"/>
            <a:ext cx="1903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Offset = -9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3B755E5C-FF61-4F28-8CFB-372428222B18}"/>
              </a:ext>
            </a:extLst>
          </p:cNvPr>
          <p:cNvSpPr txBox="1"/>
          <p:nvPr/>
        </p:nvSpPr>
        <p:spPr>
          <a:xfrm>
            <a:off x="10182318" y="5357288"/>
            <a:ext cx="1903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Offset = 0</a:t>
            </a:r>
          </a:p>
        </p:txBody>
      </p:sp>
    </p:spTree>
    <p:extLst>
      <p:ext uri="{BB962C8B-B14F-4D97-AF65-F5344CB8AC3E}">
        <p14:creationId xmlns:p14="http://schemas.microsoft.com/office/powerpoint/2010/main" val="3580071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141</Words>
  <Application>Microsoft Office PowerPoint</Application>
  <PresentationFormat>Widescreen</PresentationFormat>
  <Paragraphs>46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JVET-O1168 Cu level chroma QP control for VVC</vt:lpstr>
      <vt:lpstr>Introduction</vt:lpstr>
      <vt:lpstr>Variant 0  Direct extension from HEVC Range extension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 level chroma quantization group support for VVC</dc:title>
  <dc:creator>Wei-Jung Chien</dc:creator>
  <cp:lastModifiedBy>Wei-Jung Chien</cp:lastModifiedBy>
  <cp:revision>21</cp:revision>
  <dcterms:created xsi:type="dcterms:W3CDTF">2019-07-10T01:14:41Z</dcterms:created>
  <dcterms:modified xsi:type="dcterms:W3CDTF">2019-07-10T11:40:17Z</dcterms:modified>
</cp:coreProperties>
</file>