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3310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1589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612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605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12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117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26363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47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1067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279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7069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47EE2-8939-4A33-8E60-9903D20007BC}" type="datetimeFigureOut">
              <a:rPr lang="zh-CN" altLang="en-US" smtClean="0"/>
              <a:t>2019/7/7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93AAD-853C-49DE-AA2B-4CD5B8BDD1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283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073" y="161492"/>
            <a:ext cx="11353800" cy="1325563"/>
          </a:xfrm>
        </p:spPr>
        <p:txBody>
          <a:bodyPr>
            <a:normAutofit/>
          </a:bodyPr>
          <a:lstStyle/>
          <a:p>
            <a:r>
              <a:rPr lang="en-US" altLang="zh-CN" sz="3000" dirty="0" smtClean="0"/>
              <a:t>Checks for determining CCLM usage for a 32x32 </a:t>
            </a:r>
            <a:r>
              <a:rPr lang="en-US" altLang="zh-CN" sz="3000" dirty="0" err="1" smtClean="0"/>
              <a:t>chroma</a:t>
            </a:r>
            <a:r>
              <a:rPr lang="en-US" altLang="zh-CN" sz="3000" dirty="0" smtClean="0"/>
              <a:t> region (VPDU)</a:t>
            </a:r>
            <a:endParaRPr lang="zh-CN" altLang="en-US" sz="3000" dirty="0"/>
          </a:p>
        </p:txBody>
      </p:sp>
      <p:sp>
        <p:nvSpPr>
          <p:cNvPr id="3" name="文本框 2"/>
          <p:cNvSpPr txBox="1"/>
          <p:nvPr/>
        </p:nvSpPr>
        <p:spPr>
          <a:xfrm>
            <a:off x="120073" y="1496291"/>
            <a:ext cx="377327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LumaCond</a:t>
            </a:r>
            <a:r>
              <a:rPr lang="en-US" altLang="zh-CN" dirty="0"/>
              <a:t> = </a:t>
            </a:r>
            <a:r>
              <a:rPr lang="en-US" altLang="zh-CN" dirty="0" smtClean="0"/>
              <a:t>0</a:t>
            </a:r>
          </a:p>
          <a:p>
            <a:endParaRPr lang="en-US" altLang="zh-CN" dirty="0"/>
          </a:p>
          <a:p>
            <a:r>
              <a:rPr lang="en-US" altLang="zh-CN" dirty="0" smtClean="0"/>
              <a:t>If (</a:t>
            </a:r>
            <a:r>
              <a:rPr lang="en-US" altLang="zh-CN" dirty="0" smtClean="0">
                <a:solidFill>
                  <a:srgbClr val="FF0000"/>
                </a:solidFill>
              </a:rPr>
              <a:t>Luma64x64 node does not split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If (</a:t>
            </a:r>
            <a:r>
              <a:rPr lang="en-US" altLang="zh-CN" dirty="0" smtClean="0">
                <a:solidFill>
                  <a:srgbClr val="FF0000"/>
                </a:solidFill>
              </a:rPr>
              <a:t>ISP is not used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    </a:t>
            </a:r>
            <a:r>
              <a:rPr lang="en-US" altLang="zh-CN" dirty="0" err="1" smtClean="0"/>
              <a:t>LumaCond</a:t>
            </a:r>
            <a:r>
              <a:rPr lang="en-US" altLang="zh-CN" dirty="0" smtClean="0"/>
              <a:t> = 1</a:t>
            </a:r>
          </a:p>
          <a:p>
            <a:r>
              <a:rPr lang="en-US" altLang="zh-CN" dirty="0" smtClean="0"/>
              <a:t>Else if (</a:t>
            </a:r>
            <a:r>
              <a:rPr lang="en-US" altLang="zh-CN" dirty="0" smtClean="0">
                <a:solidFill>
                  <a:srgbClr val="FF0000"/>
                </a:solidFill>
              </a:rPr>
              <a:t>Luma64x64 node split with QT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</a:t>
            </a:r>
            <a:r>
              <a:rPr lang="en-US" altLang="zh-CN" dirty="0" err="1" smtClean="0"/>
              <a:t>LumaCond</a:t>
            </a:r>
            <a:r>
              <a:rPr lang="en-US" altLang="zh-CN" dirty="0" smtClean="0"/>
              <a:t> = 1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87345" y="1487055"/>
            <a:ext cx="7819256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/>
              <a:t>ChromaCond</a:t>
            </a:r>
            <a:r>
              <a:rPr lang="en-US" altLang="zh-CN" dirty="0"/>
              <a:t>[0] = </a:t>
            </a:r>
            <a:r>
              <a:rPr lang="en-US" altLang="zh-CN" dirty="0" err="1"/>
              <a:t>ChromaCond</a:t>
            </a:r>
            <a:r>
              <a:rPr lang="en-US" altLang="zh-CN" dirty="0"/>
              <a:t>[1]  = </a:t>
            </a:r>
            <a:r>
              <a:rPr lang="en-US" altLang="zh-CN" dirty="0" err="1"/>
              <a:t>ChromaCond</a:t>
            </a:r>
            <a:r>
              <a:rPr lang="en-US" altLang="zh-CN" dirty="0"/>
              <a:t>[2] = </a:t>
            </a:r>
            <a:r>
              <a:rPr lang="en-US" altLang="zh-CN" dirty="0" err="1"/>
              <a:t>ChromaCond</a:t>
            </a:r>
            <a:r>
              <a:rPr lang="en-US" altLang="zh-CN" dirty="0"/>
              <a:t>[3] = </a:t>
            </a:r>
            <a:r>
              <a:rPr lang="en-US" altLang="zh-CN" dirty="0" smtClean="0"/>
              <a:t>0</a:t>
            </a:r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If (</a:t>
            </a:r>
            <a:r>
              <a:rPr lang="en-US" altLang="zh-CN" dirty="0" smtClean="0">
                <a:solidFill>
                  <a:srgbClr val="00B050"/>
                </a:solidFill>
              </a:rPr>
              <a:t>Chroma32x32 node does not split </a:t>
            </a:r>
            <a:r>
              <a:rPr lang="en-US" altLang="zh-CN" dirty="0" smtClean="0"/>
              <a:t>|| </a:t>
            </a:r>
            <a:r>
              <a:rPr lang="en-US" altLang="zh-CN" dirty="0">
                <a:solidFill>
                  <a:srgbClr val="00B050"/>
                </a:solidFill>
              </a:rPr>
              <a:t>Chroma32x32 node split with </a:t>
            </a:r>
            <a:r>
              <a:rPr lang="en-US" altLang="zh-CN" dirty="0" smtClean="0">
                <a:solidFill>
                  <a:srgbClr val="00B050"/>
                </a:solidFill>
              </a:rPr>
              <a:t>QT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[0] =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[1]  =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[2] =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[3] = 1 &amp; </a:t>
            </a:r>
            <a:r>
              <a:rPr lang="en-US" altLang="zh-CN" sz="1600" dirty="0" err="1"/>
              <a:t>LumaCond</a:t>
            </a:r>
            <a:r>
              <a:rPr lang="en-US" altLang="zh-CN" sz="1600" dirty="0"/>
              <a:t> </a:t>
            </a:r>
            <a:endParaRPr lang="en-US" altLang="zh-CN" sz="1600" dirty="0" smtClean="0"/>
          </a:p>
          <a:p>
            <a:r>
              <a:rPr lang="en-US" altLang="zh-CN" dirty="0" smtClean="0"/>
              <a:t>Else if (</a:t>
            </a:r>
            <a:r>
              <a:rPr lang="en-US" altLang="zh-CN" dirty="0" smtClean="0">
                <a:solidFill>
                  <a:srgbClr val="00B050"/>
                </a:solidFill>
              </a:rPr>
              <a:t>Chroma32x32 </a:t>
            </a:r>
            <a:r>
              <a:rPr lang="en-US" altLang="zh-CN" dirty="0">
                <a:solidFill>
                  <a:srgbClr val="00B050"/>
                </a:solidFill>
              </a:rPr>
              <a:t>node split with HBT 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 [for the 1</a:t>
            </a:r>
            <a:r>
              <a:rPr lang="en-US" altLang="zh-CN" baseline="30000" dirty="0" smtClean="0"/>
              <a:t>st</a:t>
            </a:r>
            <a:r>
              <a:rPr lang="en-US" altLang="zh-CN" dirty="0" smtClean="0"/>
              <a:t> chroma32x16 node]</a:t>
            </a:r>
          </a:p>
          <a:p>
            <a:r>
              <a:rPr lang="en-US" altLang="zh-CN" dirty="0" smtClean="0"/>
              <a:t>      if ( </a:t>
            </a:r>
            <a:r>
              <a:rPr lang="en-US" altLang="zh-CN" dirty="0" smtClean="0">
                <a:solidFill>
                  <a:srgbClr val="00B050"/>
                </a:solidFill>
              </a:rPr>
              <a:t>chroma32x16 does not split </a:t>
            </a:r>
            <a:r>
              <a:rPr lang="en-US" altLang="zh-CN" dirty="0" smtClean="0"/>
              <a:t>|| </a:t>
            </a:r>
            <a:r>
              <a:rPr lang="en-US" altLang="zh-CN" dirty="0" smtClean="0">
                <a:solidFill>
                  <a:srgbClr val="00B050"/>
                </a:solidFill>
              </a:rPr>
              <a:t>Chroma32x16 </a:t>
            </a:r>
            <a:r>
              <a:rPr lang="en-US" altLang="zh-CN" dirty="0">
                <a:solidFill>
                  <a:srgbClr val="00B050"/>
                </a:solidFill>
              </a:rPr>
              <a:t>node split with </a:t>
            </a:r>
            <a:r>
              <a:rPr lang="en-US" altLang="zh-CN" dirty="0" smtClean="0">
                <a:solidFill>
                  <a:srgbClr val="00B050"/>
                </a:solidFill>
              </a:rPr>
              <a:t>VBT </a:t>
            </a:r>
            <a:r>
              <a:rPr lang="en-US" altLang="zh-CN" dirty="0" smtClean="0"/>
              <a:t>)</a:t>
            </a:r>
          </a:p>
          <a:p>
            <a:r>
              <a:rPr lang="en-US" altLang="zh-CN" dirty="0" smtClean="0"/>
              <a:t>          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[0</a:t>
            </a:r>
            <a:r>
              <a:rPr lang="en-US" altLang="zh-CN" sz="1600" dirty="0"/>
              <a:t>] = </a:t>
            </a:r>
            <a:r>
              <a:rPr lang="en-US" altLang="zh-CN" sz="1600" dirty="0" err="1"/>
              <a:t>ChromaCond</a:t>
            </a:r>
            <a:r>
              <a:rPr lang="en-US" altLang="zh-CN" sz="1600" dirty="0"/>
              <a:t>[1] </a:t>
            </a:r>
            <a:r>
              <a:rPr lang="en-US" altLang="zh-CN" sz="1600" dirty="0" smtClean="0"/>
              <a:t>= 1 &amp; </a:t>
            </a:r>
            <a:r>
              <a:rPr lang="en-US" altLang="zh-CN" sz="1600" dirty="0" err="1" smtClean="0"/>
              <a:t>LumaCond</a:t>
            </a:r>
            <a:endParaRPr lang="en-US" altLang="zh-CN" sz="1600" dirty="0" smtClean="0"/>
          </a:p>
          <a:p>
            <a:r>
              <a:rPr lang="en-US" altLang="zh-CN" dirty="0" smtClean="0"/>
              <a:t>      [</a:t>
            </a:r>
            <a:r>
              <a:rPr lang="en-US" altLang="zh-CN" dirty="0"/>
              <a:t>for the </a:t>
            </a:r>
            <a:r>
              <a:rPr lang="en-US" altLang="zh-CN" dirty="0" smtClean="0"/>
              <a:t>2</a:t>
            </a:r>
            <a:r>
              <a:rPr lang="en-US" altLang="zh-CN" baseline="30000" dirty="0" smtClean="0"/>
              <a:t>nd</a:t>
            </a:r>
            <a:r>
              <a:rPr lang="en-US" altLang="zh-CN" dirty="0" smtClean="0"/>
              <a:t> chroma32x16 </a:t>
            </a:r>
            <a:r>
              <a:rPr lang="en-US" altLang="zh-CN" dirty="0"/>
              <a:t>node]</a:t>
            </a:r>
          </a:p>
          <a:p>
            <a:r>
              <a:rPr lang="en-US" altLang="zh-CN" dirty="0" smtClean="0"/>
              <a:t>      if </a:t>
            </a:r>
            <a:r>
              <a:rPr lang="en-US" altLang="zh-CN" dirty="0"/>
              <a:t>( </a:t>
            </a:r>
            <a:r>
              <a:rPr lang="en-US" altLang="zh-CN" dirty="0">
                <a:solidFill>
                  <a:srgbClr val="00B050"/>
                </a:solidFill>
              </a:rPr>
              <a:t>chroma32x16 does not split </a:t>
            </a:r>
            <a:r>
              <a:rPr lang="en-US" altLang="zh-CN" dirty="0"/>
              <a:t>|| </a:t>
            </a:r>
            <a:r>
              <a:rPr lang="en-US" altLang="zh-CN" dirty="0">
                <a:solidFill>
                  <a:srgbClr val="00B050"/>
                </a:solidFill>
              </a:rPr>
              <a:t>Chroma32x16 node split with VBT </a:t>
            </a:r>
            <a:r>
              <a:rPr lang="en-US" altLang="zh-CN" dirty="0"/>
              <a:t>)</a:t>
            </a:r>
          </a:p>
          <a:p>
            <a:r>
              <a:rPr lang="en-US" altLang="zh-CN" dirty="0" smtClean="0"/>
              <a:t>          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[2] </a:t>
            </a:r>
            <a:r>
              <a:rPr lang="en-US" altLang="zh-CN" sz="1600" dirty="0"/>
              <a:t>= </a:t>
            </a:r>
            <a:r>
              <a:rPr lang="en-US" altLang="zh-CN" sz="1600" dirty="0" err="1" smtClean="0"/>
              <a:t>ChromaCond</a:t>
            </a:r>
            <a:r>
              <a:rPr lang="en-US" altLang="zh-CN" sz="1600" dirty="0" smtClean="0"/>
              <a:t>[3] </a:t>
            </a:r>
            <a:r>
              <a:rPr lang="en-US" altLang="zh-CN" sz="1600" dirty="0"/>
              <a:t>= </a:t>
            </a:r>
            <a:r>
              <a:rPr lang="en-US" altLang="zh-CN" sz="1600" dirty="0" smtClean="0"/>
              <a:t>1 &amp; </a:t>
            </a:r>
            <a:r>
              <a:rPr lang="en-US" altLang="zh-CN" sz="1600" dirty="0" err="1" smtClean="0"/>
              <a:t>LumaCond</a:t>
            </a:r>
            <a:endParaRPr lang="en-US" altLang="zh-CN" sz="1600" dirty="0" smtClean="0"/>
          </a:p>
          <a:p>
            <a:endParaRPr lang="en-US" altLang="zh-CN" dirty="0"/>
          </a:p>
          <a:p>
            <a:endParaRPr lang="en-US" altLang="zh-CN" dirty="0"/>
          </a:p>
        </p:txBody>
      </p:sp>
      <p:cxnSp>
        <p:nvCxnSpPr>
          <p:cNvPr id="7" name="直接连接符 6"/>
          <p:cNvCxnSpPr/>
          <p:nvPr/>
        </p:nvCxnSpPr>
        <p:spPr>
          <a:xfrm>
            <a:off x="3893351" y="1496291"/>
            <a:ext cx="43139" cy="321964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8821311" y="5177169"/>
            <a:ext cx="17983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>
                <a:solidFill>
                  <a:srgbClr val="FF0000"/>
                </a:solidFill>
              </a:rPr>
              <a:t>Luma</a:t>
            </a:r>
            <a:r>
              <a:rPr lang="en-US" altLang="zh-CN" dirty="0" smtClean="0">
                <a:solidFill>
                  <a:srgbClr val="FF0000"/>
                </a:solidFill>
              </a:rPr>
              <a:t> check</a:t>
            </a:r>
            <a:r>
              <a:rPr lang="en-US" altLang="zh-CN" dirty="0" smtClean="0"/>
              <a:t>: 3</a:t>
            </a:r>
          </a:p>
          <a:p>
            <a:r>
              <a:rPr lang="en-US" altLang="zh-CN" dirty="0" smtClean="0">
                <a:solidFill>
                  <a:srgbClr val="00B050"/>
                </a:solidFill>
              </a:rPr>
              <a:t>Chroma check</a:t>
            </a:r>
            <a:r>
              <a:rPr lang="en-US" altLang="zh-CN" dirty="0" smtClean="0"/>
              <a:t>: 7 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614496" y="5046130"/>
            <a:ext cx="868218" cy="7944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82714" y="5046130"/>
            <a:ext cx="868218" cy="7944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14496" y="5844155"/>
            <a:ext cx="868218" cy="7944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82714" y="5844155"/>
            <a:ext cx="868218" cy="79443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86305" y="6120946"/>
            <a:ext cx="137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 smtClean="0"/>
              <a:t>ChromaCond</a:t>
            </a:r>
            <a:r>
              <a:rPr lang="en-US" altLang="zh-CN" sz="1400" dirty="0" smtClean="0"/>
              <a:t>[2] </a:t>
            </a:r>
            <a:endParaRPr lang="zh-CN" altLang="en-US" sz="1400" dirty="0"/>
          </a:p>
        </p:txBody>
      </p:sp>
      <p:sp>
        <p:nvSpPr>
          <p:cNvPr id="15" name="矩形 14"/>
          <p:cNvSpPr/>
          <p:nvPr/>
        </p:nvSpPr>
        <p:spPr>
          <a:xfrm>
            <a:off x="5597274" y="5244661"/>
            <a:ext cx="137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 smtClean="0"/>
              <a:t>ChromaCond</a:t>
            </a:r>
            <a:r>
              <a:rPr lang="en-US" altLang="zh-CN" sz="1400" dirty="0" smtClean="0"/>
              <a:t>[1] </a:t>
            </a:r>
            <a:endParaRPr lang="zh-CN" altLang="en-US" sz="1400" dirty="0"/>
          </a:p>
        </p:txBody>
      </p:sp>
      <p:sp>
        <p:nvSpPr>
          <p:cNvPr id="16" name="矩形 15"/>
          <p:cNvSpPr/>
          <p:nvPr/>
        </p:nvSpPr>
        <p:spPr>
          <a:xfrm>
            <a:off x="4086305" y="5233870"/>
            <a:ext cx="137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/>
              <a:t>ChromaCond</a:t>
            </a:r>
            <a:r>
              <a:rPr lang="en-US" altLang="zh-CN" sz="1400" dirty="0"/>
              <a:t>[0] </a:t>
            </a:r>
            <a:endParaRPr lang="zh-CN" altLang="en-US" sz="1400" dirty="0"/>
          </a:p>
        </p:txBody>
      </p:sp>
      <p:sp>
        <p:nvSpPr>
          <p:cNvPr id="17" name="矩形 16"/>
          <p:cNvSpPr/>
          <p:nvPr/>
        </p:nvSpPr>
        <p:spPr>
          <a:xfrm>
            <a:off x="5661320" y="6120945"/>
            <a:ext cx="13792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 smtClean="0"/>
              <a:t>ChromaCond</a:t>
            </a:r>
            <a:r>
              <a:rPr lang="en-US" altLang="zh-CN" sz="1400" dirty="0" smtClean="0"/>
              <a:t>[3] </a:t>
            </a:r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4855533" y="4690547"/>
            <a:ext cx="15178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32x32 </a:t>
            </a:r>
            <a:r>
              <a:rPr lang="en-US" altLang="zh-CN" dirty="0" err="1" smtClean="0"/>
              <a:t>chroma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90007" y="5023799"/>
            <a:ext cx="1882260" cy="161479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6562" y="5669611"/>
            <a:ext cx="100380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 err="1" smtClean="0"/>
              <a:t>LumaCond</a:t>
            </a:r>
            <a:r>
              <a:rPr lang="en-US" altLang="zh-CN" sz="1400" dirty="0" smtClean="0"/>
              <a:t> </a:t>
            </a:r>
            <a:endParaRPr lang="zh-CN" altLang="en-US" sz="1400" dirty="0"/>
          </a:p>
        </p:txBody>
      </p:sp>
      <p:sp>
        <p:nvSpPr>
          <p:cNvPr id="20" name="文本框 19"/>
          <p:cNvSpPr txBox="1"/>
          <p:nvPr/>
        </p:nvSpPr>
        <p:spPr>
          <a:xfrm>
            <a:off x="749536" y="4685160"/>
            <a:ext cx="13195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64x64 </a:t>
            </a:r>
            <a:r>
              <a:rPr lang="en-US" altLang="zh-CN" dirty="0" err="1" smtClean="0"/>
              <a:t>Luma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70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186</Words>
  <Application>Microsoft Office PowerPoint</Application>
  <PresentationFormat>宽屏</PresentationFormat>
  <Paragraphs>28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Checks for determining CCLM usage for a 32x32 chroma region (VPDU)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zhaoyin (Yin)</dc:creator>
  <cp:lastModifiedBy>zhaoyin (Yin)</cp:lastModifiedBy>
  <cp:revision>18</cp:revision>
  <dcterms:created xsi:type="dcterms:W3CDTF">2019-07-06T03:57:51Z</dcterms:created>
  <dcterms:modified xsi:type="dcterms:W3CDTF">2019-07-07T10:07:58Z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(2)ezTqo1PPTuT1GaEu44mLPkF0XEvu6ny5+9fM41MMsq5htSPf+ZMldfTjNAJIMidB0qG+yWkw
WuQYQR4thhZ264RzJl2J6Gd3VF5P8uIwz13TXUQn6HkZFh3Ro595VcoXYVoWqliv8MC12oPH
JM2Yi+owEtXgdzz9CDSW/OCV2Bw0oxfdyKjrv+snPe7mL+iAEvILR5fYxy+qaGaWyQBt8QCh
QYpHUfwGzUbWxbVy28</vt:lpwstr>
  </property>
  <property fmtid="{D5CDD505-2E9C-101B-9397-08002B2CF9AE}" pid="3" name="_2015_ms_pID_7253431">
    <vt:lpwstr>UOOch7673xwQOzJmbYnssaHeyYNQ/Zaty6xpvXX9BDAUHjtpH51/vA
DpyoeqK6LDyr33MJ2/abSF6POrhYz5ohreTx1SiLMB8R89bv+hinDMIr99OQqQTVU25/G8EB
5ZEfyq7OADjAEP0CcBv+lrGPOWMs0jx39ivipPhNTaPxnDQgd0+7EwfCga+FXV4m+TOAOkQR
I1mSN2cRUOmd7tJk</vt:lpwstr>
  </property>
</Properties>
</file>