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4" r:id="rId1"/>
    <p:sldMasterId id="2147483938" r:id="rId2"/>
    <p:sldMasterId id="2147483953" r:id="rId3"/>
  </p:sldMasterIdLst>
  <p:notesMasterIdLst>
    <p:notesMasterId r:id="rId10"/>
  </p:notesMasterIdLst>
  <p:handoutMasterIdLst>
    <p:handoutMasterId r:id="rId11"/>
  </p:handoutMasterIdLst>
  <p:sldIdLst>
    <p:sldId id="396" r:id="rId4"/>
    <p:sldId id="560" r:id="rId5"/>
    <p:sldId id="559" r:id="rId6"/>
    <p:sldId id="561" r:id="rId7"/>
    <p:sldId id="562" r:id="rId8"/>
    <p:sldId id="260" r:id="rId9"/>
  </p:sldIdLst>
  <p:sldSz cx="6858000" cy="51435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1pPr>
    <a:lvl2pPr marL="4571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2pPr>
    <a:lvl3pPr marL="91427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3pPr>
    <a:lvl4pPr marL="137140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4pPr>
    <a:lvl5pPr marL="182854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5pPr>
    <a:lvl6pPr marL="228567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6pPr>
    <a:lvl7pPr marL="2742811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7pPr>
    <a:lvl8pPr marL="319994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8pPr>
    <a:lvl9pPr marL="3657082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80" userDrawn="1">
          <p15:clr>
            <a:srgbClr val="A4A3A4"/>
          </p15:clr>
        </p15:guide>
        <p15:guide id="2" orient="horz" pos="486" userDrawn="1">
          <p15:clr>
            <a:srgbClr val="A4A3A4"/>
          </p15:clr>
        </p15:guide>
        <p15:guide id="3" orient="horz" pos="2845" userDrawn="1">
          <p15:clr>
            <a:srgbClr val="A4A3A4"/>
          </p15:clr>
        </p15:guide>
        <p15:guide id="4" orient="horz" pos="1393" userDrawn="1">
          <p15:clr>
            <a:srgbClr val="A4A3A4"/>
          </p15:clr>
        </p15:guide>
        <p15:guide id="5" orient="horz" pos="1746" userDrawn="1">
          <p15:clr>
            <a:srgbClr val="A4A3A4"/>
          </p15:clr>
        </p15:guide>
        <p15:guide id="6" orient="horz" pos="2245" userDrawn="1">
          <p15:clr>
            <a:srgbClr val="A4A3A4"/>
          </p15:clr>
        </p15:guide>
        <p15:guide id="7" orient="horz" pos="1973" userDrawn="1">
          <p15:clr>
            <a:srgbClr val="A4A3A4"/>
          </p15:clr>
        </p15:guide>
        <p15:guide id="8" pos="380" userDrawn="1">
          <p15:clr>
            <a:srgbClr val="A4A3A4"/>
          </p15:clr>
        </p15:guide>
        <p15:guide id="9" pos="3963" userDrawn="1">
          <p15:clr>
            <a:srgbClr val="A4A3A4"/>
          </p15:clr>
        </p15:guide>
        <p15:guide id="10" pos="1956" userDrawn="1">
          <p15:clr>
            <a:srgbClr val="A4A3A4"/>
          </p15:clr>
        </p15:guide>
        <p15:guide id="11" orient="horz" pos="78" userDrawn="1">
          <p15:clr>
            <a:srgbClr val="A4A3A4"/>
          </p15:clr>
        </p15:guide>
        <p15:guide id="12" pos="51" userDrawn="1">
          <p15:clr>
            <a:srgbClr val="A4A3A4"/>
          </p15:clr>
        </p15:guide>
        <p15:guide id="13" pos="423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55881"/>
    <a:srgbClr val="404040"/>
    <a:srgbClr val="33CCFF"/>
    <a:srgbClr val="4790BD"/>
    <a:srgbClr val="1F85C3"/>
    <a:srgbClr val="0000FF"/>
    <a:srgbClr val="00CC00"/>
    <a:srgbClr val="08070C"/>
    <a:srgbClr val="36404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662" autoAdjust="0"/>
    <p:restoredTop sz="97087" autoAdjust="0"/>
  </p:normalViewPr>
  <p:slideViewPr>
    <p:cSldViewPr>
      <p:cViewPr varScale="1">
        <p:scale>
          <a:sx n="100" d="100"/>
          <a:sy n="100" d="100"/>
        </p:scale>
        <p:origin x="1044" y="16"/>
      </p:cViewPr>
      <p:guideLst>
        <p:guide orient="horz" pos="3080"/>
        <p:guide orient="horz" pos="486"/>
        <p:guide orient="horz" pos="2845"/>
        <p:guide orient="horz" pos="1393"/>
        <p:guide orient="horz" pos="1746"/>
        <p:guide orient="horz" pos="2245"/>
        <p:guide orient="horz" pos="1973"/>
        <p:guide pos="380"/>
        <p:guide pos="3963"/>
        <p:guide pos="1956"/>
        <p:guide orient="horz" pos="78"/>
        <p:guide pos="51"/>
        <p:guide pos="4235"/>
      </p:guideLst>
    </p:cSldViewPr>
  </p:slideViewPr>
  <p:outlineViewPr>
    <p:cViewPr>
      <p:scale>
        <a:sx n="33" d="100"/>
        <a:sy n="33" d="100"/>
      </p:scale>
      <p:origin x="0" y="730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144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>
              <a:latin typeface="Arial"/>
            </a:endParaRPr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73FC00E-6BFB-4608-9A91-43B3358BB33A}" type="datetimeFigureOut">
              <a:rPr lang="zh-CN" altLang="en-US">
                <a:latin typeface="Arial"/>
              </a:rPr>
              <a:pPr>
                <a:defRPr/>
              </a:pPr>
              <a:t>2019/7/9</a:t>
            </a:fld>
            <a:endParaRPr lang="en-US" altLang="zh-CN" dirty="0">
              <a:latin typeface="Arial"/>
            </a:endParaRPr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>
              <a:latin typeface="Arial"/>
            </a:endParaRPr>
          </a:p>
        </p:txBody>
      </p:sp>
      <p:sp>
        <p:nvSpPr>
          <p:cNvPr id="227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0DB1281-ADFA-4A86-A8C6-4940C92465A9}" type="slidenum">
              <a:rPr lang="zh-CN" altLang="en-US">
                <a:latin typeface="Arial"/>
              </a:rPr>
              <a:pPr>
                <a:defRPr/>
              </a:pPr>
              <a:t>‹#›</a:t>
            </a:fld>
            <a:endParaRPr lang="en-US" altLang="zh-CN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760036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EC1F56-E5C7-4F6A-BA64-2EDB760A404F}" type="datetimeFigureOut">
              <a:rPr lang="zh-CN" altLang="en-US" smtClean="0">
                <a:latin typeface="Arial"/>
              </a:rPr>
              <a:pPr/>
              <a:t>2019/7/9</a:t>
            </a:fld>
            <a:endParaRPr lang="zh-CN" altLang="en-US">
              <a:latin typeface="Arial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>
              <a:latin typeface="Arial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D558AB-A232-4C67-86F8-1421CB6ABF84}" type="slidenum">
              <a:rPr lang="zh-CN" altLang="en-US" smtClean="0">
                <a:latin typeface="Arial"/>
              </a:rPr>
              <a:pPr/>
              <a:t>‹#›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7162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5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7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0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4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7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1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4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82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1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6128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2019/7/9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4506797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2019/7/9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21002578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2019/7/9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18808427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2019/7/9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36945067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6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46514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512676" y="2715766"/>
            <a:ext cx="4698522" cy="1152128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lnSpc>
                <a:spcPts val="2999"/>
              </a:lnSpc>
              <a:defRPr sz="27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7" name="副标题 2"/>
          <p:cNvSpPr>
            <a:spLocks noGrp="1"/>
          </p:cNvSpPr>
          <p:nvPr>
            <p:ph type="subTitle" idx="11"/>
          </p:nvPr>
        </p:nvSpPr>
        <p:spPr>
          <a:xfrm>
            <a:off x="536778" y="3870553"/>
            <a:ext cx="3132348" cy="720080"/>
          </a:xfrm>
          <a:prstGeom prst="rect">
            <a:avLst/>
          </a:prstGeom>
        </p:spPr>
        <p:txBody>
          <a:bodyPr lIns="91427" tIns="45714" rIns="91427" bIns="45714"/>
          <a:lstStyle>
            <a:lvl1pPr marL="0" indent="0" algn="l" fontAlgn="t">
              <a:buNone/>
              <a:defRPr sz="900" b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marL="3428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1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0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197168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66738" y="244087"/>
            <a:ext cx="5724525" cy="653653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6738" y="1221590"/>
            <a:ext cx="5724525" cy="3145631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5935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2"/>
          <p:cNvSpPr txBox="1">
            <a:spLocks/>
          </p:cNvSpPr>
          <p:nvPr userDrawn="1"/>
        </p:nvSpPr>
        <p:spPr bwMode="auto">
          <a:xfrm>
            <a:off x="2051754" y="4907764"/>
            <a:ext cx="2737247" cy="293687"/>
          </a:xfrm>
          <a:prstGeom prst="rect">
            <a:avLst/>
          </a:prstGeom>
        </p:spPr>
        <p:txBody>
          <a:bodyPr lIns="68570" tIns="34286" rIns="68570" bIns="34286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788" b="0" dirty="0" smtClean="0">
                <a:solidFill>
                  <a:schemeClr val="tx1"/>
                </a:solidFill>
                <a:latin typeface="Arial"/>
              </a:rPr>
              <a:t>JVET-K0068</a:t>
            </a:r>
          </a:p>
        </p:txBody>
      </p:sp>
    </p:spTree>
    <p:extLst>
      <p:ext uri="{BB962C8B-B14F-4D97-AF65-F5344CB8AC3E}">
        <p14:creationId xmlns:p14="http://schemas.microsoft.com/office/powerpoint/2010/main" val="1113333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emf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81" descr="149658716.jp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47" r="2357"/>
          <a:stretch/>
        </p:blipFill>
        <p:spPr>
          <a:xfrm>
            <a:off x="0" y="-12613"/>
            <a:ext cx="6858000" cy="2283718"/>
          </a:xfrm>
          <a:prstGeom prst="rect">
            <a:avLst/>
          </a:prstGeom>
        </p:spPr>
      </p:pic>
      <p:pic>
        <p:nvPicPr>
          <p:cNvPr id="77" name="Picture 87" descr="图片3副本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01208" y="4587974"/>
            <a:ext cx="1324994" cy="357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34" y="4656492"/>
            <a:ext cx="1925746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4" name="图片 153"/>
          <p:cNvPicPr>
            <a:picLocks noChangeAspect="1"/>
          </p:cNvPicPr>
          <p:nvPr userDrawn="1"/>
        </p:nvPicPr>
        <p:blipFill rotWithShape="1">
          <a:blip r:embed="rId6" cstate="print"/>
          <a:srcRect l="3982" r="9437"/>
          <a:stretch/>
        </p:blipFill>
        <p:spPr>
          <a:xfrm>
            <a:off x="0" y="1203607"/>
            <a:ext cx="6858000" cy="201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885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5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5pPr>
      <a:lvl6pPr marL="34283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685669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028504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371338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257126" indent="-257126" algn="l" rtl="0" eaLnBrk="1" fontAlgn="base" hangingPunct="1">
        <a:spcBef>
          <a:spcPct val="20000"/>
        </a:spcBef>
        <a:spcAft>
          <a:spcPct val="0"/>
        </a:spcAft>
        <a:buClr>
          <a:srgbClr val="990000"/>
        </a:buClr>
        <a:buChar char="•"/>
        <a:defRPr sz="1800" b="1">
          <a:solidFill>
            <a:schemeClr val="tx1"/>
          </a:solidFill>
          <a:latin typeface="+mn-lt"/>
          <a:ea typeface="+mn-ea"/>
          <a:cs typeface="+mn-cs"/>
        </a:defRPr>
      </a:lvl1pPr>
      <a:lvl2pPr marL="557106" indent="-21427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›"/>
        <a:defRPr sz="1500">
          <a:solidFill>
            <a:schemeClr val="tx1"/>
          </a:solidFill>
          <a:latin typeface="+mn-lt"/>
          <a:ea typeface="+mn-ea"/>
          <a:cs typeface="+mn-cs"/>
        </a:defRPr>
      </a:lvl2pPr>
      <a:lvl3pPr marL="857087" indent="-171418" algn="l" rtl="0" eaLnBrk="1" fontAlgn="base" hangingPunct="1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199920" indent="-171418" algn="l" rtl="0" eaLnBrk="1" fontAlgn="base" hangingPunct="1">
        <a:spcBef>
          <a:spcPct val="2000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  <a:ea typeface="+mn-ea"/>
          <a:cs typeface="+mn-cs"/>
        </a:defRPr>
      </a:lvl4pPr>
      <a:lvl5pPr marL="1542755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1885589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marL="2228423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marL="2571258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marL="2914094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33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69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0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38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72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006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84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67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 userDrawn="1"/>
        </p:nvGrpSpPr>
        <p:grpSpPr>
          <a:xfrm>
            <a:off x="3" y="4847670"/>
            <a:ext cx="6866189" cy="297790"/>
            <a:chOff x="-2767110" y="4763681"/>
            <a:chExt cx="11916027" cy="387603"/>
          </a:xfrm>
          <a:solidFill>
            <a:schemeClr val="bg1">
              <a:lumMod val="95000"/>
            </a:schemeClr>
          </a:solidFill>
        </p:grpSpPr>
        <p:sp>
          <p:nvSpPr>
            <p:cNvPr id="84" name="任意多边形 83"/>
            <p:cNvSpPr/>
            <p:nvPr userDrawn="1"/>
          </p:nvSpPr>
          <p:spPr bwMode="auto">
            <a:xfrm>
              <a:off x="-2767110" y="4763681"/>
              <a:ext cx="10202801" cy="387603"/>
            </a:xfrm>
            <a:custGeom>
              <a:avLst/>
              <a:gdLst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0535"/>
                <a:gd name="connsiteY0" fmla="*/ 25400 h 419100"/>
                <a:gd name="connsiteX1" fmla="*/ 7467600 w 8000535"/>
                <a:gd name="connsiteY1" fmla="*/ 0 h 419100"/>
                <a:gd name="connsiteX2" fmla="*/ 7391400 w 8000535"/>
                <a:gd name="connsiteY2" fmla="*/ 215900 h 419100"/>
                <a:gd name="connsiteX3" fmla="*/ 7339123 w 8000535"/>
                <a:gd name="connsiteY3" fmla="*/ 419100 h 419100"/>
                <a:gd name="connsiteX4" fmla="*/ 0 w 8000535"/>
                <a:gd name="connsiteY4" fmla="*/ 406400 h 419100"/>
                <a:gd name="connsiteX5" fmla="*/ 0 w 8000535"/>
                <a:gd name="connsiteY5" fmla="*/ 406400 h 419100"/>
                <a:gd name="connsiteX0" fmla="*/ 0 w 8005659"/>
                <a:gd name="connsiteY0" fmla="*/ 25400 h 419100"/>
                <a:gd name="connsiteX1" fmla="*/ 7467600 w 8005659"/>
                <a:gd name="connsiteY1" fmla="*/ 0 h 419100"/>
                <a:gd name="connsiteX2" fmla="*/ 7407349 w 8005659"/>
                <a:gd name="connsiteY2" fmla="*/ 229191 h 419100"/>
                <a:gd name="connsiteX3" fmla="*/ 7339123 w 8005659"/>
                <a:gd name="connsiteY3" fmla="*/ 419100 h 419100"/>
                <a:gd name="connsiteX4" fmla="*/ 0 w 8005659"/>
                <a:gd name="connsiteY4" fmla="*/ 406400 h 419100"/>
                <a:gd name="connsiteX5" fmla="*/ 0 w 8005659"/>
                <a:gd name="connsiteY5" fmla="*/ 406400 h 419100"/>
                <a:gd name="connsiteX0" fmla="*/ 0 w 7467600"/>
                <a:gd name="connsiteY0" fmla="*/ 25400 h 419100"/>
                <a:gd name="connsiteX1" fmla="*/ 7467600 w 7467600"/>
                <a:gd name="connsiteY1" fmla="*/ 0 h 419100"/>
                <a:gd name="connsiteX2" fmla="*/ 7407349 w 7467600"/>
                <a:gd name="connsiteY2" fmla="*/ 229191 h 419100"/>
                <a:gd name="connsiteX3" fmla="*/ 7339123 w 7467600"/>
                <a:gd name="connsiteY3" fmla="*/ 419100 h 419100"/>
                <a:gd name="connsiteX4" fmla="*/ 0 w 7467600"/>
                <a:gd name="connsiteY4" fmla="*/ 406400 h 419100"/>
                <a:gd name="connsiteX5" fmla="*/ 0 w 7467600"/>
                <a:gd name="connsiteY5" fmla="*/ 406400 h 4191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6" fmla="*/ 0 w 7441018"/>
                <a:gd name="connsiteY6" fmla="*/ 0 h 393700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0 w 7441018"/>
                <a:gd name="connsiteY5" fmla="*/ 379819 h 392519"/>
                <a:gd name="connsiteX6" fmla="*/ 14748 w 7441018"/>
                <a:gd name="connsiteY6" fmla="*/ 6193 h 392519"/>
                <a:gd name="connsiteX0" fmla="*/ 543943 w 7970213"/>
                <a:gd name="connsiteY0" fmla="*/ 6193 h 392519"/>
                <a:gd name="connsiteX1" fmla="*/ 7970213 w 7970213"/>
                <a:gd name="connsiteY1" fmla="*/ 0 h 392519"/>
                <a:gd name="connsiteX2" fmla="*/ 7936544 w 7970213"/>
                <a:gd name="connsiteY2" fmla="*/ 202610 h 392519"/>
                <a:gd name="connsiteX3" fmla="*/ 7868318 w 7970213"/>
                <a:gd name="connsiteY3" fmla="*/ 392519 h 392519"/>
                <a:gd name="connsiteX4" fmla="*/ 529195 w 7970213"/>
                <a:gd name="connsiteY4" fmla="*/ 379819 h 392519"/>
                <a:gd name="connsiteX5" fmla="*/ 585731 w 7970213"/>
                <a:gd name="connsiteY5" fmla="*/ 330658 h 392519"/>
                <a:gd name="connsiteX6" fmla="*/ 543943 w 7970213"/>
                <a:gd name="connsiteY6" fmla="*/ 6193 h 392519"/>
                <a:gd name="connsiteX0" fmla="*/ 930214 w 8356484"/>
                <a:gd name="connsiteY0" fmla="*/ 6193 h 392519"/>
                <a:gd name="connsiteX1" fmla="*/ 8356484 w 8356484"/>
                <a:gd name="connsiteY1" fmla="*/ 0 h 392519"/>
                <a:gd name="connsiteX2" fmla="*/ 8322815 w 8356484"/>
                <a:gd name="connsiteY2" fmla="*/ 202610 h 392519"/>
                <a:gd name="connsiteX3" fmla="*/ 8254589 w 8356484"/>
                <a:gd name="connsiteY3" fmla="*/ 392519 h 392519"/>
                <a:gd name="connsiteX4" fmla="*/ 915466 w 8356484"/>
                <a:gd name="connsiteY4" fmla="*/ 379819 h 392519"/>
                <a:gd name="connsiteX5" fmla="*/ 930214 w 8356484"/>
                <a:gd name="connsiteY5" fmla="*/ 6193 h 392519"/>
                <a:gd name="connsiteX0" fmla="*/ 553382 w 7979652"/>
                <a:gd name="connsiteY0" fmla="*/ 6193 h 392519"/>
                <a:gd name="connsiteX1" fmla="*/ 7979652 w 7979652"/>
                <a:gd name="connsiteY1" fmla="*/ 0 h 392519"/>
                <a:gd name="connsiteX2" fmla="*/ 7945983 w 7979652"/>
                <a:gd name="connsiteY2" fmla="*/ 202610 h 392519"/>
                <a:gd name="connsiteX3" fmla="*/ 7877757 w 7979652"/>
                <a:gd name="connsiteY3" fmla="*/ 392519 h 392519"/>
                <a:gd name="connsiteX4" fmla="*/ 538634 w 7979652"/>
                <a:gd name="connsiteY4" fmla="*/ 379819 h 392519"/>
                <a:gd name="connsiteX5" fmla="*/ 553382 w 7979652"/>
                <a:gd name="connsiteY5" fmla="*/ 6193 h 392519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14748 w 7441018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87603"/>
                <a:gd name="connsiteX1" fmla="*/ 7431186 w 7431186"/>
                <a:gd name="connsiteY1" fmla="*/ 0 h 387603"/>
                <a:gd name="connsiteX2" fmla="*/ 7397517 w 7431186"/>
                <a:gd name="connsiteY2" fmla="*/ 202610 h 387603"/>
                <a:gd name="connsiteX3" fmla="*/ 7331749 w 7431186"/>
                <a:gd name="connsiteY3" fmla="*/ 387603 h 387603"/>
                <a:gd name="connsiteX4" fmla="*/ 0 w 7431186"/>
                <a:gd name="connsiteY4" fmla="*/ 382277 h 387603"/>
                <a:gd name="connsiteX5" fmla="*/ 4916 w 7431186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38560" h="387603">
                  <a:moveTo>
                    <a:pt x="4916" y="6193"/>
                  </a:moveTo>
                  <a:lnTo>
                    <a:pt x="7438560" y="0"/>
                  </a:lnTo>
                  <a:cubicBezTo>
                    <a:pt x="7426442" y="98388"/>
                    <a:pt x="7415319" y="138010"/>
                    <a:pt x="7397517" y="202610"/>
                  </a:cubicBezTo>
                  <a:cubicBezTo>
                    <a:pt x="7379715" y="267210"/>
                    <a:pt x="7364829" y="305347"/>
                    <a:pt x="7331749" y="387603"/>
                  </a:cubicBezTo>
                  <a:lnTo>
                    <a:pt x="0" y="382277"/>
                  </a:lnTo>
                  <a:cubicBezTo>
                    <a:pt x="2458" y="195464"/>
                    <a:pt x="6069" y="130948"/>
                    <a:pt x="4916" y="61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  <p:sp>
          <p:nvSpPr>
            <p:cNvPr id="85" name="任意多边形 84"/>
            <p:cNvSpPr/>
            <p:nvPr userDrawn="1"/>
          </p:nvSpPr>
          <p:spPr bwMode="auto">
            <a:xfrm>
              <a:off x="7371736" y="4766188"/>
              <a:ext cx="1777181" cy="383458"/>
            </a:xfrm>
            <a:custGeom>
              <a:avLst/>
              <a:gdLst>
                <a:gd name="connsiteX0" fmla="*/ 6590 w 1956041"/>
                <a:gd name="connsiteY0" fmla="*/ 426614 h 517563"/>
                <a:gd name="connsiteX1" fmla="*/ 70500 w 1956041"/>
                <a:gd name="connsiteY1" fmla="*/ 205388 h 517563"/>
                <a:gd name="connsiteX2" fmla="*/ 141784 w 1956041"/>
                <a:gd name="connsiteY2" fmla="*/ 40698 h 517563"/>
                <a:gd name="connsiteX3" fmla="*/ 1778855 w 1956041"/>
                <a:gd name="connsiteY3" fmla="*/ 33324 h 517563"/>
                <a:gd name="connsiteX4" fmla="*/ 1781313 w 1956041"/>
                <a:gd name="connsiteY4" fmla="*/ 424156 h 517563"/>
                <a:gd name="connsiteX5" fmla="*/ 621107 w 1956041"/>
                <a:gd name="connsiteY5" fmla="*/ 517563 h 517563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781313"/>
                <a:gd name="connsiteY0" fmla="*/ 426614 h 426614"/>
                <a:gd name="connsiteX1" fmla="*/ 70500 w 1781313"/>
                <a:gd name="connsiteY1" fmla="*/ 205388 h 426614"/>
                <a:gd name="connsiteX2" fmla="*/ 141784 w 1781313"/>
                <a:gd name="connsiteY2" fmla="*/ 40698 h 426614"/>
                <a:gd name="connsiteX3" fmla="*/ 1778855 w 1781313"/>
                <a:gd name="connsiteY3" fmla="*/ 33324 h 426614"/>
                <a:gd name="connsiteX4" fmla="*/ 1781313 w 1781313"/>
                <a:gd name="connsiteY4" fmla="*/ 424156 h 426614"/>
                <a:gd name="connsiteX5" fmla="*/ 6590 w 1781313"/>
                <a:gd name="connsiteY5" fmla="*/ 426614 h 426614"/>
                <a:gd name="connsiteX0" fmla="*/ 6590 w 1783771"/>
                <a:gd name="connsiteY0" fmla="*/ 426614 h 426614"/>
                <a:gd name="connsiteX1" fmla="*/ 70500 w 1783771"/>
                <a:gd name="connsiteY1" fmla="*/ 205388 h 426614"/>
                <a:gd name="connsiteX2" fmla="*/ 141784 w 1783771"/>
                <a:gd name="connsiteY2" fmla="*/ 40698 h 426614"/>
                <a:gd name="connsiteX3" fmla="*/ 1778855 w 1783771"/>
                <a:gd name="connsiteY3" fmla="*/ 33324 h 426614"/>
                <a:gd name="connsiteX4" fmla="*/ 1783771 w 1783771"/>
                <a:gd name="connsiteY4" fmla="*/ 424156 h 426614"/>
                <a:gd name="connsiteX5" fmla="*/ 6590 w 1783771"/>
                <a:gd name="connsiteY5" fmla="*/ 426614 h 426614"/>
                <a:gd name="connsiteX0" fmla="*/ 6590 w 1783771"/>
                <a:gd name="connsiteY0" fmla="*/ 418151 h 418151"/>
                <a:gd name="connsiteX1" fmla="*/ 70500 w 1783771"/>
                <a:gd name="connsiteY1" fmla="*/ 196925 h 418151"/>
                <a:gd name="connsiteX2" fmla="*/ 141784 w 1783771"/>
                <a:gd name="connsiteY2" fmla="*/ 32235 h 418151"/>
                <a:gd name="connsiteX3" fmla="*/ 1778855 w 1783771"/>
                <a:gd name="connsiteY3" fmla="*/ 37151 h 418151"/>
                <a:gd name="connsiteX4" fmla="*/ 1783771 w 1783771"/>
                <a:gd name="connsiteY4" fmla="*/ 415693 h 418151"/>
                <a:gd name="connsiteX5" fmla="*/ 6590 w 1783771"/>
                <a:gd name="connsiteY5" fmla="*/ 418151 h 418151"/>
                <a:gd name="connsiteX0" fmla="*/ 6590 w 1783771"/>
                <a:gd name="connsiteY0" fmla="*/ 395745 h 395745"/>
                <a:gd name="connsiteX1" fmla="*/ 70500 w 1783771"/>
                <a:gd name="connsiteY1" fmla="*/ 174519 h 395745"/>
                <a:gd name="connsiteX2" fmla="*/ 141784 w 1783771"/>
                <a:gd name="connsiteY2" fmla="*/ 9829 h 395745"/>
                <a:gd name="connsiteX3" fmla="*/ 1778855 w 1783771"/>
                <a:gd name="connsiteY3" fmla="*/ 14745 h 395745"/>
                <a:gd name="connsiteX4" fmla="*/ 1783771 w 1783771"/>
                <a:gd name="connsiteY4" fmla="*/ 393287 h 395745"/>
                <a:gd name="connsiteX5" fmla="*/ 6590 w 1783771"/>
                <a:gd name="connsiteY5" fmla="*/ 395745 h 395745"/>
                <a:gd name="connsiteX0" fmla="*/ 6233 w 1783414"/>
                <a:gd name="connsiteY0" fmla="*/ 420329 h 420329"/>
                <a:gd name="connsiteX1" fmla="*/ 70143 w 1783414"/>
                <a:gd name="connsiteY1" fmla="*/ 199103 h 420329"/>
                <a:gd name="connsiteX2" fmla="*/ 141427 w 1783414"/>
                <a:gd name="connsiteY2" fmla="*/ 34413 h 420329"/>
                <a:gd name="connsiteX3" fmla="*/ 1773582 w 1783414"/>
                <a:gd name="connsiteY3" fmla="*/ 0 h 420329"/>
                <a:gd name="connsiteX4" fmla="*/ 1783414 w 1783414"/>
                <a:gd name="connsiteY4" fmla="*/ 417871 h 420329"/>
                <a:gd name="connsiteX5" fmla="*/ 6233 w 1783414"/>
                <a:gd name="connsiteY5" fmla="*/ 420329 h 420329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0 w 1777181"/>
                <a:gd name="connsiteY0" fmla="*/ 397851 h 397851"/>
                <a:gd name="connsiteX1" fmla="*/ 63910 w 1777181"/>
                <a:gd name="connsiteY1" fmla="*/ 176625 h 397851"/>
                <a:gd name="connsiteX2" fmla="*/ 135194 w 1777181"/>
                <a:gd name="connsiteY2" fmla="*/ 11935 h 397851"/>
                <a:gd name="connsiteX3" fmla="*/ 1774723 w 1777181"/>
                <a:gd name="connsiteY3" fmla="*/ 9477 h 397851"/>
                <a:gd name="connsiteX4" fmla="*/ 1777181 w 1777181"/>
                <a:gd name="connsiteY4" fmla="*/ 395393 h 397851"/>
                <a:gd name="connsiteX5" fmla="*/ 0 w 1777181"/>
                <a:gd name="connsiteY5" fmla="*/ 397851 h 397851"/>
                <a:gd name="connsiteX0" fmla="*/ 0 w 1777181"/>
                <a:gd name="connsiteY0" fmla="*/ 388374 h 388374"/>
                <a:gd name="connsiteX1" fmla="*/ 63910 w 1777181"/>
                <a:gd name="connsiteY1" fmla="*/ 167148 h 388374"/>
                <a:gd name="connsiteX2" fmla="*/ 135194 w 1777181"/>
                <a:gd name="connsiteY2" fmla="*/ 2458 h 388374"/>
                <a:gd name="connsiteX3" fmla="*/ 1774723 w 1777181"/>
                <a:gd name="connsiteY3" fmla="*/ 0 h 388374"/>
                <a:gd name="connsiteX4" fmla="*/ 1777181 w 1777181"/>
                <a:gd name="connsiteY4" fmla="*/ 385916 h 388374"/>
                <a:gd name="connsiteX5" fmla="*/ 0 w 1777181"/>
                <a:gd name="connsiteY5" fmla="*/ 388374 h 388374"/>
                <a:gd name="connsiteX0" fmla="*/ 0 w 1777181"/>
                <a:gd name="connsiteY0" fmla="*/ 385916 h 385916"/>
                <a:gd name="connsiteX1" fmla="*/ 63910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7128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6536 w 1777181"/>
                <a:gd name="connsiteY1" fmla="*/ 167148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3458 h 383458"/>
                <a:gd name="connsiteX1" fmla="*/ 56536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61452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7181" h="383458">
                  <a:moveTo>
                    <a:pt x="0" y="383458"/>
                  </a:moveTo>
                  <a:cubicBezTo>
                    <a:pt x="23147" y="292714"/>
                    <a:pt x="38920" y="228190"/>
                    <a:pt x="61452" y="164690"/>
                  </a:cubicBezTo>
                  <a:cubicBezTo>
                    <a:pt x="83984" y="101190"/>
                    <a:pt x="110613" y="49980"/>
                    <a:pt x="135194" y="2458"/>
                  </a:cubicBezTo>
                  <a:lnTo>
                    <a:pt x="1774723" y="0"/>
                  </a:lnTo>
                  <a:cubicBezTo>
                    <a:pt x="1777591" y="174522"/>
                    <a:pt x="1773494" y="216720"/>
                    <a:pt x="1777181" y="381000"/>
                  </a:cubicBezTo>
                  <a:lnTo>
                    <a:pt x="0" y="383458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</p:grpSp>
      <p:sp>
        <p:nvSpPr>
          <p:cNvPr id="86" name="副标题 2"/>
          <p:cNvSpPr txBox="1">
            <a:spLocks/>
          </p:cNvSpPr>
          <p:nvPr userDrawn="1"/>
        </p:nvSpPr>
        <p:spPr bwMode="auto">
          <a:xfrm>
            <a:off x="2051754" y="4891911"/>
            <a:ext cx="2737247" cy="293687"/>
          </a:xfrm>
          <a:prstGeom prst="rect">
            <a:avLst/>
          </a:prstGeom>
        </p:spPr>
        <p:txBody>
          <a:bodyPr lIns="68570" tIns="34286" rIns="68570" bIns="34286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1000" b="0" dirty="0" smtClean="0">
                <a:solidFill>
                  <a:schemeClr val="tx1"/>
                </a:solidFill>
                <a:latin typeface="Arial"/>
              </a:rPr>
              <a:t>JVET-O1120</a:t>
            </a:r>
          </a:p>
        </p:txBody>
      </p:sp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7653" y="4901406"/>
            <a:ext cx="693682" cy="191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850007"/>
            <a:ext cx="1522810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9" name="Rectangle 5"/>
          <p:cNvSpPr>
            <a:spLocks noChangeArrowheads="1"/>
          </p:cNvSpPr>
          <p:nvPr userDrawn="1"/>
        </p:nvSpPr>
        <p:spPr bwMode="auto">
          <a:xfrm>
            <a:off x="5157192" y="4948014"/>
            <a:ext cx="540060" cy="186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  <a:defRPr/>
            </a:pPr>
            <a:r>
              <a:rPr lang="de-DE" altLang="zh-CN" sz="788" dirty="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Page </a:t>
            </a:r>
            <a:fld id="{52A5D625-72FF-4364-B088-B7F11232586A}" type="slidenum">
              <a:rPr lang="de-DE" altLang="zh-CN" sz="788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pPr eaLnBrk="0" hangingPunct="0">
                <a:lnSpc>
                  <a:spcPct val="85000"/>
                </a:lnSpc>
                <a:defRPr/>
              </a:pPr>
              <a:t>‹#›</a:t>
            </a:fld>
            <a:endParaRPr lang="en-GB" altLang="zh-CN" sz="788" dirty="0">
              <a:solidFill>
                <a:schemeClr val="tx1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289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pitchFamily="34" charset="0"/>
          <a:ea typeface="黑体" pitchFamily="49" charset="-122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5pPr>
      <a:lvl6pPr marL="34283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685669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028504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371338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257126" indent="-257126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rgbClr val="777777"/>
        </a:buClr>
        <a:buSzPct val="60000"/>
        <a:buFont typeface="Wingdings" charset="2"/>
        <a:buChar char="l"/>
        <a:defRPr sz="1500">
          <a:solidFill>
            <a:schemeClr val="tx1"/>
          </a:solidFill>
          <a:latin typeface="+mn-lt"/>
          <a:ea typeface="黑体" pitchFamily="49" charset="-122"/>
          <a:cs typeface="+mn-cs"/>
        </a:defRPr>
      </a:lvl1pPr>
      <a:lvl2pPr marL="557106" indent="-214273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p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857087" indent="-171418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n"/>
        <a:defRPr sz="1200">
          <a:solidFill>
            <a:schemeClr val="tx1"/>
          </a:solidFill>
          <a:latin typeface="+mn-lt"/>
          <a:ea typeface="+mn-ea"/>
          <a:cs typeface="+mn-cs"/>
        </a:defRPr>
      </a:lvl3pPr>
      <a:lvl4pPr marL="1199920" indent="-171418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050">
          <a:solidFill>
            <a:schemeClr val="tx1"/>
          </a:solidFill>
          <a:latin typeface="+mn-lt"/>
          <a:ea typeface="+mn-ea"/>
          <a:cs typeface="+mn-cs"/>
        </a:defRPr>
      </a:lvl4pPr>
      <a:lvl5pPr marL="1542755" indent="-171418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900">
          <a:solidFill>
            <a:schemeClr val="tx1"/>
          </a:solidFill>
          <a:latin typeface="+mn-lt"/>
          <a:ea typeface="+mn-ea"/>
          <a:cs typeface="+mn-cs"/>
        </a:defRPr>
      </a:lvl5pPr>
      <a:lvl6pPr marL="1885589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marL="2228423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marL="2571258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marL="2914094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33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69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0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38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72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006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84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67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43246" y="4773799"/>
            <a:ext cx="982956" cy="24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03018" y="901722"/>
            <a:ext cx="2665961" cy="92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4" name="Picture 3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18967" y="1491631"/>
            <a:ext cx="3019215" cy="2012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7" name="图片 86"/>
          <p:cNvPicPr>
            <a:picLocks noChangeAspect="1"/>
          </p:cNvPicPr>
          <p:nvPr userDrawn="1"/>
        </p:nvPicPr>
        <p:blipFill>
          <a:blip r:embed="rId6" cstate="print">
            <a:alphaModFix amt="25000"/>
          </a:blip>
          <a:stretch>
            <a:fillRect/>
          </a:stretch>
        </p:blipFill>
        <p:spPr>
          <a:xfrm>
            <a:off x="2132859" y="2845677"/>
            <a:ext cx="2830445" cy="3758522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 bwMode="auto">
          <a:xfrm>
            <a:off x="2868933" y="694843"/>
            <a:ext cx="113412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68578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35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8998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5pPr>
      <a:lvl6pPr marL="34283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685669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028504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371338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257126" indent="-257126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1800" b="1">
          <a:solidFill>
            <a:schemeClr val="tx1"/>
          </a:solidFill>
          <a:latin typeface="+mn-lt"/>
          <a:ea typeface="+mn-ea"/>
          <a:cs typeface="+mn-cs"/>
        </a:defRPr>
      </a:lvl1pPr>
      <a:lvl2pPr marL="557106" indent="-21427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›"/>
        <a:defRPr sz="1500">
          <a:solidFill>
            <a:schemeClr val="tx1"/>
          </a:solidFill>
          <a:latin typeface="+mn-lt"/>
          <a:ea typeface="+mn-ea"/>
          <a:cs typeface="+mn-cs"/>
        </a:defRPr>
      </a:lvl2pPr>
      <a:lvl3pPr marL="857087" indent="-171418" algn="l" rtl="0" eaLnBrk="0" fontAlgn="base" hangingPunct="0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199920" indent="-171418" algn="l" rtl="0" eaLnBrk="0" fontAlgn="base" hangingPunct="0">
        <a:spcBef>
          <a:spcPct val="2000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  <a:ea typeface="+mn-ea"/>
          <a:cs typeface="+mn-cs"/>
        </a:defRPr>
      </a:lvl4pPr>
      <a:lvl5pPr marL="1542755" indent="-17141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1885589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marL="2228423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marL="2571258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marL="2914094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33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69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0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38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72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006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84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67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2720955"/>
            <a:ext cx="6741368" cy="1152128"/>
          </a:xfrm>
        </p:spPr>
        <p:txBody>
          <a:bodyPr/>
          <a:lstStyle/>
          <a:p>
            <a:pPr algn="ctr" fontAlgn="ctr"/>
            <a:r>
              <a:rPr lang="en-US" altLang="zh-CN" sz="2000" dirty="0" smtClean="0">
                <a:solidFill>
                  <a:schemeClr val="tx2">
                    <a:lumMod val="75000"/>
                  </a:schemeClr>
                </a:solidFill>
                <a:latin typeface="Arial"/>
                <a:ea typeface="微软雅黑" panose="020B0503020204020204" pitchFamily="34" charset="-122"/>
              </a:rPr>
              <a:t>JVET-O1120 </a:t>
            </a:r>
            <a:br>
              <a:rPr lang="en-US" altLang="zh-CN" sz="2000" dirty="0" smtClean="0">
                <a:solidFill>
                  <a:schemeClr val="tx2">
                    <a:lumMod val="75000"/>
                  </a:schemeClr>
                </a:solidFill>
                <a:latin typeface="Arial"/>
                <a:ea typeface="微软雅黑" panose="020B0503020204020204" pitchFamily="34" charset="-122"/>
              </a:rPr>
            </a:br>
            <a:r>
              <a:rPr lang="en-US" altLang="zh-CN" sz="2000" dirty="0" smtClean="0">
                <a:solidFill>
                  <a:schemeClr val="tx2">
                    <a:lumMod val="75000"/>
                  </a:schemeClr>
                </a:solidFill>
                <a:latin typeface="Arial"/>
                <a:ea typeface="微软雅黑" panose="020B0503020204020204" pitchFamily="34" charset="-122"/>
              </a:rPr>
              <a:t>non-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CE5: 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Hadamard transform domain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in-loop</a:t>
            </a:r>
            <a:endParaRPr lang="en-US" altLang="zh-CN" sz="1200" dirty="0">
              <a:solidFill>
                <a:schemeClr val="tx2">
                  <a:lumMod val="75000"/>
                </a:schemeClr>
              </a:solidFill>
              <a:latin typeface="Arial"/>
              <a:ea typeface="微软雅黑" panose="020B0503020204020204" pitchFamily="34" charset="-122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1"/>
          </p:nvPr>
        </p:nvSpPr>
        <p:spPr>
          <a:xfrm>
            <a:off x="3392996" y="3657059"/>
            <a:ext cx="3132348" cy="858907"/>
          </a:xfrm>
        </p:spPr>
        <p:txBody>
          <a:bodyPr/>
          <a:lstStyle/>
          <a:p>
            <a:pPr algn="r"/>
            <a:r>
              <a:rPr lang="en-US" altLang="zh-CN" sz="1200" dirty="0" smtClean="0">
                <a:solidFill>
                  <a:schemeClr val="tx1"/>
                </a:solidFill>
                <a:latin typeface="Arial"/>
                <a:ea typeface="微软雅黑" panose="020B0503020204020204" pitchFamily="34" charset="-122"/>
              </a:rPr>
              <a:t>Sergey Ikonin </a:t>
            </a:r>
          </a:p>
          <a:p>
            <a:pPr algn="r"/>
            <a:r>
              <a:rPr lang="en-US" altLang="zh-CN" sz="1200" dirty="0">
                <a:solidFill>
                  <a:schemeClr val="tx1"/>
                </a:solidFill>
                <a:latin typeface="Arial"/>
                <a:ea typeface="微软雅黑" panose="020B0503020204020204" pitchFamily="34" charset="-122"/>
              </a:rPr>
              <a:t>Victor </a:t>
            </a:r>
            <a:r>
              <a:rPr lang="en-US" altLang="zh-CN" sz="1200" dirty="0" smtClean="0">
                <a:solidFill>
                  <a:schemeClr val="tx1"/>
                </a:solidFill>
                <a:latin typeface="Arial"/>
                <a:ea typeface="微软雅黑" panose="020B0503020204020204" pitchFamily="34" charset="-122"/>
              </a:rPr>
              <a:t>Stepin</a:t>
            </a:r>
          </a:p>
          <a:p>
            <a:pPr algn="r"/>
            <a:r>
              <a:rPr lang="en-US" altLang="zh-CN" sz="1200" dirty="0" smtClean="0">
                <a:solidFill>
                  <a:schemeClr val="tx1"/>
                </a:solidFill>
                <a:latin typeface="Arial"/>
                <a:ea typeface="微软雅黑" panose="020B0503020204020204" pitchFamily="34" charset="-122"/>
              </a:rPr>
              <a:t>Alexander Karabutov</a:t>
            </a:r>
            <a:endParaRPr lang="en-US" altLang="zh-CN" sz="1200" dirty="0">
              <a:solidFill>
                <a:schemeClr val="tx1"/>
              </a:solidFill>
              <a:latin typeface="Arial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87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-27384" y="171450"/>
            <a:ext cx="6912768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Hadamard </a:t>
            </a:r>
            <a:r>
              <a:rPr lang="en-US" altLang="zh-CN" sz="1800" dirty="0">
                <a:solidFill>
                  <a:srgbClr val="C00000"/>
                </a:solidFill>
              </a:rPr>
              <a:t>Transform </a:t>
            </a:r>
            <a:r>
              <a:rPr lang="en-US" altLang="zh-CN" sz="1800" dirty="0" smtClean="0">
                <a:solidFill>
                  <a:srgbClr val="C00000"/>
                </a:solidFill>
              </a:rPr>
              <a:t>Domain In-loop </a:t>
            </a:r>
            <a:r>
              <a:rPr lang="en-US" altLang="zh-CN" sz="1800" dirty="0" smtClean="0">
                <a:solidFill>
                  <a:srgbClr val="C00000"/>
                </a:solidFill>
              </a:rPr>
              <a:t>Filter studied in CE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1005893" y="843558"/>
            <a:ext cx="3384376" cy="2448272"/>
            <a:chOff x="0" y="0"/>
            <a:chExt cx="4076700" cy="3002280"/>
          </a:xfrm>
        </p:grpSpPr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076700" cy="30022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Down Arrow 32"/>
            <p:cNvSpPr>
              <a:spLocks noChangeArrowheads="1"/>
            </p:cNvSpPr>
            <p:nvPr/>
          </p:nvSpPr>
          <p:spPr bwMode="auto">
            <a:xfrm rot="19250646">
              <a:off x="800100" y="819150"/>
              <a:ext cx="294600" cy="216127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4" name="Down Arrow 33"/>
            <p:cNvSpPr>
              <a:spLocks noChangeArrowheads="1"/>
            </p:cNvSpPr>
            <p:nvPr/>
          </p:nvSpPr>
          <p:spPr bwMode="auto">
            <a:xfrm rot="2704782">
              <a:off x="2159795" y="812006"/>
              <a:ext cx="294637" cy="2160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5" name="Down Arrow 34"/>
            <p:cNvSpPr>
              <a:spLocks noChangeArrowheads="1"/>
            </p:cNvSpPr>
            <p:nvPr/>
          </p:nvSpPr>
          <p:spPr bwMode="auto">
            <a:xfrm rot="14245637">
              <a:off x="785813" y="2062163"/>
              <a:ext cx="294637" cy="2160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36" name="Down Arrow 35"/>
            <p:cNvSpPr>
              <a:spLocks noChangeArrowheads="1"/>
            </p:cNvSpPr>
            <p:nvPr/>
          </p:nvSpPr>
          <p:spPr bwMode="auto">
            <a:xfrm rot="7549621">
              <a:off x="2162175" y="2047875"/>
              <a:ext cx="294637" cy="2160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US"/>
            </a:p>
          </p:txBody>
        </p:sp>
      </p:grpSp>
      <p:sp>
        <p:nvSpPr>
          <p:cNvPr id="2" name="Rectangle 1"/>
          <p:cNvSpPr/>
          <p:nvPr/>
        </p:nvSpPr>
        <p:spPr>
          <a:xfrm>
            <a:off x="-130200" y="3478269"/>
            <a:ext cx="230425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auto" hangingPunct="0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ea typeface="等线"/>
              </a:rPr>
              <a:t>Computational complexity </a:t>
            </a:r>
            <a:endParaRPr lang="en-US" sz="1100" dirty="0">
              <a:latin typeface="Times New Roman" panose="02020603050405020304" pitchFamily="18" charset="0"/>
              <a:ea typeface="等线"/>
            </a:endParaRPr>
          </a:p>
          <a:p>
            <a:pPr algn="r" fontAlgn="auto" hangingPunct="0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/>
              </a:rPr>
              <a:t>per sample:</a:t>
            </a:r>
            <a:endParaRPr lang="en-US" sz="1100" dirty="0"/>
          </a:p>
        </p:txBody>
      </p:sp>
      <p:sp>
        <p:nvSpPr>
          <p:cNvPr id="6" name="Rectangle 5"/>
          <p:cNvSpPr/>
          <p:nvPr/>
        </p:nvSpPr>
        <p:spPr>
          <a:xfrm>
            <a:off x="2332496" y="4310975"/>
            <a:ext cx="4408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/>
              </a:rPr>
              <a:t>LUT: 16 entries of 7-bit 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ea typeface="等线"/>
              </a:rPr>
              <a:t>values per 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/>
              </a:rPr>
              <a:t>QP group, </a:t>
            </a:r>
            <a:b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/>
              </a:rPr>
            </a:b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/>
              </a:rPr>
              <a:t>totally 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ea typeface="等线"/>
              </a:rPr>
              <a:t>70 bytes 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/>
              </a:rPr>
              <a:t>for entire QP range</a:t>
            </a:r>
            <a:endParaRPr lang="en-US" sz="1200" dirty="0"/>
          </a:p>
        </p:txBody>
      </p:sp>
      <p:sp>
        <p:nvSpPr>
          <p:cNvPr id="7" name="Rectangle 6"/>
          <p:cNvSpPr/>
          <p:nvPr/>
        </p:nvSpPr>
        <p:spPr>
          <a:xfrm>
            <a:off x="692646" y="4310975"/>
            <a:ext cx="1471878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05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/>
              </a:rPr>
              <a:t>Memory requirement:</a:t>
            </a:r>
            <a:endParaRPr lang="en-US" sz="1050" dirty="0"/>
          </a:p>
        </p:txBody>
      </p:sp>
      <p:sp>
        <p:nvSpPr>
          <p:cNvPr id="8" name="Rectangle 7"/>
          <p:cNvSpPr/>
          <p:nvPr/>
        </p:nvSpPr>
        <p:spPr>
          <a:xfrm>
            <a:off x="2354076" y="3478173"/>
            <a:ext cx="198002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fontAlgn="auto" hangingPunct="0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ea typeface="等线"/>
              </a:rPr>
              <a:t>m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/>
              </a:rPr>
              <a:t>ult: 0</a:t>
            </a:r>
          </a:p>
          <a:p>
            <a:pPr marL="0" marR="0" fontAlgn="auto" hangingPunct="0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/>
              </a:rPr>
              <a:t>add: 18+4 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ea typeface="等线"/>
              </a:rPr>
              <a:t>l-bit add for 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/>
              </a:rPr>
              <a:t>round</a:t>
            </a:r>
          </a:p>
          <a:p>
            <a:pPr marL="0" marR="0" fontAlgn="auto" hangingPunct="0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/>
              </a:rPr>
              <a:t>shift: 8</a:t>
            </a:r>
          </a:p>
          <a:p>
            <a:pPr marL="0" marR="0" fontAlgn="auto" hangingPunct="0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/>
              </a:rPr>
              <a:t>check:6</a:t>
            </a:r>
            <a:endParaRPr lang="en-US" sz="1200" dirty="0">
              <a:latin typeface="Times New Roman" panose="02020603050405020304" pitchFamily="18" charset="0"/>
              <a:ea typeface="等线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070067" y="765243"/>
            <a:ext cx="1997667" cy="1657106"/>
            <a:chOff x="2079344" y="971510"/>
            <a:chExt cx="3005244" cy="2736373"/>
          </a:xfrm>
        </p:grpSpPr>
        <p:sp>
          <p:nvSpPr>
            <p:cNvPr id="14" name="Right Arrow 13"/>
            <p:cNvSpPr/>
            <p:nvPr/>
          </p:nvSpPr>
          <p:spPr>
            <a:xfrm>
              <a:off x="2102493" y="1018247"/>
              <a:ext cx="629898" cy="401917"/>
            </a:xfrm>
            <a:prstGeom prst="rightArrow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600"/>
            </a:p>
          </p:txBody>
        </p:sp>
        <p:sp>
          <p:nvSpPr>
            <p:cNvPr id="16" name="Down Arrow 15"/>
            <p:cNvSpPr/>
            <p:nvPr/>
          </p:nvSpPr>
          <p:spPr>
            <a:xfrm>
              <a:off x="3680332" y="1653315"/>
              <a:ext cx="240921" cy="324924"/>
            </a:xfrm>
            <a:prstGeom prst="downArrow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600"/>
            </a:p>
          </p:txBody>
        </p:sp>
        <p:sp>
          <p:nvSpPr>
            <p:cNvPr id="17" name="TextBox 38"/>
            <p:cNvSpPr txBox="1"/>
            <p:nvPr/>
          </p:nvSpPr>
          <p:spPr>
            <a:xfrm>
              <a:off x="3152607" y="971510"/>
              <a:ext cx="1695204" cy="711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algn="ctr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100" kern="1200" dirty="0" smtClean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Mangal"/>
                </a:rPr>
                <a:t>2x2 Hadamard </a:t>
              </a:r>
              <a:r>
                <a:rPr lang="en-US" sz="11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Mangal"/>
                </a:rPr>
                <a:t>transform</a:t>
              </a:r>
              <a:endParaRPr lang="en-US" sz="1100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SimSun" panose="02010600030101010101" pitchFamily="2" charset="-122"/>
              </a:endParaRPr>
            </a:p>
          </p:txBody>
        </p:sp>
        <p:sp>
          <p:nvSpPr>
            <p:cNvPr id="18" name="Down Arrow 17"/>
            <p:cNvSpPr/>
            <p:nvPr/>
          </p:nvSpPr>
          <p:spPr>
            <a:xfrm>
              <a:off x="3680332" y="2667995"/>
              <a:ext cx="240921" cy="324924"/>
            </a:xfrm>
            <a:prstGeom prst="downArrow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600"/>
            </a:p>
          </p:txBody>
        </p:sp>
        <p:sp>
          <p:nvSpPr>
            <p:cNvPr id="19" name="TextBox 40"/>
            <p:cNvSpPr txBox="1"/>
            <p:nvPr/>
          </p:nvSpPr>
          <p:spPr>
            <a:xfrm>
              <a:off x="2677907" y="1975092"/>
              <a:ext cx="2406681" cy="711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algn="ctr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1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Mangal"/>
                </a:rPr>
                <a:t>Filtering with 16 entries </a:t>
              </a:r>
              <a:br>
                <a:rPr lang="en-US" sz="11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Mangal"/>
                </a:rPr>
              </a:br>
              <a:r>
                <a:rPr lang="en-US" sz="11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Mangal"/>
                </a:rPr>
                <a:t>look-up table</a:t>
              </a:r>
              <a:endParaRPr lang="en-US" sz="1100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SimSun" panose="02010600030101010101" pitchFamily="2" charset="-122"/>
              </a:endParaRPr>
            </a:p>
          </p:txBody>
        </p:sp>
        <p:sp>
          <p:nvSpPr>
            <p:cNvPr id="21" name="TextBox 50"/>
            <p:cNvSpPr txBox="1"/>
            <p:nvPr/>
          </p:nvSpPr>
          <p:spPr>
            <a:xfrm>
              <a:off x="2732391" y="2996361"/>
              <a:ext cx="2119512" cy="711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algn="ctr" fontAlgn="base">
                <a:spcBef>
                  <a:spcPts val="0"/>
                </a:spcBef>
                <a:spcAft>
                  <a:spcPts val="0"/>
                </a:spcAft>
              </a:pPr>
              <a:r>
                <a:rPr lang="en-US" sz="11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Mangal"/>
                </a:rPr>
                <a:t>Inverse Hadamard transform</a:t>
              </a:r>
              <a:endParaRPr lang="en-US" sz="1100" dirty="0">
                <a:effectLst/>
                <a:latin typeface="SimSun" panose="02010600030101010101" pitchFamily="2" charset="-122"/>
                <a:ea typeface="SimSun" panose="02010600030101010101" pitchFamily="2" charset="-122"/>
                <a:cs typeface="SimSun" panose="02010600030101010101" pitchFamily="2" charset="-122"/>
              </a:endParaRPr>
            </a:p>
          </p:txBody>
        </p:sp>
        <p:sp>
          <p:nvSpPr>
            <p:cNvPr id="23" name="Right Arrow 22"/>
            <p:cNvSpPr/>
            <p:nvPr/>
          </p:nvSpPr>
          <p:spPr>
            <a:xfrm rot="10800000">
              <a:off x="2079344" y="3034963"/>
              <a:ext cx="577405" cy="389166"/>
            </a:xfrm>
            <a:prstGeom prst="rightArrow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600"/>
            </a:p>
          </p:txBody>
        </p:sp>
      </p:grpSp>
    </p:spTree>
    <p:extLst>
      <p:ext uri="{BB962C8B-B14F-4D97-AF65-F5344CB8AC3E}">
        <p14:creationId xmlns:p14="http://schemas.microsoft.com/office/powerpoint/2010/main" val="80532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89858" y="517908"/>
            <a:ext cx="360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Over VTM5.0 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5886450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HTDF with decoder RRO enabled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1037131"/>
              </p:ext>
            </p:extLst>
          </p:nvPr>
        </p:nvGraphicFramePr>
        <p:xfrm>
          <a:off x="0" y="1132888"/>
          <a:ext cx="3860264" cy="3262320"/>
        </p:xfrm>
        <a:graphic>
          <a:graphicData uri="http://schemas.openxmlformats.org/drawingml/2006/table">
            <a:tbl>
              <a:tblPr firstRow="1" firstCol="1" bandRow="1"/>
              <a:tblGrid>
                <a:gridCol w="912224"/>
                <a:gridCol w="589608"/>
                <a:gridCol w="589608"/>
                <a:gridCol w="589608"/>
                <a:gridCol w="589608"/>
                <a:gridCol w="589608"/>
              </a:tblGrid>
              <a:tr h="141840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 </a:t>
                      </a:r>
                      <a:r>
                        <a:rPr lang="en-US" sz="8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5.0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0.38%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109%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Main10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 </a:t>
                      </a:r>
                      <a:r>
                        <a:rPr lang="en-US" sz="8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5.0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60380" y="1131594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0771768"/>
              </p:ext>
            </p:extLst>
          </p:nvPr>
        </p:nvGraphicFramePr>
        <p:xfrm>
          <a:off x="3861048" y="1131594"/>
          <a:ext cx="2948040" cy="3262320"/>
        </p:xfrm>
        <a:graphic>
          <a:graphicData uri="http://schemas.openxmlformats.org/drawingml/2006/table">
            <a:tbl>
              <a:tblPr firstRow="1" firstCol="1" bandRow="1"/>
              <a:tblGrid>
                <a:gridCol w="589608"/>
                <a:gridCol w="589608"/>
                <a:gridCol w="589608"/>
                <a:gridCol w="589608"/>
                <a:gridCol w="589608"/>
              </a:tblGrid>
              <a:tr h="141840"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 </a:t>
                      </a:r>
                      <a:r>
                        <a:rPr lang="en-US" sz="8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5.0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0.52%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0.59%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-0.23%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0.32%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0.19%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-0.10%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0.35%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0.34%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-0.35%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0.25%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0.15%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-0.23%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0.17%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0.28%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-0.19%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0.32%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0.30%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-0.32%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0.29%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0.41%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106%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#VALUE!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#VALUE!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#VALUE!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#VALUE!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#VALUE!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 </a:t>
                      </a:r>
                      <a:r>
                        <a:rPr lang="en-US" sz="8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5.0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-0.21%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0.10%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0.13%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685669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102%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-0.37%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-0.09%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SimSun" panose="02010600030101010101" pitchFamily="2" charset="-122"/>
                          <a:ea typeface="等线"/>
                          <a:cs typeface="Arial" panose="020B0604020202020204" pitchFamily="34" charset="0"/>
                        </a:rPr>
                        <a:t>　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SimSun" panose="02010600030101010101" pitchFamily="2" charset="-122"/>
                          <a:ea typeface="等线"/>
                          <a:cs typeface="Arial" panose="020B0604020202020204" pitchFamily="34" charset="0"/>
                        </a:rPr>
                        <a:t>　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SimSun" panose="02010600030101010101" pitchFamily="2" charset="-122"/>
                          <a:ea typeface="等线"/>
                          <a:cs typeface="Arial" panose="020B0604020202020204" pitchFamily="34" charset="0"/>
                        </a:rPr>
                        <a:t>　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#VALUE!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#VALUE!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#VALUE!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#VALUE!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#VALUE!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517980" y="517908"/>
            <a:ext cx="3600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Over VTM5.0 </a:t>
            </a:r>
          </a:p>
          <a:p>
            <a:pPr algn="ctr"/>
            <a:r>
              <a:rPr lang="en-US" sz="1400" dirty="0" smtClean="0"/>
              <a:t>with </a:t>
            </a:r>
            <a:r>
              <a:rPr lang="en-US" sz="1400" dirty="0" err="1" smtClean="0"/>
              <a:t>deblocking</a:t>
            </a:r>
            <a:r>
              <a:rPr lang="en-US" sz="1400" dirty="0" smtClean="0"/>
              <a:t> RDO enabled</a:t>
            </a:r>
            <a:br>
              <a:rPr lang="en-US" sz="1400" dirty="0" smtClean="0"/>
            </a:br>
            <a:endParaRPr 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244257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6356176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HTDF/SAO combination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2204864" y="1995686"/>
            <a:ext cx="864096" cy="36004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rPr>
              <a:t>HTDF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3706552" y="1995438"/>
            <a:ext cx="864096" cy="36004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rPr>
              <a:t>SAO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2996952" y="987574"/>
            <a:ext cx="864096" cy="36004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rPr>
              <a:t>DBF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2987216" y="3003302"/>
            <a:ext cx="864096" cy="36004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tabLst/>
            </a:pP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rPr>
              <a:t>Avg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2996952" y="3867894"/>
            <a:ext cx="864096" cy="36004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rPr>
              <a:t>ALF</a:t>
            </a:r>
          </a:p>
        </p:txBody>
      </p:sp>
      <p:cxnSp>
        <p:nvCxnSpPr>
          <p:cNvPr id="20" name="Elbow Connector 19"/>
          <p:cNvCxnSpPr>
            <a:stCxn id="8" idx="2"/>
            <a:endCxn id="4" idx="0"/>
          </p:cNvCxnSpPr>
          <p:nvPr/>
        </p:nvCxnSpPr>
        <p:spPr bwMode="auto">
          <a:xfrm rot="5400000">
            <a:off x="2708920" y="1275606"/>
            <a:ext cx="648072" cy="792088"/>
          </a:xfrm>
          <a:prstGeom prst="bentConnector3">
            <a:avLst/>
          </a:prstGeom>
          <a:ln>
            <a:tailEnd type="triangle"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Elbow Connector 21"/>
          <p:cNvCxnSpPr>
            <a:stCxn id="8" idx="2"/>
            <a:endCxn id="7" idx="0"/>
          </p:cNvCxnSpPr>
          <p:nvPr/>
        </p:nvCxnSpPr>
        <p:spPr bwMode="auto">
          <a:xfrm rot="16200000" flipH="1">
            <a:off x="3459888" y="1316726"/>
            <a:ext cx="647824" cy="709600"/>
          </a:xfrm>
          <a:prstGeom prst="bentConnector3">
            <a:avLst/>
          </a:prstGeom>
          <a:ln>
            <a:tailEnd type="triangle"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Elbow Connector 23"/>
          <p:cNvCxnSpPr>
            <a:stCxn id="4" idx="2"/>
            <a:endCxn id="10" idx="0"/>
          </p:cNvCxnSpPr>
          <p:nvPr/>
        </p:nvCxnSpPr>
        <p:spPr bwMode="auto">
          <a:xfrm rot="16200000" flipH="1">
            <a:off x="2704300" y="2288338"/>
            <a:ext cx="647576" cy="782352"/>
          </a:xfrm>
          <a:prstGeom prst="bentConnector3">
            <a:avLst/>
          </a:prstGeom>
          <a:ln>
            <a:tailEnd type="triangle"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Elbow Connector 25"/>
          <p:cNvCxnSpPr>
            <a:stCxn id="7" idx="2"/>
            <a:endCxn id="10" idx="0"/>
          </p:cNvCxnSpPr>
          <p:nvPr/>
        </p:nvCxnSpPr>
        <p:spPr bwMode="auto">
          <a:xfrm rot="5400000">
            <a:off x="3455020" y="2319722"/>
            <a:ext cx="647824" cy="719336"/>
          </a:xfrm>
          <a:prstGeom prst="bentConnector3">
            <a:avLst/>
          </a:prstGeom>
          <a:ln>
            <a:tailEnd type="triangle"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10" idx="2"/>
            <a:endCxn id="11" idx="0"/>
          </p:cNvCxnSpPr>
          <p:nvPr/>
        </p:nvCxnSpPr>
        <p:spPr bwMode="auto">
          <a:xfrm>
            <a:off x="3419264" y="3363342"/>
            <a:ext cx="9736" cy="504552"/>
          </a:xfrm>
          <a:prstGeom prst="straightConnector1">
            <a:avLst/>
          </a:prstGeom>
          <a:ln>
            <a:tailEnd type="triangle"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8666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6356176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HTDF/SAO </a:t>
            </a:r>
            <a:r>
              <a:rPr lang="en-US" altLang="zh-CN" sz="1800" dirty="0" smtClean="0">
                <a:solidFill>
                  <a:srgbClr val="C00000"/>
                </a:solidFill>
              </a:rPr>
              <a:t>combination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60380" y="1131594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669965"/>
              </p:ext>
            </p:extLst>
          </p:nvPr>
        </p:nvGraphicFramePr>
        <p:xfrm>
          <a:off x="3626500" y="987574"/>
          <a:ext cx="3231500" cy="3262320"/>
        </p:xfrm>
        <a:graphic>
          <a:graphicData uri="http://schemas.openxmlformats.org/drawingml/2006/table">
            <a:tbl>
              <a:tblPr/>
              <a:tblGrid>
                <a:gridCol w="646300"/>
                <a:gridCol w="646300"/>
                <a:gridCol w="646300"/>
                <a:gridCol w="646300"/>
                <a:gridCol w="646300"/>
              </a:tblGrid>
              <a:tr h="141840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VTM-5.0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</a:t>
                      </a:r>
                      <a:r>
                        <a:rPr 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VTM-5.0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562" marR="5562" marT="556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562" marR="5562" marT="55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562" marR="5562" marT="556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5385446"/>
              </p:ext>
            </p:extLst>
          </p:nvPr>
        </p:nvGraphicFramePr>
        <p:xfrm>
          <a:off x="44624" y="987574"/>
          <a:ext cx="3572232" cy="3262320"/>
        </p:xfrm>
        <a:graphic>
          <a:graphicData uri="http://schemas.openxmlformats.org/drawingml/2006/table">
            <a:tbl>
              <a:tblPr firstRow="1" firstCol="1" bandRow="1"/>
              <a:tblGrid>
                <a:gridCol w="624192"/>
                <a:gridCol w="589608"/>
                <a:gridCol w="589608"/>
                <a:gridCol w="589608"/>
                <a:gridCol w="589608"/>
                <a:gridCol w="589608"/>
              </a:tblGrid>
              <a:tr h="141840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 </a:t>
                      </a:r>
                      <a:r>
                        <a:rPr lang="en-US" sz="8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5.0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#VALUE!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#VALUE!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#VALUE!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#VALUE!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#VALUE!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Main10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 </a:t>
                      </a:r>
                      <a:r>
                        <a:rPr lang="en-US" sz="8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5.0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-0.29%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-0.29%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-0.63%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-0.46%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-0.25%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-0.39%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0.16%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-0.16%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-0.48%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-0.02%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103%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 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-0.44%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104%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105%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-0.37%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0.28%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0.24%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105%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-0.25%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0.15%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0.33%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102%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89858" y="483518"/>
            <a:ext cx="360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HTDF/SAO </a:t>
            </a:r>
            <a:r>
              <a:rPr lang="en-US" sz="1400" dirty="0" smtClean="0"/>
              <a:t>combined</a:t>
            </a:r>
            <a:endParaRPr lang="en-US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3380318" y="483518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HTDF/SAO </a:t>
            </a:r>
            <a:r>
              <a:rPr lang="en-US" sz="1400" dirty="0"/>
              <a:t>combined</a:t>
            </a:r>
            <a:br>
              <a:rPr lang="en-US" sz="1400" dirty="0"/>
            </a:br>
            <a:r>
              <a:rPr lang="en-US" sz="1400" dirty="0"/>
              <a:t>with </a:t>
            </a:r>
            <a:r>
              <a:rPr lang="en-US" sz="1400" dirty="0" err="1"/>
              <a:t>deblocking</a:t>
            </a:r>
            <a:r>
              <a:rPr lang="en-US" sz="1400" dirty="0"/>
              <a:t> RDO enabled</a:t>
            </a:r>
            <a:endParaRPr 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3953179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以客户为中心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4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7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Building a better connected world</Template>
  <TotalTime>44542</TotalTime>
  <Words>939</Words>
  <Application>Microsoft Office PowerPoint</Application>
  <PresentationFormat>Custom</PresentationFormat>
  <Paragraphs>442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22" baseType="lpstr">
      <vt:lpstr>微软雅黑</vt:lpstr>
      <vt:lpstr>ＭＳ Ｐゴシック</vt:lpstr>
      <vt:lpstr>SimSun</vt:lpstr>
      <vt:lpstr>SimSun</vt:lpstr>
      <vt:lpstr>Arial</vt:lpstr>
      <vt:lpstr>Calibri</vt:lpstr>
      <vt:lpstr>FrutigerNext LT Medium</vt:lpstr>
      <vt:lpstr>Mangal</vt:lpstr>
      <vt:lpstr>黑体</vt:lpstr>
      <vt:lpstr>华文细黑</vt:lpstr>
      <vt:lpstr>Times New Roman</vt:lpstr>
      <vt:lpstr>Wingdings</vt:lpstr>
      <vt:lpstr>等线</vt:lpstr>
      <vt:lpstr>5_以客户为中心</vt:lpstr>
      <vt:lpstr>14_主题1</vt:lpstr>
      <vt:lpstr>17_主题1</vt:lpstr>
      <vt:lpstr>JVET-O1120  non-CE5: Hadamard transform domain in-loop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a better connected world</dc:title>
  <dc:creator>z00164042</dc:creator>
  <cp:lastModifiedBy>v2</cp:lastModifiedBy>
  <cp:revision>1219</cp:revision>
  <dcterms:created xsi:type="dcterms:W3CDTF">2014-12-10T06:05:08Z</dcterms:created>
  <dcterms:modified xsi:type="dcterms:W3CDTF">2019-07-09T10:35:15Z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(4)+mRI5gXQHovmfVtvGi8YEj8MNucGyGqF6+S9e0Cq/oHdRt7j1cQpCgfR2wT34wXo3ifSLdp2_x000d_
yKWO99KTItGSQ+TlzeBGJwsp349jT3IYFg4uIIAGN1Sr6+zVCJQ83zqXieIpRC0ddyp00XIe_x000d_
AGQKlhgmFM3HQOYoMc7WxtsaVOvJxMXiHg0qf/nNhokoPB4Wp9r/kNZ90e1txeJqHcJWACTu_x000d_
VqQv5ACQ2nD4EZ87NP</vt:lpwstr>
  </property>
  <property fmtid="{D5CDD505-2E9C-101B-9397-08002B2CF9AE}" pid="3" name="_ms_pID_7253431">
    <vt:lpwstr>px3Ik0ZLGzfQzcCJsqyA3kvMOARvCMBL8Dhd75pjtmUV1aC6+8Ocxe_x000d_
bTa5I8Vdm6Kj28DsD6+YWqoh2lvpINNVtub7jghbMZ2e2pMxL4FAIVSA3xq1LicoEfUbh+E3_x000d_
+mvpI/wSYvDz2t8u1JHubKvNV7JNQUiW7iXzGhZb8OEDRGzgpz/C2sKYFd3zk/zuyM8TKKtY_x000d_
I+kyilpsAB3ZpR2buezpdf7vRdHbktFqV01V</vt:lpwstr>
  </property>
  <property fmtid="{D5CDD505-2E9C-101B-9397-08002B2CF9AE}" pid="4" name="_ms_pID_7253432">
    <vt:lpwstr>bPscNl73h+KBMIOAsGC5BjFPwGo4c9Erl1dl_x000d_
vs9OFVH4nUw6/t2aDq73yszRyL3FPUhqCxmmmuwVQHBnVOI56+ChAskHL52OZcAKavGhiXII_x000d_
aFSH+fQOLCuyhbAuBRYHGK3Tn2LIm/L/CRUstyABzM1b5HQdNsEncFPMhWribToTFsuj6hAo_x000d_
mvmyMQyM4tgghZnUKjGMVJQFQC0Bt2gS/+gcFl+EcP/wCA/uiZjETW</vt:lpwstr>
  </property>
  <property fmtid="{D5CDD505-2E9C-101B-9397-08002B2CF9AE}" pid="5" name="_ms_pID_7253433">
    <vt:lpwstr>9m</vt:lpwstr>
  </property>
  <property fmtid="{D5CDD505-2E9C-101B-9397-08002B2CF9AE}" pid="6" name="_new_ms_pID_72543">
    <vt:lpwstr>(3)D6gnMPtiRUoiv7TQ6beWoFubAI7FrBJYzPENz0TJC9tAkcoZUoM/CYbFiPqvmA29dNnQFZX9
/G/Rt3ob3ctuGj52Ljf4GJ4M0I8PzvXhT4oyPjchV4M7AANBNfAdLwhC+0aPtBMjN/bvP0Qt
1fmLMkXGoPASDG3HwSWUG6NdushbaVfP+brGb/TYKfUZoesHgL7wZywLOzi3UZyiYf93Tq8t
axvBVjWo/6DnaTS1xV</vt:lpwstr>
  </property>
  <property fmtid="{D5CDD505-2E9C-101B-9397-08002B2CF9AE}" pid="7" name="_new_ms_pID_725431">
    <vt:lpwstr>Kjf+ugc5LSQMgv19imP3HJkYQpXOguN2x+KsYybauYWSLjrZRON7hR
KXRWIpM+ZH6PeHISAnlVIRPZuNDpZ+1EKqGUOHAaECsPwkyFLCj6sTjSYx3f4SXrYcOS1RqC
NmYeVQS+Pb7f+XnTqVpao51FhHh9UvK5fy6RRIf5/I4K75l1LNTxxD+DBKB0mzrDzM628LWD
gxVWjhsHfW5Bk/LnT88eTvAxlQWazCUBpCOL</vt:lpwstr>
  </property>
  <property fmtid="{D5CDD505-2E9C-101B-9397-08002B2CF9AE}" pid="8" name="_new_ms_pID_725432">
    <vt:lpwstr>0qkkE4w/JU6q+khuobzT7KZp8K0stBA0dU6H
rWYOLdsmXaUDEGD+qgThMuE6w3k9FSuXcfp2fli6sCBSBJO7mQxZh9PQlQneIzX5m36pUYGd
WaTJVOnK2NTd54jo93yj0r7u34SDEEwrZDBFltJKgjJFgzcNtXU8CMjND14E5UOEMSfpAnl+
Sb7KhG4HAj3rhQ==</vt:lpwstr>
  </property>
  <property fmtid="{D5CDD505-2E9C-101B-9397-08002B2CF9AE}" pid="9" name="_2015_ms_pID_725343">
    <vt:lpwstr>(3)/AoB9ySp0hihZHsHOZ9ZU9t8xBg/ATpC0zXoKWxUBL2eszGOz//yWLx+LASybQXl/40Mc5lv
AquWRx+jPGD4FhDGGNj2kcWyQi3ZmMipD08hPDVoLpFAYjBNjhXrl2V+/gTZ4+SsIhUeZugm
+SzUMdhmDkfQZH0wJioFD3pC1G3f60CAUqNLOsdcv///lk+zKeXM8KvcgLTTfnW/8PCqeok2
K99tJqFSM6P1wl4sM/</vt:lpwstr>
  </property>
  <property fmtid="{D5CDD505-2E9C-101B-9397-08002B2CF9AE}" pid="10" name="_2015_ms_pID_7253431">
    <vt:lpwstr>LgG41Q6YA4UkCIqrKA8YprVhySNyO/uhVFm9HWaFTBzTfEObz4kqNE
cjrHkw8woFCqVKse+5rEHZbxPMfftNhipcOCGGE6V3GVTIqKlci6ky/pHdNnsr9NgvwmKFP4
pnl1Q2RCObDayJm3Zg0DWjYG/HqXYl2lkwveVvVavEdqf5jC+TqgOmSZxrPV/YaRwcDlzGdo
8mPBY1xmm6kWVtvARo35QOJaA2BrzA6eDK/r</vt:lpwstr>
  </property>
  <property fmtid="{D5CDD505-2E9C-101B-9397-08002B2CF9AE}" pid="11" name="_2015_ms_pID_7253432">
    <vt:lpwstr>Ag==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1505357176</vt:lpwstr>
  </property>
</Properties>
</file>