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77" r:id="rId3"/>
    <p:sldId id="278" r:id="rId4"/>
    <p:sldId id="282" r:id="rId5"/>
    <p:sldId id="330" r:id="rId6"/>
    <p:sldId id="263" r:id="rId7"/>
    <p:sldId id="28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32" r:id="rId18"/>
    <p:sldId id="333" r:id="rId19"/>
    <p:sldId id="334" r:id="rId20"/>
    <p:sldId id="335" r:id="rId21"/>
    <p:sldId id="336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304" autoAdjust="0"/>
    <p:restoredTop sz="86412" autoAdjust="0"/>
  </p:normalViewPr>
  <p:slideViewPr>
    <p:cSldViewPr snapToGrid="0" showGuides="1">
      <p:cViewPr varScale="1">
        <p:scale>
          <a:sx n="72" d="100"/>
          <a:sy n="72" d="100"/>
        </p:scale>
        <p:origin x="51" y="723"/>
      </p:cViewPr>
      <p:guideLst>
        <p:guide orient="horz" pos="867"/>
        <p:guide pos="3840"/>
      </p:guideLst>
    </p:cSldViewPr>
  </p:slideViewPr>
  <p:outlineViewPr>
    <p:cViewPr>
      <p:scale>
        <a:sx n="33" d="100"/>
        <a:sy n="33" d="100"/>
      </p:scale>
      <p:origin x="0" y="-243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6445-434C-4683-BB2E-C7B8C4A95FC6}" type="datetimeFigureOut">
              <a:rPr lang="de-DE" smtClean="0"/>
              <a:t>07.07.2019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5F25-11A9-4907-86A5-7948CB8FE2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25F25-11A9-4907-86A5-7948CB8FE26B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291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63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88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97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1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3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58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91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86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58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85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9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1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21606" y="6356350"/>
            <a:ext cx="8358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11814" y="6356350"/>
            <a:ext cx="5419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5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Core Experiment Viewing Test Procedure and Results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JVET-O1118</a:t>
            </a:r>
          </a:p>
          <a:p>
            <a:r>
              <a:rPr lang="de-DE" dirty="0" smtClean="0"/>
              <a:t>Mathias Wien</a:t>
            </a:r>
          </a:p>
          <a:p>
            <a:r>
              <a:rPr lang="de-DE" dirty="0" smtClean="0"/>
              <a:t>Status: 2019-07-07 13:00h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10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7677" cy="677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11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6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3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12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78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9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13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78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3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conducted Fri. 2019-07-05 19:00, 07-06 09:00h, </a:t>
            </a:r>
            <a:r>
              <a:rPr lang="en-US" b="1" dirty="0" smtClean="0"/>
              <a:t>07-06 19:30h</a:t>
            </a:r>
          </a:p>
          <a:p>
            <a:r>
              <a:rPr lang="en-US" dirty="0" smtClean="0"/>
              <a:t>CE5-2 results assessed with ALF-On tested as per Track-B decision from Thu 2019-07-04 morning</a:t>
            </a:r>
          </a:p>
          <a:p>
            <a:pPr lvl="1"/>
            <a:r>
              <a:rPr lang="en-US" dirty="0" smtClean="0"/>
              <a:t>5 sub-CEs, inducing 60 test cases (cells)</a:t>
            </a:r>
          </a:p>
          <a:p>
            <a:pPr lvl="1"/>
            <a:r>
              <a:rPr lang="en-US" dirty="0" smtClean="0"/>
              <a:t>12 test subjects</a:t>
            </a:r>
          </a:p>
          <a:p>
            <a:pPr lvl="1"/>
            <a:r>
              <a:rPr lang="en-US" dirty="0" smtClean="0"/>
              <a:t>4 groups of three experts</a:t>
            </a:r>
          </a:p>
          <a:p>
            <a:r>
              <a:rPr lang="en-US" dirty="0" smtClean="0"/>
              <a:t>Presentation in four session with 15 test cells each</a:t>
            </a:r>
          </a:p>
          <a:p>
            <a:pPr lvl="1"/>
            <a:r>
              <a:rPr lang="en-US" dirty="0" smtClean="0"/>
              <a:t>11:45 min viewing time per test cell (and group)</a:t>
            </a:r>
          </a:p>
          <a:p>
            <a:pPr lvl="1"/>
            <a:r>
              <a:rPr lang="en-US" dirty="0" smtClean="0"/>
              <a:t>Two times interleaved viewing of two groups, total time about 2h each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63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idx="4294967295"/>
          </p:nvPr>
        </p:nvSpPr>
        <p:spPr>
          <a:xfrm>
            <a:off x="838200" y="5325035"/>
            <a:ext cx="10515600" cy="85192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CE-description JVET-N1025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15</a:t>
            </a:fld>
            <a:endParaRPr lang="de-DE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1742382"/>
              </p:ext>
            </p:extLst>
          </p:nvPr>
        </p:nvGraphicFramePr>
        <p:xfrm>
          <a:off x="838200" y="1690688"/>
          <a:ext cx="11007164" cy="2609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565">
                  <a:extLst>
                    <a:ext uri="{9D8B030D-6E8A-4147-A177-3AD203B41FA5}">
                      <a16:colId xmlns:a16="http://schemas.microsoft.com/office/drawing/2014/main" val="3048485573"/>
                    </a:ext>
                  </a:extLst>
                </a:gridCol>
                <a:gridCol w="2735980">
                  <a:extLst>
                    <a:ext uri="{9D8B030D-6E8A-4147-A177-3AD203B41FA5}">
                      <a16:colId xmlns:a16="http://schemas.microsoft.com/office/drawing/2014/main" val="1966768037"/>
                    </a:ext>
                  </a:extLst>
                </a:gridCol>
                <a:gridCol w="1707266">
                  <a:extLst>
                    <a:ext uri="{9D8B030D-6E8A-4147-A177-3AD203B41FA5}">
                      <a16:colId xmlns:a16="http://schemas.microsoft.com/office/drawing/2014/main" val="4275414647"/>
                    </a:ext>
                  </a:extLst>
                </a:gridCol>
                <a:gridCol w="1685807">
                  <a:extLst>
                    <a:ext uri="{9D8B030D-6E8A-4147-A177-3AD203B41FA5}">
                      <a16:colId xmlns:a16="http://schemas.microsoft.com/office/drawing/2014/main" val="2637267802"/>
                    </a:ext>
                  </a:extLst>
                </a:gridCol>
                <a:gridCol w="1342716">
                  <a:extLst>
                    <a:ext uri="{9D8B030D-6E8A-4147-A177-3AD203B41FA5}">
                      <a16:colId xmlns:a16="http://schemas.microsoft.com/office/drawing/2014/main" val="1121367839"/>
                    </a:ext>
                  </a:extLst>
                </a:gridCol>
                <a:gridCol w="1098457">
                  <a:extLst>
                    <a:ext uri="{9D8B030D-6E8A-4147-A177-3AD203B41FA5}">
                      <a16:colId xmlns:a16="http://schemas.microsoft.com/office/drawing/2014/main" val="1450335323"/>
                    </a:ext>
                  </a:extLst>
                </a:gridCol>
                <a:gridCol w="1444373">
                  <a:extLst>
                    <a:ext uri="{9D8B030D-6E8A-4147-A177-3AD203B41FA5}">
                      <a16:colId xmlns:a16="http://schemas.microsoft.com/office/drawing/2014/main" val="3338267011"/>
                    </a:ext>
                  </a:extLst>
                </a:gridCol>
              </a:tblGrid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 err="1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</a:t>
                      </a:r>
                      <a:endParaRPr lang="de-DE" sz="2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Resolution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fps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Frames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Mode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2528112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01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Redkayak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1920x1080p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30fps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32, 37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3380566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02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Cactus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1920x1080p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50fps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LDB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32, 37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6413066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03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FourPeople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1280x720p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60fps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LDP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32, 37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746200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04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KristenAndSara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1280x720p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60fps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LDP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32, 37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2084399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05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Kimono YCbCr  4:4:4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1920x1080p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24fps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240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32, 37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0971439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06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EBULupoAndCandleLight YCbCr 4:4:4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1920x1080p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50fps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LDB</a:t>
                      </a:r>
                      <a:endParaRPr lang="de-DE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000" dirty="0">
                          <a:solidFill>
                            <a:srgbClr val="1F497D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32, 37</a:t>
                      </a:r>
                      <a:endParaRPr lang="de-DE" sz="2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6617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51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16</a:t>
            </a:fld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6363"/>
            <a:ext cx="6096000" cy="3437189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79866"/>
            <a:ext cx="6068484" cy="34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2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17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6363"/>
            <a:ext cx="6076166" cy="343368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76363"/>
            <a:ext cx="6068484" cy="34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3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18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4" y="1376363"/>
            <a:ext cx="6076166" cy="342600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516" y="1376363"/>
            <a:ext cx="6068484" cy="342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8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19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6363"/>
            <a:ext cx="6076166" cy="343368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376363"/>
            <a:ext cx="6068484" cy="34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8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Procedure as CE11 test at last meeting [JVET-N0835]</a:t>
            </a:r>
          </a:p>
          <a:p>
            <a:r>
              <a:rPr lang="en-US" dirty="0" smtClean="0"/>
              <a:t>LG OLED 55” display used, three test subjects per session</a:t>
            </a:r>
            <a:br>
              <a:rPr lang="en-US" dirty="0" smtClean="0"/>
            </a:br>
            <a:r>
              <a:rPr lang="en-US" dirty="0" smtClean="0"/>
              <a:t>at 1.6 × screen height distance </a:t>
            </a:r>
          </a:p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“A” – Video A – “B” – Video B – 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599" y="503212"/>
            <a:ext cx="2632583" cy="3735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20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6363"/>
            <a:ext cx="6076166" cy="343368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376363"/>
            <a:ext cx="6068484" cy="34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8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CE05-2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21</a:t>
            </a:fld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6363"/>
            <a:ext cx="6076166" cy="342600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376363"/>
            <a:ext cx="6068484" cy="342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1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Placement of anchor and proposal as “A” and “B” randomized over test cells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Cell order (QP values, sub-CEs) randomized</a:t>
            </a:r>
          </a:p>
          <a:p>
            <a:r>
              <a:rPr lang="en-US" dirty="0" smtClean="0"/>
              <a:t>Mix of (few) sequences which have various resolutions</a:t>
            </a:r>
          </a:p>
          <a:p>
            <a:pPr lvl="1"/>
            <a:r>
              <a:rPr lang="en-US" dirty="0" smtClean="0"/>
              <a:t>Decision to present all sequences up-scaled to UHD screen resolution using nearest neighbor interpolation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Viewing votes mapping</a:t>
            </a:r>
          </a:p>
          <a:p>
            <a:pPr lvl="1"/>
            <a:r>
              <a:rPr lang="en-US" dirty="0" smtClean="0"/>
              <a:t>+</a:t>
            </a:r>
            <a:r>
              <a:rPr lang="en-US" dirty="0"/>
              <a:t>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en-US" dirty="0" smtClean="0"/>
              <a:t>Calculation of Mean Opinion Score (MOS) on this scale</a:t>
            </a:r>
          </a:p>
          <a:p>
            <a:r>
              <a:rPr lang="en-US" dirty="0" smtClean="0"/>
              <a:t>Calculation of 95% confidence intervals based on MOS and standard deviation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Overview</a:t>
            </a:r>
            <a:r>
              <a:rPr lang="de-DE" dirty="0" smtClean="0"/>
              <a:t> on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sessions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CE05-3 (15 </a:t>
            </a:r>
            <a:r>
              <a:rPr lang="de-DE" dirty="0" err="1" smtClean="0"/>
              <a:t>viewers</a:t>
            </a:r>
            <a:r>
              <a:rPr lang="de-DE" dirty="0" smtClean="0"/>
              <a:t>, 12 </a:t>
            </a:r>
            <a:r>
              <a:rPr lang="de-DE" dirty="0" err="1" smtClean="0"/>
              <a:t>cases</a:t>
            </a:r>
            <a:r>
              <a:rPr lang="de-DE" dirty="0" smtClean="0"/>
              <a:t>) [</a:t>
            </a:r>
            <a:r>
              <a:rPr lang="de-DE" dirty="0" err="1" smtClean="0"/>
              <a:t>completed</a:t>
            </a:r>
            <a:r>
              <a:rPr lang="de-DE" dirty="0" smtClean="0"/>
              <a:t>]</a:t>
            </a:r>
          </a:p>
          <a:p>
            <a:r>
              <a:rPr lang="de-DE" dirty="0" smtClean="0"/>
              <a:t>CE05-2 (12 </a:t>
            </a:r>
            <a:r>
              <a:rPr lang="de-DE" dirty="0" err="1"/>
              <a:t>viewers</a:t>
            </a:r>
            <a:r>
              <a:rPr lang="de-DE" dirty="0"/>
              <a:t>, </a:t>
            </a:r>
            <a:r>
              <a:rPr lang="de-DE" dirty="0" smtClean="0"/>
              <a:t>60 </a:t>
            </a:r>
            <a:r>
              <a:rPr lang="de-DE" dirty="0" err="1" smtClean="0"/>
              <a:t>cases</a:t>
            </a:r>
            <a:r>
              <a:rPr lang="de-DE" dirty="0" smtClean="0"/>
              <a:t>) </a:t>
            </a:r>
            <a:r>
              <a:rPr lang="de-DE" dirty="0"/>
              <a:t>[</a:t>
            </a:r>
            <a:r>
              <a:rPr lang="de-DE" dirty="0" err="1"/>
              <a:t>completed</a:t>
            </a:r>
            <a:r>
              <a:rPr lang="de-DE" dirty="0"/>
              <a:t>]</a:t>
            </a:r>
            <a:endParaRPr lang="de-DE" dirty="0" smtClean="0"/>
          </a:p>
          <a:p>
            <a:r>
              <a:rPr lang="de-DE" dirty="0" smtClean="0"/>
              <a:t>Bilateral </a:t>
            </a:r>
            <a:r>
              <a:rPr lang="de-DE" dirty="0" err="1" smtClean="0"/>
              <a:t>Filtering</a:t>
            </a:r>
            <a:r>
              <a:rPr lang="de-DE" dirty="0" smtClean="0"/>
              <a:t> (12 </a:t>
            </a:r>
            <a:r>
              <a:rPr lang="de-DE" dirty="0" err="1" smtClean="0"/>
              <a:t>cases</a:t>
            </a:r>
            <a:r>
              <a:rPr lang="de-DE" dirty="0" smtClean="0"/>
              <a:t>) </a:t>
            </a:r>
            <a:r>
              <a:rPr lang="de-DE" dirty="0"/>
              <a:t>[</a:t>
            </a:r>
            <a:r>
              <a:rPr lang="de-DE" dirty="0" err="1"/>
              <a:t>completed</a:t>
            </a:r>
            <a:r>
              <a:rPr lang="de-DE" dirty="0" smtClean="0"/>
              <a:t>]</a:t>
            </a:r>
          </a:p>
          <a:p>
            <a:r>
              <a:rPr lang="de-DE" dirty="0" smtClean="0"/>
              <a:t>NN-</a:t>
            </a:r>
            <a:r>
              <a:rPr lang="de-DE" dirty="0" err="1" smtClean="0"/>
              <a:t>Filtering</a:t>
            </a:r>
            <a:r>
              <a:rPr lang="de-DE" dirty="0" smtClean="0"/>
              <a:t>: Demo </a:t>
            </a:r>
            <a:r>
              <a:rPr lang="de-DE" dirty="0" err="1" smtClean="0"/>
              <a:t>only</a:t>
            </a:r>
            <a:r>
              <a:rPr lang="de-DE" dirty="0" smtClean="0"/>
              <a:t> – TBD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82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CE05-3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conducted on Fri. 2019-07-05</a:t>
            </a:r>
          </a:p>
          <a:p>
            <a:r>
              <a:rPr lang="en-US" dirty="0" smtClean="0"/>
              <a:t>CE5-3 results assessed in one session </a:t>
            </a:r>
            <a:br>
              <a:rPr lang="en-US" dirty="0" smtClean="0"/>
            </a:br>
            <a:r>
              <a:rPr lang="en-US" dirty="0" smtClean="0"/>
              <a:t>only ALF-On tested as per Track-B decision from Thu 2019-07-04 morning</a:t>
            </a:r>
          </a:p>
          <a:p>
            <a:pPr lvl="1"/>
            <a:r>
              <a:rPr lang="en-US" dirty="0" smtClean="0"/>
              <a:t>12 test cases (cells)</a:t>
            </a:r>
          </a:p>
          <a:p>
            <a:pPr lvl="1"/>
            <a:r>
              <a:rPr lang="en-US" dirty="0" smtClean="0"/>
              <a:t>15 test subjects</a:t>
            </a:r>
          </a:p>
          <a:p>
            <a:pPr lvl="1"/>
            <a:r>
              <a:rPr lang="en-US" dirty="0" smtClean="0"/>
              <a:t>5 groups of three experts</a:t>
            </a:r>
          </a:p>
          <a:p>
            <a:r>
              <a:rPr lang="en-US" dirty="0" smtClean="0"/>
              <a:t>Presentation in one session of 12 test cells</a:t>
            </a:r>
          </a:p>
          <a:p>
            <a:pPr lvl="1"/>
            <a:r>
              <a:rPr lang="en-US" dirty="0" smtClean="0"/>
              <a:t>9:30min viewing time per test cell (and group)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34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CE05-3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idx="4294967295"/>
          </p:nvPr>
        </p:nvSpPr>
        <p:spPr>
          <a:xfrm>
            <a:off x="838200" y="5325035"/>
            <a:ext cx="10515600" cy="85192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CE-description JVET-N1025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7</a:t>
            </a:fld>
            <a:endParaRPr lang="de-DE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298884"/>
              </p:ext>
            </p:extLst>
          </p:nvPr>
        </p:nvGraphicFramePr>
        <p:xfrm>
          <a:off x="838200" y="1690688"/>
          <a:ext cx="11007164" cy="31959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565">
                  <a:extLst>
                    <a:ext uri="{9D8B030D-6E8A-4147-A177-3AD203B41FA5}">
                      <a16:colId xmlns:a16="http://schemas.microsoft.com/office/drawing/2014/main" val="3048485573"/>
                    </a:ext>
                  </a:extLst>
                </a:gridCol>
                <a:gridCol w="2445409">
                  <a:extLst>
                    <a:ext uri="{9D8B030D-6E8A-4147-A177-3AD203B41FA5}">
                      <a16:colId xmlns:a16="http://schemas.microsoft.com/office/drawing/2014/main" val="1966768037"/>
                    </a:ext>
                  </a:extLst>
                </a:gridCol>
                <a:gridCol w="1997837">
                  <a:extLst>
                    <a:ext uri="{9D8B030D-6E8A-4147-A177-3AD203B41FA5}">
                      <a16:colId xmlns:a16="http://schemas.microsoft.com/office/drawing/2014/main" val="4275414647"/>
                    </a:ext>
                  </a:extLst>
                </a:gridCol>
                <a:gridCol w="1685807">
                  <a:extLst>
                    <a:ext uri="{9D8B030D-6E8A-4147-A177-3AD203B41FA5}">
                      <a16:colId xmlns:a16="http://schemas.microsoft.com/office/drawing/2014/main" val="2637267802"/>
                    </a:ext>
                  </a:extLst>
                </a:gridCol>
                <a:gridCol w="1342716">
                  <a:extLst>
                    <a:ext uri="{9D8B030D-6E8A-4147-A177-3AD203B41FA5}">
                      <a16:colId xmlns:a16="http://schemas.microsoft.com/office/drawing/2014/main" val="1121367839"/>
                    </a:ext>
                  </a:extLst>
                </a:gridCol>
                <a:gridCol w="1098457">
                  <a:extLst>
                    <a:ext uri="{9D8B030D-6E8A-4147-A177-3AD203B41FA5}">
                      <a16:colId xmlns:a16="http://schemas.microsoft.com/office/drawing/2014/main" val="1450335323"/>
                    </a:ext>
                  </a:extLst>
                </a:gridCol>
                <a:gridCol w="1444373">
                  <a:extLst>
                    <a:ext uri="{9D8B030D-6E8A-4147-A177-3AD203B41FA5}">
                      <a16:colId xmlns:a16="http://schemas.microsoft.com/office/drawing/2014/main" val="3338267011"/>
                    </a:ext>
                  </a:extLst>
                </a:gridCol>
              </a:tblGrid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 dirty="0" err="1">
                          <a:effectLst/>
                        </a:rPr>
                        <a:t>Num</a:t>
                      </a:r>
                      <a:endParaRPr lang="de-DE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Name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Resolution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fps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Frames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Mode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QP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2528112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01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FoodMarket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3840x2160p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60fps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600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RA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37, 32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3380566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02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Campfire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3840x2160p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30fps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300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RA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37, 32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6413066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03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Cactus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1920x1080p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50fps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500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LDB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32, 37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746200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04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KristenAndSara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1280x720p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60fps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600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LDP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32, 37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2084399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05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 dirty="0" err="1">
                          <a:effectLst/>
                        </a:rPr>
                        <a:t>Red</a:t>
                      </a:r>
                      <a:r>
                        <a:rPr lang="de-DE" sz="2800" dirty="0">
                          <a:effectLst/>
                        </a:rPr>
                        <a:t> </a:t>
                      </a:r>
                      <a:r>
                        <a:rPr lang="de-DE" sz="2800" dirty="0" err="1" smtClean="0">
                          <a:effectLst/>
                        </a:rPr>
                        <a:t>Kayak</a:t>
                      </a:r>
                      <a:endParaRPr lang="de-DE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1920x1080p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30fps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300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RA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32, 37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0971439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06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Johnny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1280x720p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60fps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600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>
                          <a:effectLst/>
                        </a:rPr>
                        <a:t>LDB</a:t>
                      </a:r>
                      <a:endParaRPr lang="de-DE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de-DE" sz="2800" dirty="0">
                          <a:effectLst/>
                        </a:rPr>
                        <a:t>32, 37</a:t>
                      </a:r>
                      <a:endParaRPr lang="de-DE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6617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74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8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76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JVET-O1118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9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79867" cy="677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Microsoft Office PowerPoint</Application>
  <PresentationFormat>Breitbild</PresentationFormat>
  <Paragraphs>221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7" baseType="lpstr">
      <vt:lpstr>SimSun</vt:lpstr>
      <vt:lpstr>Arial</vt:lpstr>
      <vt:lpstr>Calibri</vt:lpstr>
      <vt:lpstr>Calibri Light</vt:lpstr>
      <vt:lpstr>Times New Roman</vt:lpstr>
      <vt:lpstr>Office</vt:lpstr>
      <vt:lpstr>Core Experiment Viewing Test Procedure and Results</vt:lpstr>
      <vt:lpstr>Test Setup</vt:lpstr>
      <vt:lpstr>Test Design</vt:lpstr>
      <vt:lpstr>Test Evaluation</vt:lpstr>
      <vt:lpstr>Overview on viewing sessions</vt:lpstr>
      <vt:lpstr>CE05-3 Viewing Results</vt:lpstr>
      <vt:lpstr>CE05-3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CE05-2 Viewing Results</vt:lpstr>
      <vt:lpstr>CE05-2 Sequences under test</vt:lpstr>
      <vt:lpstr>CE05-2 Viewing Results</vt:lpstr>
      <vt:lpstr>CE05-2 Viewing Results</vt:lpstr>
      <vt:lpstr>CE05-2 Viewing Results</vt:lpstr>
      <vt:lpstr>CE05-2 Viewing Results</vt:lpstr>
      <vt:lpstr>CE05-2 Viewing Results</vt:lpstr>
      <vt:lpstr>CE05-2 Viewing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Core Experiment Viewing Tests</dc:title>
  <dc:creator>Mathias Wien</dc:creator>
  <cp:lastModifiedBy>Mathias Wien</cp:lastModifiedBy>
  <cp:revision>74</cp:revision>
  <dcterms:created xsi:type="dcterms:W3CDTF">2019-03-22T14:08:53Z</dcterms:created>
  <dcterms:modified xsi:type="dcterms:W3CDTF">2019-07-07T13:03:09Z</dcterms:modified>
</cp:coreProperties>
</file>