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6"/>
  </p:notesMasterIdLst>
  <p:sldIdLst>
    <p:sldId id="256" r:id="rId2"/>
    <p:sldId id="277" r:id="rId3"/>
    <p:sldId id="278" r:id="rId4"/>
    <p:sldId id="282" r:id="rId5"/>
    <p:sldId id="330" r:id="rId6"/>
    <p:sldId id="338" r:id="rId7"/>
    <p:sldId id="339" r:id="rId8"/>
    <p:sldId id="340" r:id="rId9"/>
    <p:sldId id="341" r:id="rId10"/>
    <p:sldId id="343" r:id="rId11"/>
    <p:sldId id="344" r:id="rId12"/>
    <p:sldId id="345" r:id="rId13"/>
    <p:sldId id="342" r:id="rId14"/>
    <p:sldId id="331" r:id="rId1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6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ittlere Formatvorlage 1 - Akz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6304" autoAdjust="0"/>
    <p:restoredTop sz="86412" autoAdjust="0"/>
  </p:normalViewPr>
  <p:slideViewPr>
    <p:cSldViewPr snapToGrid="0" showGuides="1">
      <p:cViewPr varScale="1">
        <p:scale>
          <a:sx n="72" d="100"/>
          <a:sy n="72" d="100"/>
        </p:scale>
        <p:origin x="51" y="723"/>
      </p:cViewPr>
      <p:guideLst>
        <p:guide orient="horz" pos="867"/>
        <p:guide pos="3840"/>
      </p:guideLst>
    </p:cSldViewPr>
  </p:slideViewPr>
  <p:outlineViewPr>
    <p:cViewPr>
      <p:scale>
        <a:sx n="33" d="100"/>
        <a:sy n="33" d="100"/>
      </p:scale>
      <p:origin x="0" y="-243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756445-434C-4683-BB2E-C7B8C4A95FC6}" type="datetimeFigureOut">
              <a:rPr lang="de-DE" smtClean="0"/>
              <a:t>08.07.2019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025F25-11A9-4907-86A5-7948CB8FE26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17929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25638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89888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5974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2912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1369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55583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5917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3866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6958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7858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98952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2417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221606" y="6356350"/>
            <a:ext cx="83583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0811814" y="6356350"/>
            <a:ext cx="5419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8256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b="1" dirty="0"/>
              <a:t>Core Experiment Viewing Test Procedure and Results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JVET-O1118</a:t>
            </a:r>
          </a:p>
          <a:p>
            <a:r>
              <a:rPr lang="de-DE" dirty="0" smtClean="0"/>
              <a:t>Mathias Wien</a:t>
            </a:r>
          </a:p>
          <a:p>
            <a:r>
              <a:rPr lang="de-DE" dirty="0" smtClean="0"/>
              <a:t>Status: 2019-07-07 13:00h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0996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10</a:t>
            </a:fld>
            <a:endParaRPr lang="de-DE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02323" cy="6859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926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11</a:t>
            </a:fld>
            <a:endParaRPr lang="de-DE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02323" cy="6859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674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12</a:t>
            </a:fld>
            <a:endParaRPr lang="de-DE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02323" cy="6859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245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13</a:t>
            </a:fld>
            <a:endParaRPr lang="de-DE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02323" cy="6859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578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Closing</a:t>
            </a:r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/>
              <a:t>Thanks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all </a:t>
            </a:r>
            <a:r>
              <a:rPr lang="de-DE" dirty="0" err="1"/>
              <a:t>volunteers</a:t>
            </a:r>
            <a:r>
              <a:rPr lang="de-DE" dirty="0"/>
              <a:t> </a:t>
            </a:r>
            <a:r>
              <a:rPr lang="de-DE" dirty="0" err="1"/>
              <a:t>who</a:t>
            </a:r>
            <a:r>
              <a:rPr lang="de-DE" dirty="0"/>
              <a:t> </a:t>
            </a:r>
            <a:r>
              <a:rPr lang="de-DE" dirty="0" err="1"/>
              <a:t>participated</a:t>
            </a:r>
            <a:r>
              <a:rPr lang="de-DE" dirty="0"/>
              <a:t> in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 smtClean="0"/>
              <a:t>tests</a:t>
            </a:r>
            <a:endParaRPr lang="de-DE" dirty="0" smtClean="0"/>
          </a:p>
          <a:p>
            <a:r>
              <a:rPr lang="de-DE" dirty="0" err="1" smtClean="0"/>
              <a:t>Thanks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Andrew Segall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providing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test</a:t>
            </a:r>
            <a:r>
              <a:rPr lang="de-DE" dirty="0" smtClean="0"/>
              <a:t> PC, </a:t>
            </a:r>
            <a:r>
              <a:rPr lang="de-DE" dirty="0" err="1" smtClean="0"/>
              <a:t>video</a:t>
            </a:r>
            <a:r>
              <a:rPr lang="de-DE" dirty="0" smtClean="0"/>
              <a:t> </a:t>
            </a:r>
            <a:r>
              <a:rPr lang="de-DE" dirty="0" err="1" smtClean="0"/>
              <a:t>player</a:t>
            </a:r>
            <a:r>
              <a:rPr lang="de-DE" dirty="0" smtClean="0"/>
              <a:t>,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support</a:t>
            </a:r>
            <a:endParaRPr lang="de-DE" dirty="0" smtClean="0"/>
          </a:p>
          <a:p>
            <a:r>
              <a:rPr lang="de-DE" dirty="0" err="1"/>
              <a:t>Thanks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smtClean="0"/>
              <a:t>Ericsson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providing</a:t>
            </a:r>
            <a:r>
              <a:rPr lang="de-DE" dirty="0"/>
              <a:t> OLED </a:t>
            </a:r>
            <a:r>
              <a:rPr lang="de-DE" dirty="0" err="1"/>
              <a:t>display</a:t>
            </a:r>
            <a:endParaRPr lang="de-DE" dirty="0"/>
          </a:p>
          <a:p>
            <a:r>
              <a:rPr lang="de-DE" dirty="0" err="1" smtClean="0"/>
              <a:t>Thanks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Vittorio </a:t>
            </a:r>
            <a:r>
              <a:rPr lang="de-DE" dirty="0" err="1" smtClean="0"/>
              <a:t>Baroncini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his</a:t>
            </a:r>
            <a:r>
              <a:rPr lang="de-DE" dirty="0" smtClean="0"/>
              <a:t> </a:t>
            </a:r>
            <a:r>
              <a:rPr lang="de-DE" dirty="0" err="1" smtClean="0"/>
              <a:t>guidance</a:t>
            </a:r>
            <a:endParaRPr lang="de-DE" dirty="0" smtClean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 smtClean="0"/>
              <a:t>JVET-O1118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Core Experiment Viewing Test Procedure and Results  |  M. Wien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4520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Test Setup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Procedure as CE11 test at last meeting [JVET-N0835]</a:t>
            </a:r>
          </a:p>
          <a:p>
            <a:r>
              <a:rPr lang="en-US" dirty="0" smtClean="0"/>
              <a:t>LG OLED 55” display used, three test subjects per session</a:t>
            </a:r>
            <a:br>
              <a:rPr lang="en-US" dirty="0" smtClean="0"/>
            </a:br>
            <a:r>
              <a:rPr lang="en-US" dirty="0" smtClean="0"/>
              <a:t>at 1.6 × screen height distance </a:t>
            </a:r>
          </a:p>
          <a:p>
            <a:r>
              <a:rPr lang="en-US" dirty="0" smtClean="0"/>
              <a:t>A-B-A-B presentation, assessment: </a:t>
            </a:r>
          </a:p>
          <a:p>
            <a:pPr lvl="1"/>
            <a:r>
              <a:rPr lang="en-US" dirty="0" smtClean="0"/>
              <a:t>“</a:t>
            </a:r>
            <a:r>
              <a:rPr lang="en-US" dirty="0"/>
              <a:t>A was much better than B</a:t>
            </a:r>
            <a:r>
              <a:rPr lang="en-US" dirty="0" smtClean="0"/>
              <a:t>”</a:t>
            </a:r>
          </a:p>
          <a:p>
            <a:pPr lvl="1"/>
            <a:r>
              <a:rPr lang="en-US" dirty="0" smtClean="0"/>
              <a:t>“</a:t>
            </a:r>
            <a:r>
              <a:rPr lang="en-US" dirty="0"/>
              <a:t>A was better than B</a:t>
            </a:r>
            <a:r>
              <a:rPr lang="en-US" dirty="0" smtClean="0"/>
              <a:t>”</a:t>
            </a:r>
          </a:p>
          <a:p>
            <a:pPr lvl="1"/>
            <a:r>
              <a:rPr lang="en-US" dirty="0" smtClean="0"/>
              <a:t>“B </a:t>
            </a:r>
            <a:r>
              <a:rPr lang="en-US" dirty="0"/>
              <a:t>was better than A</a:t>
            </a:r>
            <a:r>
              <a:rPr lang="en-US" dirty="0" smtClean="0"/>
              <a:t>”</a:t>
            </a:r>
          </a:p>
          <a:p>
            <a:pPr lvl="1"/>
            <a:r>
              <a:rPr lang="en-US" dirty="0" smtClean="0"/>
              <a:t>“B </a:t>
            </a:r>
            <a:r>
              <a:rPr lang="en-US" dirty="0"/>
              <a:t>was much better than A”. </a:t>
            </a:r>
            <a:endParaRPr lang="en-US" dirty="0" smtClean="0"/>
          </a:p>
          <a:p>
            <a:r>
              <a:rPr lang="en-US" dirty="0" smtClean="0"/>
              <a:t>Test cell design</a:t>
            </a:r>
            <a:br>
              <a:rPr lang="en-US" dirty="0" smtClean="0"/>
            </a:br>
            <a:endParaRPr lang="en-US" dirty="0" smtClean="0"/>
          </a:p>
          <a:p>
            <a:pPr lvl="1"/>
            <a:r>
              <a:rPr lang="en-US" b="1" dirty="0" smtClean="0"/>
              <a:t>“A” – Video A – “B” – Video B – “A” – Video A – “B” – Video B – “Vote </a:t>
            </a:r>
            <a:r>
              <a:rPr lang="en-US" b="1" i="1" dirty="0" smtClean="0"/>
              <a:t>N</a:t>
            </a:r>
            <a:r>
              <a:rPr lang="en-US" b="1" dirty="0" smtClean="0"/>
              <a:t>”</a:t>
            </a:r>
            <a:br>
              <a:rPr lang="en-US" b="1" dirty="0" smtClean="0"/>
            </a:br>
            <a:endParaRPr lang="en-US" b="1" dirty="0" smtClean="0"/>
          </a:p>
          <a:p>
            <a:pPr lvl="1"/>
            <a:r>
              <a:rPr lang="en-US" dirty="0" smtClean="0"/>
              <a:t>“A” / “B” presentation for 0.5sec</a:t>
            </a:r>
          </a:p>
          <a:p>
            <a:pPr lvl="1"/>
            <a:r>
              <a:rPr lang="en-US" dirty="0" smtClean="0"/>
              <a:t>Voting for 5sec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2</a:t>
            </a:fld>
            <a:endParaRPr lang="de-DE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0599" y="503212"/>
            <a:ext cx="2632583" cy="37350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5202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Test Design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Placement of anchor and proposal as “A” and “B” randomized over test cells</a:t>
            </a:r>
          </a:p>
          <a:p>
            <a:r>
              <a:rPr lang="en-US" dirty="0" smtClean="0"/>
              <a:t>Fixed order of sequences, looped over available test cells</a:t>
            </a:r>
          </a:p>
          <a:p>
            <a:r>
              <a:rPr lang="en-US" dirty="0" smtClean="0"/>
              <a:t>Cell order (QP values, sub-CEs) randomized</a:t>
            </a:r>
          </a:p>
          <a:p>
            <a:r>
              <a:rPr lang="en-US" dirty="0" smtClean="0"/>
              <a:t>Mix of (few) sequences which have various resolutions</a:t>
            </a:r>
          </a:p>
          <a:p>
            <a:pPr lvl="1"/>
            <a:r>
              <a:rPr lang="en-US" dirty="0" smtClean="0"/>
              <a:t>Decision to present all sequences up-scaled to UHD screen resolution using nearest neighbor interpolation</a:t>
            </a:r>
          </a:p>
          <a:p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3685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Test Evaluation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Viewing votes mapping</a:t>
            </a:r>
          </a:p>
          <a:p>
            <a:pPr lvl="1"/>
            <a:r>
              <a:rPr lang="en-US" dirty="0" smtClean="0"/>
              <a:t>+</a:t>
            </a:r>
            <a:r>
              <a:rPr lang="en-US" dirty="0"/>
              <a:t>3  	: “Proposal much better than anchor” </a:t>
            </a:r>
          </a:p>
          <a:p>
            <a:pPr lvl="1"/>
            <a:r>
              <a:rPr lang="en-US" dirty="0" smtClean="0"/>
              <a:t>+1  	: “Proposal better than anchor”</a:t>
            </a:r>
          </a:p>
          <a:p>
            <a:pPr lvl="1"/>
            <a:r>
              <a:rPr lang="en-US" dirty="0"/>
              <a:t>-1	: “Anchor better than proposal”</a:t>
            </a:r>
          </a:p>
          <a:p>
            <a:pPr lvl="1"/>
            <a:r>
              <a:rPr lang="en-US" dirty="0" smtClean="0"/>
              <a:t>-</a:t>
            </a:r>
            <a:r>
              <a:rPr lang="en-US" dirty="0"/>
              <a:t>3	: “Anchor much better than proposal”</a:t>
            </a:r>
          </a:p>
          <a:p>
            <a:r>
              <a:rPr lang="en-US" dirty="0" smtClean="0"/>
              <a:t>Calculation of Mean Opinion Score (MOS) on this scale</a:t>
            </a:r>
          </a:p>
          <a:p>
            <a:r>
              <a:rPr lang="en-US" dirty="0" smtClean="0"/>
              <a:t>Calculation of 95% confidence intervals based on MOS and standard deviation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697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Overview</a:t>
            </a:r>
            <a:r>
              <a:rPr lang="de-DE" dirty="0" smtClean="0"/>
              <a:t> on </a:t>
            </a:r>
            <a:r>
              <a:rPr lang="de-DE" dirty="0" err="1" smtClean="0"/>
              <a:t>viewing</a:t>
            </a:r>
            <a:r>
              <a:rPr lang="de-DE" dirty="0" smtClean="0"/>
              <a:t> </a:t>
            </a:r>
            <a:r>
              <a:rPr lang="de-DE" dirty="0" err="1" smtClean="0"/>
              <a:t>sessions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CE05-3 (15 </a:t>
            </a:r>
            <a:r>
              <a:rPr lang="de-DE" dirty="0" err="1" smtClean="0"/>
              <a:t>viewers</a:t>
            </a:r>
            <a:r>
              <a:rPr lang="de-DE" dirty="0" smtClean="0"/>
              <a:t>, 12 </a:t>
            </a:r>
            <a:r>
              <a:rPr lang="de-DE" dirty="0" err="1" smtClean="0"/>
              <a:t>cases</a:t>
            </a:r>
            <a:r>
              <a:rPr lang="de-DE" dirty="0" smtClean="0"/>
              <a:t>) [</a:t>
            </a:r>
            <a:r>
              <a:rPr lang="de-DE" dirty="0" err="1" smtClean="0"/>
              <a:t>completed</a:t>
            </a:r>
            <a:r>
              <a:rPr lang="de-DE" dirty="0" smtClean="0"/>
              <a:t>]</a:t>
            </a:r>
          </a:p>
          <a:p>
            <a:r>
              <a:rPr lang="de-DE" dirty="0" smtClean="0"/>
              <a:t>CE05-2 (12 </a:t>
            </a:r>
            <a:r>
              <a:rPr lang="de-DE" dirty="0" err="1"/>
              <a:t>viewers</a:t>
            </a:r>
            <a:r>
              <a:rPr lang="de-DE" dirty="0"/>
              <a:t>, </a:t>
            </a:r>
            <a:r>
              <a:rPr lang="de-DE" dirty="0" smtClean="0"/>
              <a:t>60 </a:t>
            </a:r>
            <a:r>
              <a:rPr lang="de-DE" dirty="0" err="1" smtClean="0"/>
              <a:t>cases</a:t>
            </a:r>
            <a:r>
              <a:rPr lang="de-DE" dirty="0" smtClean="0"/>
              <a:t>) </a:t>
            </a:r>
            <a:r>
              <a:rPr lang="de-DE" dirty="0"/>
              <a:t>[</a:t>
            </a:r>
            <a:r>
              <a:rPr lang="de-DE" dirty="0" err="1"/>
              <a:t>completed</a:t>
            </a:r>
            <a:r>
              <a:rPr lang="de-DE" dirty="0"/>
              <a:t>]</a:t>
            </a:r>
            <a:endParaRPr lang="de-DE" dirty="0" smtClean="0"/>
          </a:p>
          <a:p>
            <a:r>
              <a:rPr lang="de-DE" dirty="0" smtClean="0"/>
              <a:t>Bilateral </a:t>
            </a:r>
            <a:r>
              <a:rPr lang="de-DE" dirty="0" err="1" smtClean="0"/>
              <a:t>Filtering</a:t>
            </a:r>
            <a:r>
              <a:rPr lang="de-DE" dirty="0" smtClean="0"/>
              <a:t> (12 </a:t>
            </a:r>
            <a:r>
              <a:rPr lang="de-DE" dirty="0" err="1" smtClean="0"/>
              <a:t>cases</a:t>
            </a:r>
            <a:r>
              <a:rPr lang="de-DE" dirty="0" smtClean="0"/>
              <a:t>) </a:t>
            </a:r>
            <a:r>
              <a:rPr lang="de-DE" dirty="0"/>
              <a:t>[</a:t>
            </a:r>
            <a:r>
              <a:rPr lang="de-DE" dirty="0" err="1"/>
              <a:t>completed</a:t>
            </a:r>
            <a:r>
              <a:rPr lang="de-DE" dirty="0" smtClean="0"/>
              <a:t>]</a:t>
            </a:r>
          </a:p>
          <a:p>
            <a:r>
              <a:rPr lang="de-DE" dirty="0" smtClean="0"/>
              <a:t>NN-</a:t>
            </a:r>
            <a:r>
              <a:rPr lang="de-DE" dirty="0" err="1" smtClean="0"/>
              <a:t>Filtering</a:t>
            </a:r>
            <a:r>
              <a:rPr lang="de-DE" dirty="0" smtClean="0"/>
              <a:t>: Demo </a:t>
            </a:r>
            <a:r>
              <a:rPr lang="de-DE" dirty="0" err="1" smtClean="0"/>
              <a:t>only</a:t>
            </a:r>
            <a:r>
              <a:rPr lang="de-DE" dirty="0" smtClean="0"/>
              <a:t> – TBD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482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JVET-O0548 Bilateral Filter </a:t>
            </a:r>
            <a:r>
              <a:rPr lang="de-DE" dirty="0" err="1" smtClean="0"/>
              <a:t>Viewing</a:t>
            </a:r>
            <a:r>
              <a:rPr lang="de-DE" dirty="0" smtClean="0"/>
              <a:t> </a:t>
            </a:r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Test conducted Sun. 2019-07-07 09:30h</a:t>
            </a:r>
            <a:endParaRPr lang="en-US" b="1" dirty="0" smtClean="0"/>
          </a:p>
          <a:p>
            <a:r>
              <a:rPr lang="en-US" dirty="0" smtClean="0"/>
              <a:t>Sequences selected by proponents</a:t>
            </a:r>
          </a:p>
          <a:p>
            <a:r>
              <a:rPr lang="en-US" dirty="0" smtClean="0"/>
              <a:t>5 groups of three experts = 15 test subjects</a:t>
            </a:r>
          </a:p>
          <a:p>
            <a:r>
              <a:rPr lang="en-US" dirty="0" smtClean="0"/>
              <a:t>Presentation in one session with 12 test cells</a:t>
            </a:r>
          </a:p>
          <a:p>
            <a:pPr lvl="1"/>
            <a:r>
              <a:rPr lang="en-US" dirty="0" smtClean="0"/>
              <a:t>09:30 min viewing time per test cell (and group)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243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Tabel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995534"/>
              </p:ext>
            </p:extLst>
          </p:nvPr>
        </p:nvGraphicFramePr>
        <p:xfrm>
          <a:off x="838200" y="1376366"/>
          <a:ext cx="10515600" cy="419484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381303">
                  <a:extLst>
                    <a:ext uri="{9D8B030D-6E8A-4147-A177-3AD203B41FA5}">
                      <a16:colId xmlns:a16="http://schemas.microsoft.com/office/drawing/2014/main" val="2646014837"/>
                    </a:ext>
                  </a:extLst>
                </a:gridCol>
                <a:gridCol w="1381303">
                  <a:extLst>
                    <a:ext uri="{9D8B030D-6E8A-4147-A177-3AD203B41FA5}">
                      <a16:colId xmlns:a16="http://schemas.microsoft.com/office/drawing/2014/main" val="2278658054"/>
                    </a:ext>
                  </a:extLst>
                </a:gridCol>
                <a:gridCol w="4387339">
                  <a:extLst>
                    <a:ext uri="{9D8B030D-6E8A-4147-A177-3AD203B41FA5}">
                      <a16:colId xmlns:a16="http://schemas.microsoft.com/office/drawing/2014/main" val="2689955040"/>
                    </a:ext>
                  </a:extLst>
                </a:gridCol>
                <a:gridCol w="1766738">
                  <a:extLst>
                    <a:ext uri="{9D8B030D-6E8A-4147-A177-3AD203B41FA5}">
                      <a16:colId xmlns:a16="http://schemas.microsoft.com/office/drawing/2014/main" val="1791833138"/>
                    </a:ext>
                  </a:extLst>
                </a:gridCol>
                <a:gridCol w="1598917">
                  <a:extLst>
                    <a:ext uri="{9D8B030D-6E8A-4147-A177-3AD203B41FA5}">
                      <a16:colId xmlns:a16="http://schemas.microsoft.com/office/drawing/2014/main" val="912116599"/>
                    </a:ext>
                  </a:extLst>
                </a:gridCol>
              </a:tblGrid>
              <a:tr h="704372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#</a:t>
                      </a:r>
                      <a:endParaRPr lang="de-DE" sz="28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Class</a:t>
                      </a:r>
                      <a:endParaRPr lang="de-DE" sz="28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Sequence name</a:t>
                      </a:r>
                      <a:endParaRPr lang="de-DE" sz="28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Frame rate</a:t>
                      </a:r>
                      <a:endParaRPr lang="de-DE" sz="28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Cod.str.</a:t>
                      </a:r>
                      <a:endParaRPr lang="de-DE" sz="28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6777785"/>
                  </a:ext>
                </a:extLst>
              </a:tr>
              <a:tr h="352187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S01</a:t>
                      </a:r>
                      <a:endParaRPr lang="de-DE" sz="28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endParaRPr lang="de-DE" sz="28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Cactus</a:t>
                      </a:r>
                      <a:endParaRPr lang="de-DE" sz="28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50</a:t>
                      </a:r>
                      <a:endParaRPr lang="de-DE" sz="28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23190" algn="l"/>
                          <a:tab pos="206375" algn="ctr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RA</a:t>
                      </a:r>
                      <a:endParaRPr lang="de-DE" sz="28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9416747"/>
                  </a:ext>
                </a:extLst>
              </a:tr>
              <a:tr h="352187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S02</a:t>
                      </a:r>
                      <a:endParaRPr lang="de-DE" sz="28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endParaRPr lang="de-DE" sz="28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ArenaOfValor</a:t>
                      </a:r>
                      <a:endParaRPr lang="de-DE" sz="28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60</a:t>
                      </a:r>
                      <a:endParaRPr lang="de-DE" sz="28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LD</a:t>
                      </a:r>
                      <a:endParaRPr lang="de-DE" sz="28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8044559"/>
                  </a:ext>
                </a:extLst>
              </a:tr>
              <a:tr h="352187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strike="sngStrike" dirty="0">
                          <a:solidFill>
                            <a:schemeClr val="bg2">
                              <a:lumMod val="90000"/>
                            </a:schemeClr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S03</a:t>
                      </a:r>
                      <a:endParaRPr lang="de-DE" sz="2800" strike="sngStrike" dirty="0">
                        <a:solidFill>
                          <a:schemeClr val="bg2">
                            <a:lumMod val="90000"/>
                          </a:schemeClr>
                        </a:solidFill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strike="sngStrike" dirty="0">
                          <a:solidFill>
                            <a:schemeClr val="bg2">
                              <a:lumMod val="90000"/>
                            </a:schemeClr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</a:t>
                      </a:r>
                      <a:endParaRPr lang="de-DE" sz="2800" strike="sngStrike" dirty="0">
                        <a:solidFill>
                          <a:schemeClr val="bg2">
                            <a:lumMod val="90000"/>
                          </a:schemeClr>
                        </a:solidFill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strike="sngStrike" dirty="0" err="1">
                          <a:solidFill>
                            <a:schemeClr val="bg2">
                              <a:lumMod val="90000"/>
                            </a:schemeClr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BasketballDrill</a:t>
                      </a:r>
                      <a:endParaRPr lang="de-DE" sz="2800" strike="sngStrike" dirty="0">
                        <a:solidFill>
                          <a:schemeClr val="bg2">
                            <a:lumMod val="90000"/>
                          </a:schemeClr>
                        </a:solidFill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strike="sngStrike" dirty="0">
                          <a:solidFill>
                            <a:schemeClr val="bg2">
                              <a:lumMod val="90000"/>
                            </a:schemeClr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50</a:t>
                      </a:r>
                      <a:endParaRPr lang="de-DE" sz="2800" strike="sngStrike" dirty="0">
                        <a:solidFill>
                          <a:schemeClr val="bg2">
                            <a:lumMod val="90000"/>
                          </a:schemeClr>
                        </a:solidFill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strike="sngStrike" dirty="0">
                          <a:solidFill>
                            <a:schemeClr val="bg2">
                              <a:lumMod val="90000"/>
                            </a:schemeClr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RA</a:t>
                      </a:r>
                      <a:endParaRPr lang="de-DE" sz="2800" strike="sngStrike" dirty="0">
                        <a:solidFill>
                          <a:schemeClr val="bg2">
                            <a:lumMod val="90000"/>
                          </a:schemeClr>
                        </a:solidFill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2524574"/>
                  </a:ext>
                </a:extLst>
              </a:tr>
              <a:tr h="352187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S04</a:t>
                      </a:r>
                      <a:endParaRPr lang="de-DE" sz="28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dirty="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A2</a:t>
                      </a:r>
                      <a:endParaRPr lang="de-DE" sz="28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CatRobot</a:t>
                      </a:r>
                      <a:endParaRPr lang="de-DE" sz="28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60</a:t>
                      </a:r>
                      <a:endParaRPr lang="de-DE" sz="28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dirty="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RA</a:t>
                      </a:r>
                      <a:endParaRPr lang="de-DE" sz="28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3425250"/>
                  </a:ext>
                </a:extLst>
              </a:tr>
              <a:tr h="352187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S05</a:t>
                      </a:r>
                      <a:endParaRPr lang="de-DE" sz="28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E</a:t>
                      </a:r>
                      <a:endParaRPr lang="de-DE" sz="28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KristenAndSara</a:t>
                      </a:r>
                      <a:endParaRPr lang="de-DE" sz="28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60</a:t>
                      </a:r>
                      <a:endParaRPr lang="de-DE" sz="28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LD</a:t>
                      </a:r>
                      <a:endParaRPr lang="de-DE" sz="28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0874950"/>
                  </a:ext>
                </a:extLst>
              </a:tr>
              <a:tr h="352187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S06</a:t>
                      </a:r>
                      <a:endParaRPr lang="de-DE" sz="28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endParaRPr lang="de-DE" sz="28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BQTerrace</a:t>
                      </a:r>
                      <a:endParaRPr lang="de-DE" sz="28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60</a:t>
                      </a:r>
                      <a:endParaRPr lang="de-DE" sz="28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RA</a:t>
                      </a:r>
                      <a:endParaRPr lang="de-DE" sz="28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9023483"/>
                  </a:ext>
                </a:extLst>
              </a:tr>
              <a:tr h="352187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strike="sngStrike" dirty="0">
                          <a:solidFill>
                            <a:schemeClr val="bg2">
                              <a:lumMod val="90000"/>
                            </a:schemeClr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S07</a:t>
                      </a:r>
                      <a:endParaRPr lang="de-DE" sz="2800" strike="sngStrike" dirty="0">
                        <a:solidFill>
                          <a:schemeClr val="bg2">
                            <a:lumMod val="90000"/>
                          </a:schemeClr>
                        </a:solidFill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strike="sngStrike" dirty="0">
                          <a:solidFill>
                            <a:schemeClr val="bg2">
                              <a:lumMod val="90000"/>
                            </a:schemeClr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</a:t>
                      </a:r>
                      <a:endParaRPr lang="de-DE" sz="2800" strike="sngStrike" dirty="0">
                        <a:solidFill>
                          <a:schemeClr val="bg2">
                            <a:lumMod val="90000"/>
                          </a:schemeClr>
                        </a:solidFill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strike="sngStrike" dirty="0" err="1">
                          <a:solidFill>
                            <a:schemeClr val="bg2">
                              <a:lumMod val="90000"/>
                            </a:schemeClr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PartyScene</a:t>
                      </a:r>
                      <a:endParaRPr lang="de-DE" sz="2800" strike="sngStrike" dirty="0">
                        <a:solidFill>
                          <a:schemeClr val="bg2">
                            <a:lumMod val="90000"/>
                          </a:schemeClr>
                        </a:solidFill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strike="sngStrike" dirty="0">
                          <a:solidFill>
                            <a:schemeClr val="bg2">
                              <a:lumMod val="90000"/>
                            </a:schemeClr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50</a:t>
                      </a:r>
                      <a:endParaRPr lang="de-DE" sz="2800" strike="sngStrike" dirty="0">
                        <a:solidFill>
                          <a:schemeClr val="bg2">
                            <a:lumMod val="90000"/>
                          </a:schemeClr>
                        </a:solidFill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strike="sngStrike" dirty="0">
                          <a:solidFill>
                            <a:schemeClr val="bg2">
                              <a:lumMod val="90000"/>
                            </a:schemeClr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RA</a:t>
                      </a:r>
                      <a:endParaRPr lang="de-DE" sz="2800" strike="sngStrike" dirty="0">
                        <a:solidFill>
                          <a:schemeClr val="bg2">
                            <a:lumMod val="90000"/>
                          </a:schemeClr>
                        </a:solidFill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6293063"/>
                  </a:ext>
                </a:extLst>
              </a:tr>
              <a:tr h="352187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dirty="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S08</a:t>
                      </a:r>
                      <a:endParaRPr lang="de-DE" sz="28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A2</a:t>
                      </a:r>
                      <a:endParaRPr lang="de-DE" sz="28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DaylightRoad2</a:t>
                      </a:r>
                      <a:endParaRPr lang="de-DE" sz="28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60</a:t>
                      </a:r>
                      <a:endParaRPr lang="de-DE" sz="28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dirty="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RA</a:t>
                      </a:r>
                      <a:endParaRPr lang="de-DE" sz="28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6423890"/>
                  </a:ext>
                </a:extLst>
              </a:tr>
            </a:tbl>
          </a:graphicData>
        </a:graphic>
      </p:graphicFrame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CE05-2 </a:t>
            </a:r>
            <a:r>
              <a:rPr lang="de-DE" dirty="0" err="1" smtClean="0"/>
              <a:t>Sequences</a:t>
            </a:r>
            <a:r>
              <a:rPr lang="de-DE" dirty="0" smtClean="0"/>
              <a:t> </a:t>
            </a:r>
            <a:r>
              <a:rPr lang="de-DE" dirty="0" err="1" smtClean="0"/>
              <a:t>under</a:t>
            </a:r>
            <a:r>
              <a:rPr lang="de-DE" dirty="0" smtClean="0"/>
              <a:t> </a:t>
            </a:r>
            <a:r>
              <a:rPr lang="de-DE" dirty="0" err="1" smtClean="0"/>
              <a:t>test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04320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Bilateral Filter </a:t>
            </a:r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8</a:t>
            </a:fld>
            <a:endParaRPr lang="de-DE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88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15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9</a:t>
            </a:fld>
            <a:endParaRPr lang="de-DE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935"/>
            <a:ext cx="12202323" cy="6859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369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454</Words>
  <Application>Microsoft Office PowerPoint</Application>
  <PresentationFormat>Breitbild</PresentationFormat>
  <Paragraphs>132</Paragraphs>
  <Slides>14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20" baseType="lpstr">
      <vt:lpstr>SimSun</vt:lpstr>
      <vt:lpstr>Arial</vt:lpstr>
      <vt:lpstr>Calibri</vt:lpstr>
      <vt:lpstr>Calibri Light</vt:lpstr>
      <vt:lpstr>Times New Roman</vt:lpstr>
      <vt:lpstr>Office</vt:lpstr>
      <vt:lpstr>Core Experiment Viewing Test Procedure and Results</vt:lpstr>
      <vt:lpstr>Test Setup</vt:lpstr>
      <vt:lpstr>Test Design</vt:lpstr>
      <vt:lpstr>Test Evaluation</vt:lpstr>
      <vt:lpstr>Overview on viewing sessions</vt:lpstr>
      <vt:lpstr>JVET-O0548 Bilateral Filter Viewing Results</vt:lpstr>
      <vt:lpstr>CE05-2 Sequences under test</vt:lpstr>
      <vt:lpstr>Bilateral Filter Results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Closing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 Core Experiment Viewing Tests</dc:title>
  <dc:creator>Mathias Wien</dc:creator>
  <cp:lastModifiedBy>Mathias Wien</cp:lastModifiedBy>
  <cp:revision>74</cp:revision>
  <dcterms:created xsi:type="dcterms:W3CDTF">2019-03-22T14:08:53Z</dcterms:created>
  <dcterms:modified xsi:type="dcterms:W3CDTF">2019-07-08T08:37:42Z</dcterms:modified>
</cp:coreProperties>
</file>