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3"/>
  </p:notesMasterIdLst>
  <p:sldIdLst>
    <p:sldId id="466" r:id="rId3"/>
    <p:sldId id="487" r:id="rId4"/>
    <p:sldId id="488" r:id="rId5"/>
    <p:sldId id="492" r:id="rId6"/>
    <p:sldId id="493" r:id="rId7"/>
    <p:sldId id="494" r:id="rId8"/>
    <p:sldId id="495" r:id="rId9"/>
    <p:sldId id="496" r:id="rId10"/>
    <p:sldId id="491" r:id="rId11"/>
    <p:sldId id="474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42" autoAdjust="0"/>
    <p:restoredTop sz="91740" autoAdjust="0"/>
  </p:normalViewPr>
  <p:slideViewPr>
    <p:cSldViewPr>
      <p:cViewPr varScale="1">
        <p:scale>
          <a:sx n="68" d="100"/>
          <a:sy n="68" d="100"/>
        </p:scale>
        <p:origin x="15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2019/7/7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10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743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JVET-O0803: Non-CE5: Unified design for longer tap </a:t>
            </a:r>
            <a:r>
              <a:rPr lang="en-US" altLang="zh-CN" sz="3200" dirty="0" err="1" smtClean="0"/>
              <a:t>deblocking</a:t>
            </a:r>
            <a:r>
              <a:rPr lang="en-US" altLang="zh-CN" sz="3200" dirty="0" smtClean="0"/>
              <a:t> line buffer reduction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971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Semih</a:t>
            </a:r>
            <a:r>
              <a:rPr lang="en-US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Esenlik</a:t>
            </a:r>
            <a:r>
              <a:rPr lang="en-US" altLang="en-US" sz="1800" dirty="0" smtClean="0">
                <a:solidFill>
                  <a:schemeClr val="tx1"/>
                </a:solidFill>
              </a:rPr>
              <a:t>, Biao Wang, Han Gao, Elena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638175"/>
            <a:ext cx="7958137" cy="630238"/>
          </a:xfrm>
        </p:spPr>
        <p:txBody>
          <a:bodyPr/>
          <a:lstStyle/>
          <a:p>
            <a:r>
              <a:rPr lang="en-US" dirty="0" smtClean="0"/>
              <a:t>VTM-5.0 </a:t>
            </a:r>
            <a:r>
              <a:rPr lang="en-US" dirty="0" err="1" smtClean="0"/>
              <a:t>Luma</a:t>
            </a:r>
            <a:r>
              <a:rPr lang="en-US" dirty="0" smtClean="0"/>
              <a:t> and Chroma </a:t>
            </a:r>
            <a:r>
              <a:rPr lang="en-US" dirty="0" err="1" smtClean="0"/>
              <a:t>deblocking</a:t>
            </a:r>
            <a:r>
              <a:rPr lang="en-US" dirty="0" smtClean="0"/>
              <a:t> at horizontal CTU boundaries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71600"/>
            <a:ext cx="5044122" cy="2996143"/>
          </a:xfrm>
          <a:prstGeom prst="rect">
            <a:avLst/>
          </a:prstGeom>
          <a:noFill/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96544" y="4367743"/>
            <a:ext cx="8125778" cy="1905000"/>
          </a:xfrm>
        </p:spPr>
        <p:txBody>
          <a:bodyPr/>
          <a:lstStyle/>
          <a:p>
            <a:r>
              <a:rPr lang="en-US" sz="1200" dirty="0" smtClean="0"/>
              <a:t>Longer tap </a:t>
            </a:r>
            <a:r>
              <a:rPr lang="en-US" sz="1200" dirty="0" err="1" smtClean="0"/>
              <a:t>deblocking</a:t>
            </a:r>
            <a:r>
              <a:rPr lang="en-US" sz="1200" dirty="0" smtClean="0"/>
              <a:t> in VTM-5.0 changes 3 samples on either side of the edge  (</a:t>
            </a:r>
            <a:r>
              <a:rPr lang="en-US" sz="1200" dirty="0"/>
              <a:t>3 + </a:t>
            </a:r>
            <a:r>
              <a:rPr lang="en-US" sz="1200" dirty="0" smtClean="0"/>
              <a:t>3) when the size of both blocks adjacent to the edge is &gt;=8 samples</a:t>
            </a:r>
          </a:p>
          <a:p>
            <a:r>
              <a:rPr lang="en-US" sz="1200" dirty="0" smtClean="0"/>
              <a:t>Due to line buffer restrictions of 2 lines, Chroma longer tap </a:t>
            </a:r>
            <a:r>
              <a:rPr lang="en-US" sz="1200" dirty="0" err="1" smtClean="0"/>
              <a:t>deblocking</a:t>
            </a:r>
            <a:r>
              <a:rPr lang="en-US" sz="1200" dirty="0" smtClean="0"/>
              <a:t> is completely switched off and only the weak filter  (1 + 1) can be used,  whereas for </a:t>
            </a:r>
            <a:r>
              <a:rPr lang="en-US" sz="1200" dirty="0" err="1" smtClean="0"/>
              <a:t>Luma</a:t>
            </a:r>
            <a:r>
              <a:rPr lang="en-US" sz="1200" dirty="0" smtClean="0"/>
              <a:t> </a:t>
            </a:r>
            <a:r>
              <a:rPr lang="en-US" sz="1200" dirty="0" err="1" smtClean="0"/>
              <a:t>deblocking</a:t>
            </a:r>
            <a:r>
              <a:rPr lang="en-US" sz="1200" dirty="0" smtClean="0"/>
              <a:t> longer tap asymmetric filter (3 + 7) is used. </a:t>
            </a:r>
          </a:p>
          <a:p>
            <a:r>
              <a:rPr lang="en-US" sz="1200" dirty="0" smtClean="0"/>
              <a:t>For large blocks at the horizontal Chroma CTU boundaries</a:t>
            </a:r>
            <a:r>
              <a:rPr lang="en-US" sz="1800" dirty="0" smtClean="0"/>
              <a:t>, </a:t>
            </a:r>
            <a:r>
              <a:rPr lang="en-US" sz="1200" dirty="0" smtClean="0"/>
              <a:t>still sufficient blocking artifacts might still remain (especially for 4:2:2 and 4:4::4 content)</a:t>
            </a:r>
            <a:endParaRPr lang="en-US" sz="12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36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43795"/>
            <a:ext cx="3316511" cy="3328704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4506351"/>
            <a:ext cx="8125778" cy="903849"/>
          </a:xfrm>
        </p:spPr>
        <p:txBody>
          <a:bodyPr/>
          <a:lstStyle/>
          <a:p>
            <a:r>
              <a:rPr lang="en-US" dirty="0" smtClean="0"/>
              <a:t>Proposal is to use an asymmetric longer tap filter (1 + 3) also at the Chroma CTU boundaries to more efficiently remove the blocking artifacts.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03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09029"/>
            <a:ext cx="7924800" cy="630238"/>
          </a:xfrm>
        </p:spPr>
        <p:txBody>
          <a:bodyPr/>
          <a:lstStyle/>
          <a:p>
            <a:r>
              <a:rPr lang="en-US" dirty="0" smtClean="0"/>
              <a:t>Simple change to filtering decision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250031" y="769742"/>
            <a:ext cx="8512969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the longer tap filter decision, the original filter equations are as follows: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dp0 = Abs(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2,0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− 2 *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1,0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0,0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	(8‑1092)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dp</a:t>
            </a:r>
            <a:r>
              <a:rPr lang="en-US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Abs(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− 2 *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	(8‑1093)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dq0 = Abs( q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2,0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− 2 * q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1,0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0,0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	(8‑1094)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dq</a:t>
            </a:r>
            <a:r>
              <a:rPr lang="en-US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Abs( q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− 2 * q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	(8‑1095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At the horizontal CTU boundaries the modified longer tap filter decisions are as follows: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(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2,0,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 are simply replaced with 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1,0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), only dp0 and dp</a:t>
            </a:r>
            <a:r>
              <a:rPr lang="en-US" dirty="0" smtClean="0">
                <a:latin typeface="Times New Roman" panose="02020603050405020304" pitchFamily="18" charset="0"/>
                <a:ea typeface="Yu Mincho"/>
              </a:rPr>
              <a:t>1 are changed</a:t>
            </a: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dp0 = Abs( p</a:t>
            </a:r>
            <a:r>
              <a:rPr lang="en-US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1,0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− 2 *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1,0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0,0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	(8‑1092)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dp</a:t>
            </a:r>
            <a:r>
              <a:rPr lang="en-US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Abs( p</a:t>
            </a:r>
            <a:r>
              <a:rPr lang="en-US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− 2 *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</a:t>
            </a:r>
            <a:r>
              <a:rPr lang="en-US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	(8‑1093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43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924800" cy="630238"/>
          </a:xfrm>
        </p:spPr>
        <p:txBody>
          <a:bodyPr/>
          <a:lstStyle/>
          <a:p>
            <a:r>
              <a:rPr lang="en-US" dirty="0" smtClean="0"/>
              <a:t>Modified filtering equations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95068" y="457200"/>
            <a:ext cx="7315200" cy="5783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original longer tap filtering equations for Chroma longer tap </a:t>
            </a:r>
            <a:r>
              <a:rPr lang="en-CA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deblocking</a:t>
            </a:r>
            <a:r>
              <a:rPr lang="en-CA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as follows: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p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+ 4 )  &gt;&gt;  3 )	(8‑1151)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( 2 * p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+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4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  &gt;&gt; 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(8‑1152)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*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*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+ 4 )  &gt;&gt;  3 )	(8‑1153)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p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+ 4 )  &gt;&gt;  3 )	(8‑1154)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p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q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+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4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  &gt;&gt; 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(8‑1155)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′= Clip3(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*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*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+ 4 )  &gt;&gt;  3 )	(8‑1156)</a:t>
            </a: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At the horizontal CTU boundaries the modified longer tap </a:t>
            </a:r>
            <a:r>
              <a:rPr lang="en-CA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deblocking</a:t>
            </a:r>
            <a:r>
              <a:rPr lang="en-CA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equations are as follows: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3 * 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+ 4 )  &gt;&gt;  3 )	(8‑1151)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strike="sngStrike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strike="sngStrike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strike="sngStrike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( 2 *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+ </a:t>
            </a:r>
            <a:r>
              <a:rPr lang="en-US" sz="1100" strike="sngStrike" dirty="0">
                <a:latin typeface="Times New Roman" panose="02020603050405020304" pitchFamily="18" charset="0"/>
                <a:ea typeface="Yu Mincho"/>
              </a:rPr>
              <a:t>4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  &gt;&gt;  </a:t>
            </a:r>
            <a:r>
              <a:rPr lang="en-US" sz="1100" strike="sngStrike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(8‑1152)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strike="sngStrike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strike="sngStrike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strike="sngStrike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</a:t>
            </a:r>
            <a:r>
              <a:rPr lang="en-US" sz="1100" strike="sngStrike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*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strike="sngStrike" dirty="0">
                <a:latin typeface="Times New Roman" panose="02020603050405020304" pitchFamily="18" charset="0"/>
                <a:ea typeface="Yu Mincho"/>
              </a:rPr>
              <a:t>2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*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+ 4 )  &gt;&gt;  3 )	(8‑1153)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100" strike="sngStrike" baseline="-25000" dirty="0">
                <a:latin typeface="Times New Roman" panose="02020603050405020304" pitchFamily="18" charset="0"/>
                <a:ea typeface="Yu Mincho"/>
              </a:rPr>
              <a:t>2</a:t>
            </a:r>
            <a:r>
              <a:rPr lang="en-US" sz="11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2 * 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+ 4 )  &gt;&gt;  3 )	(8‑1154)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 = Clip3(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p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+ 2 * q</a:t>
            </a:r>
            <a:r>
              <a:rPr lang="en-US" sz="1100" baseline="-250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+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4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  &gt;&gt; 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	(8‑1155)</a:t>
            </a:r>
          </a:p>
          <a:p>
            <a:pPr marL="4572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540385" algn="l"/>
                <a:tab pos="685800" algn="l"/>
                <a:tab pos="72009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′= Clip3(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1100" dirty="0">
                <a:latin typeface="Times New Roman" panose="02020603050405020304" pitchFamily="18" charset="0"/>
                <a:ea typeface="MS Gothic" panose="020B0609070205080204" pitchFamily="49" charset="-128"/>
                <a:cs typeface="MS Gothic" panose="020B0609070205080204" pitchFamily="49" charset="-128"/>
              </a:rPr>
              <a:t>−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1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( p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*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US" sz="1100" dirty="0">
                <a:latin typeface="Times New Roman" panose="02020603050405020304" pitchFamily="18" charset="0"/>
                <a:ea typeface="Yu Mincho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* q</a:t>
            </a:r>
            <a:r>
              <a:rPr lang="en-US" sz="11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+ 4 )  &gt;&gt;  3 )	(8‑1156)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8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04800"/>
            <a:ext cx="6433343" cy="51287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05657" y="5562600"/>
            <a:ext cx="7271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VTM-5.0, ALF OFF,  LDB, Candlelight 4:4:4, frame no: 123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74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04799"/>
            <a:ext cx="6635243" cy="52578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5612368"/>
            <a:ext cx="5899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Proposal, LDB, Candlelight 4:4:4, frame no: 123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06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3218"/>
            <a:ext cx="4343400" cy="54617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81200" y="57150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CTC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57950" y="57150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ALF OFF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53218"/>
            <a:ext cx="3581400" cy="546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4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 to switch on the longer tap filter ( 1+ 3) version at the horizontal Chroma CTB boundary. </a:t>
            </a:r>
          </a:p>
          <a:p>
            <a:r>
              <a:rPr lang="en-US" dirty="0" smtClean="0"/>
              <a:t>No major BD-Rate impact. </a:t>
            </a:r>
          </a:p>
          <a:p>
            <a:r>
              <a:rPr lang="en-US" dirty="0" smtClean="0"/>
              <a:t>Specification text changes are attached along with the contribution </a:t>
            </a:r>
          </a:p>
          <a:p>
            <a:r>
              <a:rPr lang="en-US" dirty="0" smtClean="0"/>
              <a:t>Suggest to be adopted as it is a unification of </a:t>
            </a:r>
            <a:r>
              <a:rPr lang="en-US" dirty="0" err="1" smtClean="0"/>
              <a:t>deblocking</a:t>
            </a:r>
            <a:r>
              <a:rPr lang="en-US" dirty="0" smtClean="0"/>
              <a:t> design for </a:t>
            </a:r>
            <a:r>
              <a:rPr lang="en-US" dirty="0" err="1" smtClean="0"/>
              <a:t>Luma</a:t>
            </a:r>
            <a:r>
              <a:rPr lang="en-US" dirty="0" smtClean="0"/>
              <a:t> and Chroma</a:t>
            </a:r>
          </a:p>
          <a:p>
            <a:r>
              <a:rPr lang="en-US" dirty="0" smtClean="0"/>
              <a:t>Thanks to </a:t>
            </a:r>
            <a:r>
              <a:rPr lang="en-US" dirty="0" err="1" smtClean="0"/>
              <a:t>MediaTek</a:t>
            </a:r>
            <a:r>
              <a:rPr lang="en-US" dirty="0" smtClean="0"/>
              <a:t> for crosscheck (</a:t>
            </a:r>
            <a:r>
              <a:rPr lang="en-US" dirty="0" smtClean="0">
                <a:hlinkClick r:id="rId2"/>
              </a:rPr>
              <a:t>JVET-O0809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972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214922</TotalTime>
  <Words>330</Words>
  <Application>Microsoft Office PowerPoint</Application>
  <PresentationFormat>On-screen Show (4:3)</PresentationFormat>
  <Paragraphs>65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7" baseType="lpstr">
      <vt:lpstr>MS Gothic</vt:lpstr>
      <vt:lpstr>MS PGothic</vt:lpstr>
      <vt:lpstr>宋体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Yu Mincho</vt:lpstr>
      <vt:lpstr>Slide Template—English（20060512） </vt:lpstr>
      <vt:lpstr>Custom Design</vt:lpstr>
      <vt:lpstr>JVET-O0803: Non-CE5: Unified design for longer tap deblocking line buffer reduction</vt:lpstr>
      <vt:lpstr>VTM-5.0 Luma and Chroma deblocking at horizontal CTU boundaries</vt:lpstr>
      <vt:lpstr>Proposal </vt:lpstr>
      <vt:lpstr>Simple change to filtering decision</vt:lpstr>
      <vt:lpstr>Modified filtering equations</vt:lpstr>
      <vt:lpstr>PowerPoint Presentation</vt:lpstr>
      <vt:lpstr>PowerPoint Presentation</vt:lpstr>
      <vt:lpstr>PowerPoint Presentation</vt:lpstr>
      <vt:lpstr>Conclusion 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9717</cp:revision>
  <dcterms:created xsi:type="dcterms:W3CDTF">2005-06-03T02:22:32Z</dcterms:created>
  <dcterms:modified xsi:type="dcterms:W3CDTF">2019-07-07T14:22:25Z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