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0"/>
  </p:notesMasterIdLst>
  <p:handoutMasterIdLst>
    <p:handoutMasterId r:id="rId11"/>
  </p:handoutMasterIdLst>
  <p:sldIdLst>
    <p:sldId id="573" r:id="rId2"/>
    <p:sldId id="580" r:id="rId3"/>
    <p:sldId id="589" r:id="rId4"/>
    <p:sldId id="590" r:id="rId5"/>
    <p:sldId id="594" r:id="rId6"/>
    <p:sldId id="595" r:id="rId7"/>
    <p:sldId id="597" r:id="rId8"/>
    <p:sldId id="596" r:id="rId9"/>
  </p:sldIdLst>
  <p:sldSz cx="12192000" cy="6858000"/>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86" d="100"/>
          <a:sy n="86" d="100"/>
        </p:scale>
        <p:origin x="514" y="5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381284" y="1967061"/>
            <a:ext cx="7945969" cy="1461939"/>
          </a:xfrm>
        </p:spPr>
        <p:txBody>
          <a:bodyPr/>
          <a:lstStyle/>
          <a:p>
            <a:r>
              <a:rPr lang="en-US" sz="3200" b="1" dirty="0"/>
              <a:t>Non-CE3:</a:t>
            </a:r>
            <a:br>
              <a:rPr lang="en-US" sz="3600" b="1" dirty="0"/>
            </a:br>
            <a:r>
              <a:rPr lang="en-CA" sz="2800" b="1" dirty="0"/>
              <a:t>On signalling for intra coding mode in the MPM list</a:t>
            </a:r>
            <a:endParaRPr lang="en-US" sz="28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sz="2000" dirty="0"/>
              <a:t>L. Pham Van, G. Van der </a:t>
            </a:r>
            <a:r>
              <a:rPr lang="en-CA" sz="2000" dirty="0"/>
              <a:t>Auwera, A. K. Ramasubramonian,   V. Seregin, H. Huang, M. Karczewicz</a:t>
            </a:r>
            <a:endParaRPr lang="en-US" sz="2000" dirty="0"/>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07/2019</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Test 1: Planar flag is encoded using one context.</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46" name="Subtitle 45">
            <a:extLst>
              <a:ext uri="{FF2B5EF4-FFF2-40B4-BE49-F238E27FC236}">
                <a16:creationId xmlns:a16="http://schemas.microsoft.com/office/drawing/2014/main" id="{7181C927-FBDE-4671-BA1D-C6EE4186654D}"/>
              </a:ext>
            </a:extLst>
          </p:cNvPr>
          <p:cNvSpPr>
            <a:spLocks noGrp="1"/>
          </p:cNvSpPr>
          <p:nvPr>
            <p:ph type="subTitle" idx="1"/>
          </p:nvPr>
        </p:nvSpPr>
        <p:spPr/>
        <p:txBody>
          <a:bodyPr/>
          <a:lstStyle/>
          <a:p>
            <a:r>
              <a:rPr lang="en-US" dirty="0"/>
              <a:t>VTM5.0 :</a:t>
            </a:r>
          </a:p>
          <a:p>
            <a:r>
              <a:rPr lang="en-US" sz="2000" i="1" dirty="0">
                <a:solidFill>
                  <a:schemeClr val="accent2">
                    <a:lumMod val="75000"/>
                  </a:schemeClr>
                </a:solidFill>
              </a:rPr>
              <a:t>unsigned </a:t>
            </a:r>
            <a:r>
              <a:rPr lang="en-US" sz="2000" i="1" dirty="0" err="1">
                <a:solidFill>
                  <a:schemeClr val="accent2">
                    <a:lumMod val="75000"/>
                  </a:schemeClr>
                </a:solidFill>
              </a:rPr>
              <a:t>ctx</a:t>
            </a:r>
            <a:r>
              <a:rPr lang="en-US" sz="2000" i="1" dirty="0">
                <a:solidFill>
                  <a:schemeClr val="accent2">
                    <a:lumMod val="75000"/>
                  </a:schemeClr>
                </a:solidFill>
              </a:rPr>
              <a:t> = (</a:t>
            </a:r>
            <a:r>
              <a:rPr lang="en-US" sz="2000" i="1" dirty="0" err="1">
                <a:solidFill>
                  <a:schemeClr val="accent2">
                    <a:lumMod val="75000"/>
                  </a:schemeClr>
                </a:solidFill>
              </a:rPr>
              <a:t>pu</a:t>
            </a:r>
            <a:r>
              <a:rPr lang="en-US" sz="2000" i="1" dirty="0">
                <a:solidFill>
                  <a:schemeClr val="accent2">
                    <a:lumMod val="75000"/>
                  </a:schemeClr>
                </a:solidFill>
              </a:rPr>
              <a:t>-&gt;cu-&gt;</a:t>
            </a:r>
            <a:r>
              <a:rPr lang="en-US" sz="2000" i="1" dirty="0" err="1">
                <a:solidFill>
                  <a:schemeClr val="accent2">
                    <a:lumMod val="75000"/>
                  </a:schemeClr>
                </a:solidFill>
              </a:rPr>
              <a:t>ispMode</a:t>
            </a:r>
            <a:r>
              <a:rPr lang="en-US" sz="2000" i="1" dirty="0">
                <a:solidFill>
                  <a:schemeClr val="accent2">
                    <a:lumMod val="75000"/>
                  </a:schemeClr>
                </a:solidFill>
              </a:rPr>
              <a:t> == NOT_INTRA_SUBPARTITIONS ? 1 : 0);</a:t>
            </a:r>
          </a:p>
          <a:p>
            <a:r>
              <a:rPr lang="en-US" dirty="0"/>
              <a:t>Test 1: </a:t>
            </a:r>
          </a:p>
          <a:p>
            <a:r>
              <a:rPr lang="en-US" sz="2000" i="1" dirty="0">
                <a:solidFill>
                  <a:schemeClr val="accent2">
                    <a:lumMod val="75000"/>
                  </a:schemeClr>
                </a:solidFill>
              </a:rPr>
              <a:t>unsigned </a:t>
            </a:r>
            <a:r>
              <a:rPr lang="en-US" sz="2000" i="1" dirty="0" err="1">
                <a:solidFill>
                  <a:schemeClr val="accent2">
                    <a:lumMod val="75000"/>
                  </a:schemeClr>
                </a:solidFill>
              </a:rPr>
              <a:t>ctx</a:t>
            </a:r>
            <a:r>
              <a:rPr lang="en-US" sz="2000" i="1" dirty="0">
                <a:solidFill>
                  <a:schemeClr val="accent2">
                    <a:lumMod val="75000"/>
                  </a:schemeClr>
                </a:solidFill>
              </a:rPr>
              <a:t> = 1; </a:t>
            </a:r>
          </a:p>
        </p:txBody>
      </p:sp>
      <p:graphicFrame>
        <p:nvGraphicFramePr>
          <p:cNvPr id="3" name="Table 2">
            <a:extLst>
              <a:ext uri="{FF2B5EF4-FFF2-40B4-BE49-F238E27FC236}">
                <a16:creationId xmlns:a16="http://schemas.microsoft.com/office/drawing/2014/main" id="{9EACEF22-F655-480B-B109-830621DAAD83}"/>
              </a:ext>
            </a:extLst>
          </p:cNvPr>
          <p:cNvGraphicFramePr>
            <a:graphicFrameLocks noGrp="1"/>
          </p:cNvGraphicFramePr>
          <p:nvPr>
            <p:extLst>
              <p:ext uri="{D42A27DB-BD31-4B8C-83A1-F6EECF244321}">
                <p14:modId xmlns:p14="http://schemas.microsoft.com/office/powerpoint/2010/main" val="1473007905"/>
              </p:ext>
            </p:extLst>
          </p:nvPr>
        </p:nvGraphicFramePr>
        <p:xfrm>
          <a:off x="3966246" y="2332851"/>
          <a:ext cx="4406900" cy="4030980"/>
        </p:xfrm>
        <a:graphic>
          <a:graphicData uri="http://schemas.openxmlformats.org/drawingml/2006/table">
            <a:tbl>
              <a:tblPr/>
              <a:tblGrid>
                <a:gridCol w="1041400">
                  <a:extLst>
                    <a:ext uri="{9D8B030D-6E8A-4147-A177-3AD203B41FA5}">
                      <a16:colId xmlns:a16="http://schemas.microsoft.com/office/drawing/2014/main" val="1545351011"/>
                    </a:ext>
                  </a:extLst>
                </a:gridCol>
                <a:gridCol w="673100">
                  <a:extLst>
                    <a:ext uri="{9D8B030D-6E8A-4147-A177-3AD203B41FA5}">
                      <a16:colId xmlns:a16="http://schemas.microsoft.com/office/drawing/2014/main" val="1758532713"/>
                    </a:ext>
                  </a:extLst>
                </a:gridCol>
                <a:gridCol w="673100">
                  <a:extLst>
                    <a:ext uri="{9D8B030D-6E8A-4147-A177-3AD203B41FA5}">
                      <a16:colId xmlns:a16="http://schemas.microsoft.com/office/drawing/2014/main" val="4013718380"/>
                    </a:ext>
                  </a:extLst>
                </a:gridCol>
                <a:gridCol w="673100">
                  <a:extLst>
                    <a:ext uri="{9D8B030D-6E8A-4147-A177-3AD203B41FA5}">
                      <a16:colId xmlns:a16="http://schemas.microsoft.com/office/drawing/2014/main" val="400976137"/>
                    </a:ext>
                  </a:extLst>
                </a:gridCol>
                <a:gridCol w="673100">
                  <a:extLst>
                    <a:ext uri="{9D8B030D-6E8A-4147-A177-3AD203B41FA5}">
                      <a16:colId xmlns:a16="http://schemas.microsoft.com/office/drawing/2014/main" val="207234772"/>
                    </a:ext>
                  </a:extLst>
                </a:gridCol>
                <a:gridCol w="673100">
                  <a:extLst>
                    <a:ext uri="{9D8B030D-6E8A-4147-A177-3AD203B41FA5}">
                      <a16:colId xmlns:a16="http://schemas.microsoft.com/office/drawing/2014/main" val="2093080842"/>
                    </a:ext>
                  </a:extLst>
                </a:gridCol>
              </a:tblGrid>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500858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(2contexts for Planar flag)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28439085"/>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9661682"/>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418186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474673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56374510"/>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2297224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103%</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7665700"/>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6717134"/>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4747124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12154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5570101"/>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31053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(2contexts for Planar flag)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97605462"/>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129540"/>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030687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33555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6397740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79701245"/>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920156"/>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0823207"/>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0.41%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9526093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1798389"/>
                  </a:ext>
                </a:extLst>
              </a:tr>
            </a:tbl>
          </a:graphicData>
        </a:graphic>
      </p:graphicFrame>
    </p:spTree>
    <p:extLst>
      <p:ext uri="{BB962C8B-B14F-4D97-AF65-F5344CB8AC3E}">
        <p14:creationId xmlns:p14="http://schemas.microsoft.com/office/powerpoint/2010/main" val="401910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Test 2: Planar flag is encoded using 3 contexts</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46" name="Subtitle 45">
            <a:extLst>
              <a:ext uri="{FF2B5EF4-FFF2-40B4-BE49-F238E27FC236}">
                <a16:creationId xmlns:a16="http://schemas.microsoft.com/office/drawing/2014/main" id="{7181C927-FBDE-4671-BA1D-C6EE4186654D}"/>
              </a:ext>
            </a:extLst>
          </p:cNvPr>
          <p:cNvSpPr>
            <a:spLocks noGrp="1"/>
          </p:cNvSpPr>
          <p:nvPr>
            <p:ph type="subTitle" idx="1"/>
          </p:nvPr>
        </p:nvSpPr>
        <p:spPr>
          <a:xfrm>
            <a:off x="479793" y="1132232"/>
            <a:ext cx="11202619" cy="5352313"/>
          </a:xfrm>
        </p:spPr>
        <p:txBody>
          <a:bodyPr/>
          <a:lstStyle/>
          <a:p>
            <a:pPr marL="342900" indent="-342900">
              <a:buFont typeface="Arial" panose="020B0604020202020204" pitchFamily="34" charset="0"/>
              <a:buChar char="•"/>
            </a:pPr>
            <a:r>
              <a:rPr lang="en-US" dirty="0"/>
              <a:t>Planar check of a block is unified with MPM list derivation:</a:t>
            </a:r>
          </a:p>
          <a:p>
            <a:r>
              <a:rPr lang="en-US" dirty="0"/>
              <a:t>           A neighbor block is Planar if: </a:t>
            </a:r>
            <a:r>
              <a:rPr lang="en-US" i="1" dirty="0">
                <a:solidFill>
                  <a:schemeClr val="accent2">
                    <a:lumMod val="50000"/>
                  </a:schemeClr>
                </a:solidFill>
              </a:rPr>
              <a:t>not</a:t>
            </a:r>
            <a:r>
              <a:rPr lang="en-US" i="1" dirty="0"/>
              <a:t> </a:t>
            </a:r>
            <a:r>
              <a:rPr lang="en-US" i="1" dirty="0">
                <a:solidFill>
                  <a:schemeClr val="accent2">
                    <a:lumMod val="50000"/>
                  </a:schemeClr>
                </a:solidFill>
              </a:rPr>
              <a:t>Intra</a:t>
            </a:r>
            <a:r>
              <a:rPr lang="en-US" dirty="0"/>
              <a:t> || (is </a:t>
            </a:r>
            <a:r>
              <a:rPr lang="en-US" i="1" dirty="0">
                <a:solidFill>
                  <a:schemeClr val="accent2">
                    <a:lumMod val="50000"/>
                  </a:schemeClr>
                </a:solidFill>
              </a:rPr>
              <a:t>Intra and Planar</a:t>
            </a:r>
            <a:r>
              <a:rPr lang="en-US" dirty="0"/>
              <a:t>) || </a:t>
            </a:r>
            <a:r>
              <a:rPr lang="en-US" dirty="0">
                <a:solidFill>
                  <a:schemeClr val="tx1"/>
                </a:solidFill>
              </a:rPr>
              <a:t>is</a:t>
            </a:r>
            <a:r>
              <a:rPr lang="en-US" dirty="0">
                <a:solidFill>
                  <a:schemeClr val="accent2">
                    <a:lumMod val="50000"/>
                  </a:schemeClr>
                </a:solidFill>
              </a:rPr>
              <a:t> </a:t>
            </a:r>
            <a:r>
              <a:rPr lang="en-US" i="1" dirty="0">
                <a:solidFill>
                  <a:schemeClr val="accent2">
                    <a:lumMod val="50000"/>
                  </a:schemeClr>
                </a:solidFill>
              </a:rPr>
              <a:t>MIP</a:t>
            </a:r>
          </a:p>
          <a:p>
            <a:pPr marL="342900" indent="-342900">
              <a:buFont typeface="Arial" panose="020B0604020202020204" pitchFamily="34" charset="0"/>
              <a:buChar char="•"/>
            </a:pPr>
            <a:r>
              <a:rPr lang="en-US" dirty="0"/>
              <a:t>Context index (0, 1, 2) for Planar flag coding:</a:t>
            </a:r>
          </a:p>
          <a:p>
            <a:r>
              <a:rPr lang="en-US" dirty="0"/>
              <a:t>	</a:t>
            </a:r>
            <a:r>
              <a:rPr lang="en-US" i="1" dirty="0"/>
              <a:t>ctxIdx</a:t>
            </a:r>
            <a:r>
              <a:rPr lang="en-US" dirty="0"/>
              <a:t> = </a:t>
            </a:r>
            <a:r>
              <a:rPr lang="en-US" i="1" dirty="0"/>
              <a:t>left is Planar</a:t>
            </a:r>
            <a:r>
              <a:rPr lang="en-US" dirty="0"/>
              <a:t> + </a:t>
            </a:r>
            <a:r>
              <a:rPr lang="en-US" i="1" dirty="0"/>
              <a:t>top is Planar</a:t>
            </a:r>
          </a:p>
        </p:txBody>
      </p:sp>
      <p:graphicFrame>
        <p:nvGraphicFramePr>
          <p:cNvPr id="6" name="Table 5">
            <a:extLst>
              <a:ext uri="{FF2B5EF4-FFF2-40B4-BE49-F238E27FC236}">
                <a16:creationId xmlns:a16="http://schemas.microsoft.com/office/drawing/2014/main" id="{1DC66F30-0491-4184-B3FE-4A7026A2B10F}"/>
              </a:ext>
            </a:extLst>
          </p:cNvPr>
          <p:cNvGraphicFramePr>
            <a:graphicFrameLocks noGrp="1"/>
          </p:cNvGraphicFramePr>
          <p:nvPr>
            <p:extLst>
              <p:ext uri="{D42A27DB-BD31-4B8C-83A1-F6EECF244321}">
                <p14:modId xmlns:p14="http://schemas.microsoft.com/office/powerpoint/2010/main" val="1719830034"/>
              </p:ext>
            </p:extLst>
          </p:nvPr>
        </p:nvGraphicFramePr>
        <p:xfrm>
          <a:off x="6647303" y="2453565"/>
          <a:ext cx="4406900" cy="4030980"/>
        </p:xfrm>
        <a:graphic>
          <a:graphicData uri="http://schemas.openxmlformats.org/drawingml/2006/table">
            <a:tbl>
              <a:tblPr/>
              <a:tblGrid>
                <a:gridCol w="1041400">
                  <a:extLst>
                    <a:ext uri="{9D8B030D-6E8A-4147-A177-3AD203B41FA5}">
                      <a16:colId xmlns:a16="http://schemas.microsoft.com/office/drawing/2014/main" val="1545351011"/>
                    </a:ext>
                  </a:extLst>
                </a:gridCol>
                <a:gridCol w="673100">
                  <a:extLst>
                    <a:ext uri="{9D8B030D-6E8A-4147-A177-3AD203B41FA5}">
                      <a16:colId xmlns:a16="http://schemas.microsoft.com/office/drawing/2014/main" val="1758532713"/>
                    </a:ext>
                  </a:extLst>
                </a:gridCol>
                <a:gridCol w="673100">
                  <a:extLst>
                    <a:ext uri="{9D8B030D-6E8A-4147-A177-3AD203B41FA5}">
                      <a16:colId xmlns:a16="http://schemas.microsoft.com/office/drawing/2014/main" val="4013718380"/>
                    </a:ext>
                  </a:extLst>
                </a:gridCol>
                <a:gridCol w="673100">
                  <a:extLst>
                    <a:ext uri="{9D8B030D-6E8A-4147-A177-3AD203B41FA5}">
                      <a16:colId xmlns:a16="http://schemas.microsoft.com/office/drawing/2014/main" val="400976137"/>
                    </a:ext>
                  </a:extLst>
                </a:gridCol>
                <a:gridCol w="673100">
                  <a:extLst>
                    <a:ext uri="{9D8B030D-6E8A-4147-A177-3AD203B41FA5}">
                      <a16:colId xmlns:a16="http://schemas.microsoft.com/office/drawing/2014/main" val="207234772"/>
                    </a:ext>
                  </a:extLst>
                </a:gridCol>
                <a:gridCol w="673100">
                  <a:extLst>
                    <a:ext uri="{9D8B030D-6E8A-4147-A177-3AD203B41FA5}">
                      <a16:colId xmlns:a16="http://schemas.microsoft.com/office/drawing/2014/main" val="2093080842"/>
                    </a:ext>
                  </a:extLst>
                </a:gridCol>
              </a:tblGrid>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500858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(2contexts for Planar flag)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28439085"/>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9661682"/>
                  </a:ext>
                </a:extLst>
              </a:tr>
              <a:tr h="161925">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418186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474673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56374510"/>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a:noFill/>
                    </a:lnL>
                    <a:lnR>
                      <a:noFill/>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2297224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-0.29%</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103%</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7665700"/>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6717134"/>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4747124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12154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5570101"/>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31053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(2contexts for Planar flag)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97605462"/>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129540"/>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030687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33555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6397740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79701245"/>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920156"/>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0823207"/>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0.38%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9526093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1798389"/>
                  </a:ext>
                </a:extLst>
              </a:tr>
            </a:tbl>
          </a:graphicData>
        </a:graphic>
      </p:graphicFrame>
    </p:spTree>
    <p:extLst>
      <p:ext uri="{BB962C8B-B14F-4D97-AF65-F5344CB8AC3E}">
        <p14:creationId xmlns:p14="http://schemas.microsoft.com/office/powerpoint/2010/main" val="151861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a:xfrm>
            <a:off x="479793" y="716315"/>
            <a:ext cx="11477171" cy="1076974"/>
          </a:xfrm>
        </p:spPr>
        <p:txBody>
          <a:bodyPr/>
          <a:lstStyle/>
          <a:p>
            <a:r>
              <a:rPr lang="en-US" dirty="0"/>
              <a:t>Test 3:</a:t>
            </a:r>
            <a:br>
              <a:rPr lang="en-US" dirty="0"/>
            </a:br>
            <a:br>
              <a:rPr lang="en-US" dirty="0"/>
            </a:br>
            <a:r>
              <a:rPr lang="en-US" sz="3000" dirty="0"/>
              <a:t>Planar flag and first bin of MPM index are encoded using 3 contexts</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graphicFrame>
        <p:nvGraphicFramePr>
          <p:cNvPr id="5" name="Table 4">
            <a:extLst>
              <a:ext uri="{FF2B5EF4-FFF2-40B4-BE49-F238E27FC236}">
                <a16:creationId xmlns:a16="http://schemas.microsoft.com/office/drawing/2014/main" id="{DED3EABF-F3CC-42EA-80C8-90FFE0ED21B8}"/>
              </a:ext>
            </a:extLst>
          </p:cNvPr>
          <p:cNvGraphicFramePr>
            <a:graphicFrameLocks noGrp="1"/>
          </p:cNvGraphicFramePr>
          <p:nvPr>
            <p:extLst>
              <p:ext uri="{D42A27DB-BD31-4B8C-83A1-F6EECF244321}">
                <p14:modId xmlns:p14="http://schemas.microsoft.com/office/powerpoint/2010/main" val="2278103982"/>
              </p:ext>
            </p:extLst>
          </p:nvPr>
        </p:nvGraphicFramePr>
        <p:xfrm>
          <a:off x="4014928" y="2250146"/>
          <a:ext cx="4406900" cy="4030980"/>
        </p:xfrm>
        <a:graphic>
          <a:graphicData uri="http://schemas.openxmlformats.org/drawingml/2006/table">
            <a:tbl>
              <a:tblPr/>
              <a:tblGrid>
                <a:gridCol w="1041400">
                  <a:extLst>
                    <a:ext uri="{9D8B030D-6E8A-4147-A177-3AD203B41FA5}">
                      <a16:colId xmlns:a16="http://schemas.microsoft.com/office/drawing/2014/main" val="1545351011"/>
                    </a:ext>
                  </a:extLst>
                </a:gridCol>
                <a:gridCol w="673100">
                  <a:extLst>
                    <a:ext uri="{9D8B030D-6E8A-4147-A177-3AD203B41FA5}">
                      <a16:colId xmlns:a16="http://schemas.microsoft.com/office/drawing/2014/main" val="1758532713"/>
                    </a:ext>
                  </a:extLst>
                </a:gridCol>
                <a:gridCol w="673100">
                  <a:extLst>
                    <a:ext uri="{9D8B030D-6E8A-4147-A177-3AD203B41FA5}">
                      <a16:colId xmlns:a16="http://schemas.microsoft.com/office/drawing/2014/main" val="4013718380"/>
                    </a:ext>
                  </a:extLst>
                </a:gridCol>
                <a:gridCol w="673100">
                  <a:extLst>
                    <a:ext uri="{9D8B030D-6E8A-4147-A177-3AD203B41FA5}">
                      <a16:colId xmlns:a16="http://schemas.microsoft.com/office/drawing/2014/main" val="400976137"/>
                    </a:ext>
                  </a:extLst>
                </a:gridCol>
                <a:gridCol w="673100">
                  <a:extLst>
                    <a:ext uri="{9D8B030D-6E8A-4147-A177-3AD203B41FA5}">
                      <a16:colId xmlns:a16="http://schemas.microsoft.com/office/drawing/2014/main" val="207234772"/>
                    </a:ext>
                  </a:extLst>
                </a:gridCol>
                <a:gridCol w="673100">
                  <a:extLst>
                    <a:ext uri="{9D8B030D-6E8A-4147-A177-3AD203B41FA5}">
                      <a16:colId xmlns:a16="http://schemas.microsoft.com/office/drawing/2014/main" val="2093080842"/>
                    </a:ext>
                  </a:extLst>
                </a:gridCol>
              </a:tblGrid>
              <a:tr h="161925">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500858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(2contexts for Planar flag)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28439085"/>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9661682"/>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94%</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111%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418186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474673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-0.16%</a:t>
                      </a:r>
                    </a:p>
                  </a:txBody>
                  <a:tcPr marL="7620" marR="7620" marT="7620" marB="0" anchor="ctr">
                    <a:lnL>
                      <a:noFill/>
                    </a:lnL>
                    <a:lnR>
                      <a:noFill/>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56374510"/>
                  </a:ext>
                </a:extLst>
              </a:tr>
              <a:tr h="161925">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2297224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-0.18%</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76%</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7665700"/>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-0.11%</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103%</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6717134"/>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4747124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82%</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12154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5570101"/>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31053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(2contexts for Planar flag)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97605462"/>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129540"/>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030687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0.12%</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33555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6397740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79701245"/>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920156"/>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0823207"/>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96%</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9526093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0.00%</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86%</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1798389"/>
                  </a:ext>
                </a:extLst>
              </a:tr>
            </a:tbl>
          </a:graphicData>
        </a:graphic>
      </p:graphicFrame>
    </p:spTree>
    <p:extLst>
      <p:ext uri="{BB962C8B-B14F-4D97-AF65-F5344CB8AC3E}">
        <p14:creationId xmlns:p14="http://schemas.microsoft.com/office/powerpoint/2010/main" val="3573175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Test 4:</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46" name="Subtitle 45">
            <a:extLst>
              <a:ext uri="{FF2B5EF4-FFF2-40B4-BE49-F238E27FC236}">
                <a16:creationId xmlns:a16="http://schemas.microsoft.com/office/drawing/2014/main" id="{7181C927-FBDE-4671-BA1D-C6EE4186654D}"/>
              </a:ext>
            </a:extLst>
          </p:cNvPr>
          <p:cNvSpPr>
            <a:spLocks noGrp="1"/>
          </p:cNvSpPr>
          <p:nvPr>
            <p:ph type="subTitle" idx="1"/>
          </p:nvPr>
        </p:nvSpPr>
        <p:spPr>
          <a:xfrm>
            <a:off x="479793" y="1132232"/>
            <a:ext cx="11202619" cy="5352313"/>
          </a:xfrm>
        </p:spPr>
        <p:txBody>
          <a:bodyPr/>
          <a:lstStyle/>
          <a:p>
            <a:pPr marL="342900" indent="-342900">
              <a:buFont typeface="Arial" panose="020B0604020202020204" pitchFamily="34" charset="0"/>
              <a:buChar char="•"/>
            </a:pPr>
            <a:r>
              <a:rPr lang="en-US" dirty="0"/>
              <a:t>Planar flag is encoded using 3 contexts (Test 2)</a:t>
            </a:r>
          </a:p>
          <a:p>
            <a:pPr marL="342900" indent="-342900">
              <a:buFont typeface="Arial" panose="020B0604020202020204" pitchFamily="34" charset="0"/>
              <a:buChar char="•"/>
            </a:pPr>
            <a:r>
              <a:rPr lang="en-US" dirty="0"/>
              <a:t>+ JVET-O0925</a:t>
            </a:r>
          </a:p>
        </p:txBody>
      </p:sp>
      <p:graphicFrame>
        <p:nvGraphicFramePr>
          <p:cNvPr id="7" name="Table 6">
            <a:extLst>
              <a:ext uri="{FF2B5EF4-FFF2-40B4-BE49-F238E27FC236}">
                <a16:creationId xmlns:a16="http://schemas.microsoft.com/office/drawing/2014/main" id="{EFCFD092-2BCF-4CDC-8002-0D813BB41AB7}"/>
              </a:ext>
            </a:extLst>
          </p:cNvPr>
          <p:cNvGraphicFramePr>
            <a:graphicFrameLocks noGrp="1"/>
          </p:cNvGraphicFramePr>
          <p:nvPr>
            <p:extLst>
              <p:ext uri="{D42A27DB-BD31-4B8C-83A1-F6EECF244321}">
                <p14:modId xmlns:p14="http://schemas.microsoft.com/office/powerpoint/2010/main" val="507190488"/>
              </p:ext>
            </p:extLst>
          </p:nvPr>
        </p:nvGraphicFramePr>
        <p:xfrm>
          <a:off x="3486851" y="2260322"/>
          <a:ext cx="4406900" cy="4030980"/>
        </p:xfrm>
        <a:graphic>
          <a:graphicData uri="http://schemas.openxmlformats.org/drawingml/2006/table">
            <a:tbl>
              <a:tblPr/>
              <a:tblGrid>
                <a:gridCol w="1041400">
                  <a:extLst>
                    <a:ext uri="{9D8B030D-6E8A-4147-A177-3AD203B41FA5}">
                      <a16:colId xmlns:a16="http://schemas.microsoft.com/office/drawing/2014/main" val="1545351011"/>
                    </a:ext>
                  </a:extLst>
                </a:gridCol>
                <a:gridCol w="673100">
                  <a:extLst>
                    <a:ext uri="{9D8B030D-6E8A-4147-A177-3AD203B41FA5}">
                      <a16:colId xmlns:a16="http://schemas.microsoft.com/office/drawing/2014/main" val="1758532713"/>
                    </a:ext>
                  </a:extLst>
                </a:gridCol>
                <a:gridCol w="673100">
                  <a:extLst>
                    <a:ext uri="{9D8B030D-6E8A-4147-A177-3AD203B41FA5}">
                      <a16:colId xmlns:a16="http://schemas.microsoft.com/office/drawing/2014/main" val="4013718380"/>
                    </a:ext>
                  </a:extLst>
                </a:gridCol>
                <a:gridCol w="673100">
                  <a:extLst>
                    <a:ext uri="{9D8B030D-6E8A-4147-A177-3AD203B41FA5}">
                      <a16:colId xmlns:a16="http://schemas.microsoft.com/office/drawing/2014/main" val="400976137"/>
                    </a:ext>
                  </a:extLst>
                </a:gridCol>
                <a:gridCol w="673100">
                  <a:extLst>
                    <a:ext uri="{9D8B030D-6E8A-4147-A177-3AD203B41FA5}">
                      <a16:colId xmlns:a16="http://schemas.microsoft.com/office/drawing/2014/main" val="207234772"/>
                    </a:ext>
                  </a:extLst>
                </a:gridCol>
                <a:gridCol w="673100">
                  <a:extLst>
                    <a:ext uri="{9D8B030D-6E8A-4147-A177-3AD203B41FA5}">
                      <a16:colId xmlns:a16="http://schemas.microsoft.com/office/drawing/2014/main" val="2093080842"/>
                    </a:ext>
                  </a:extLst>
                </a:gridCol>
              </a:tblGrid>
              <a:tr h="161925">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500858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(2contexts for Planar flag)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28439085"/>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9661682"/>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-0.18%</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418186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-0.12%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474673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-0.19%</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56374510"/>
                  </a:ext>
                </a:extLst>
              </a:tr>
              <a:tr h="161925">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69%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2297224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-0.27%</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67%</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7665700"/>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-0.17%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-0.17%</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-0.16%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78%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6717134"/>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4747124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79%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86%</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12154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5570101"/>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31053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(2contexts for Planar flag)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97605462"/>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129540"/>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93%</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03068708"/>
                  </a:ext>
                </a:extLst>
              </a:tr>
              <a:tr h="161925">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33555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74%</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6397740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79701245"/>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920156"/>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83%</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0823207"/>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9526093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76%</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79%</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1798389"/>
                  </a:ext>
                </a:extLst>
              </a:tr>
            </a:tbl>
          </a:graphicData>
        </a:graphic>
      </p:graphicFrame>
    </p:spTree>
    <p:extLst>
      <p:ext uri="{BB962C8B-B14F-4D97-AF65-F5344CB8AC3E}">
        <p14:creationId xmlns:p14="http://schemas.microsoft.com/office/powerpoint/2010/main" val="824386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Test 5:</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46" name="Subtitle 45">
            <a:extLst>
              <a:ext uri="{FF2B5EF4-FFF2-40B4-BE49-F238E27FC236}">
                <a16:creationId xmlns:a16="http://schemas.microsoft.com/office/drawing/2014/main" id="{7181C927-FBDE-4671-BA1D-C6EE4186654D}"/>
              </a:ext>
            </a:extLst>
          </p:cNvPr>
          <p:cNvSpPr>
            <a:spLocks noGrp="1"/>
          </p:cNvSpPr>
          <p:nvPr>
            <p:ph type="subTitle" idx="1"/>
          </p:nvPr>
        </p:nvSpPr>
        <p:spPr>
          <a:xfrm>
            <a:off x="479793" y="1043452"/>
            <a:ext cx="11202619" cy="5352313"/>
          </a:xfrm>
        </p:spPr>
        <p:txBody>
          <a:bodyPr/>
          <a:lstStyle/>
          <a:p>
            <a:pPr marL="342900" indent="-342900">
              <a:buFont typeface="Arial" panose="020B0604020202020204" pitchFamily="34" charset="0"/>
              <a:buChar char="•"/>
            </a:pPr>
            <a:r>
              <a:rPr lang="en-US" dirty="0"/>
              <a:t>Planar flag and first bin MPM index are encoded using 3 contexts (Test 3)</a:t>
            </a:r>
          </a:p>
          <a:p>
            <a:pPr marL="342900" indent="-342900">
              <a:buFont typeface="Arial" panose="020B0604020202020204" pitchFamily="34" charset="0"/>
              <a:buChar char="•"/>
            </a:pPr>
            <a:r>
              <a:rPr lang="en-US" dirty="0"/>
              <a:t>+ JVET-O0925</a:t>
            </a:r>
          </a:p>
        </p:txBody>
      </p:sp>
      <p:graphicFrame>
        <p:nvGraphicFramePr>
          <p:cNvPr id="6" name="Table 5">
            <a:extLst>
              <a:ext uri="{FF2B5EF4-FFF2-40B4-BE49-F238E27FC236}">
                <a16:creationId xmlns:a16="http://schemas.microsoft.com/office/drawing/2014/main" id="{1FD9F6D6-3E53-4883-8875-168603F789AE}"/>
              </a:ext>
            </a:extLst>
          </p:cNvPr>
          <p:cNvGraphicFramePr>
            <a:graphicFrameLocks noGrp="1"/>
          </p:cNvGraphicFramePr>
          <p:nvPr>
            <p:extLst>
              <p:ext uri="{D42A27DB-BD31-4B8C-83A1-F6EECF244321}">
                <p14:modId xmlns:p14="http://schemas.microsoft.com/office/powerpoint/2010/main" val="278480335"/>
              </p:ext>
            </p:extLst>
          </p:nvPr>
        </p:nvGraphicFramePr>
        <p:xfrm>
          <a:off x="3402410" y="2251444"/>
          <a:ext cx="4406900" cy="4030980"/>
        </p:xfrm>
        <a:graphic>
          <a:graphicData uri="http://schemas.openxmlformats.org/drawingml/2006/table">
            <a:tbl>
              <a:tblPr/>
              <a:tblGrid>
                <a:gridCol w="1041400">
                  <a:extLst>
                    <a:ext uri="{9D8B030D-6E8A-4147-A177-3AD203B41FA5}">
                      <a16:colId xmlns:a16="http://schemas.microsoft.com/office/drawing/2014/main" val="1545351011"/>
                    </a:ext>
                  </a:extLst>
                </a:gridCol>
                <a:gridCol w="673100">
                  <a:extLst>
                    <a:ext uri="{9D8B030D-6E8A-4147-A177-3AD203B41FA5}">
                      <a16:colId xmlns:a16="http://schemas.microsoft.com/office/drawing/2014/main" val="1758532713"/>
                    </a:ext>
                  </a:extLst>
                </a:gridCol>
                <a:gridCol w="673100">
                  <a:extLst>
                    <a:ext uri="{9D8B030D-6E8A-4147-A177-3AD203B41FA5}">
                      <a16:colId xmlns:a16="http://schemas.microsoft.com/office/drawing/2014/main" val="4013718380"/>
                    </a:ext>
                  </a:extLst>
                </a:gridCol>
                <a:gridCol w="673100">
                  <a:extLst>
                    <a:ext uri="{9D8B030D-6E8A-4147-A177-3AD203B41FA5}">
                      <a16:colId xmlns:a16="http://schemas.microsoft.com/office/drawing/2014/main" val="400976137"/>
                    </a:ext>
                  </a:extLst>
                </a:gridCol>
                <a:gridCol w="673100">
                  <a:extLst>
                    <a:ext uri="{9D8B030D-6E8A-4147-A177-3AD203B41FA5}">
                      <a16:colId xmlns:a16="http://schemas.microsoft.com/office/drawing/2014/main" val="207234772"/>
                    </a:ext>
                  </a:extLst>
                </a:gridCol>
                <a:gridCol w="673100">
                  <a:extLst>
                    <a:ext uri="{9D8B030D-6E8A-4147-A177-3AD203B41FA5}">
                      <a16:colId xmlns:a16="http://schemas.microsoft.com/office/drawing/2014/main" val="2093080842"/>
                    </a:ext>
                  </a:extLst>
                </a:gridCol>
              </a:tblGrid>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500858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28439085"/>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9661682"/>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-0.21%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418186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-0.17%</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96%</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474673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-0.23%</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56374510"/>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-0.17%</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-0.18%</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94%</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2297224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-0.29%</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-0.30%</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93%</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7665700"/>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-0.21%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-0.22%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-0.23%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93%</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6717134"/>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94%</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4747124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-0.16%</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12154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5570101"/>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31053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97605462"/>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129540"/>
                  </a:ext>
                </a:extLst>
              </a:tr>
              <a:tr h="161925">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030687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0.31%</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96%</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33555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96%</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6397740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79701245"/>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920156"/>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0823207"/>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9526093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1798389"/>
                  </a:ext>
                </a:extLst>
              </a:tr>
            </a:tbl>
          </a:graphicData>
        </a:graphic>
      </p:graphicFrame>
    </p:spTree>
    <p:extLst>
      <p:ext uri="{BB962C8B-B14F-4D97-AF65-F5344CB8AC3E}">
        <p14:creationId xmlns:p14="http://schemas.microsoft.com/office/powerpoint/2010/main" val="1522455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7C83DB-0957-496B-B48E-421411B8B440}"/>
              </a:ext>
            </a:extLst>
          </p:cNvPr>
          <p:cNvSpPr>
            <a:spLocks noGrp="1"/>
          </p:cNvSpPr>
          <p:nvPr>
            <p:ph type="title"/>
          </p:nvPr>
        </p:nvSpPr>
        <p:spPr>
          <a:xfrm>
            <a:off x="490880" y="548943"/>
            <a:ext cx="11210239" cy="429028"/>
          </a:xfrm>
        </p:spPr>
        <p:txBody>
          <a:bodyPr/>
          <a:lstStyle/>
          <a:p>
            <a:r>
              <a:rPr lang="en-US" dirty="0"/>
              <a:t>Comparison in AI</a:t>
            </a:r>
          </a:p>
        </p:txBody>
      </p:sp>
      <p:sp>
        <p:nvSpPr>
          <p:cNvPr id="4" name="Footer Placeholder 3">
            <a:extLst>
              <a:ext uri="{FF2B5EF4-FFF2-40B4-BE49-F238E27FC236}">
                <a16:creationId xmlns:a16="http://schemas.microsoft.com/office/drawing/2014/main" id="{69A5C740-D9DC-4FA1-A5A7-578B7DAF4B16}"/>
              </a:ext>
            </a:extLst>
          </p:cNvPr>
          <p:cNvSpPr>
            <a:spLocks noGrp="1"/>
          </p:cNvSpPr>
          <p:nvPr>
            <p:ph type="ftr" sz="quarter" idx="3"/>
          </p:nvPr>
        </p:nvSpPr>
        <p:spPr/>
        <p:txBody>
          <a:bodyPr/>
          <a:lstStyle/>
          <a:p>
            <a:endParaRPr lang="en-US" dirty="0"/>
          </a:p>
        </p:txBody>
      </p:sp>
      <p:graphicFrame>
        <p:nvGraphicFramePr>
          <p:cNvPr id="5" name="Table 4">
            <a:extLst>
              <a:ext uri="{FF2B5EF4-FFF2-40B4-BE49-F238E27FC236}">
                <a16:creationId xmlns:a16="http://schemas.microsoft.com/office/drawing/2014/main" id="{BDB87038-FCED-422F-9FFA-9CDD1A94299B}"/>
              </a:ext>
            </a:extLst>
          </p:cNvPr>
          <p:cNvGraphicFramePr>
            <a:graphicFrameLocks noGrp="1"/>
          </p:cNvGraphicFramePr>
          <p:nvPr>
            <p:extLst>
              <p:ext uri="{D42A27DB-BD31-4B8C-83A1-F6EECF244321}">
                <p14:modId xmlns:p14="http://schemas.microsoft.com/office/powerpoint/2010/main" val="890241581"/>
              </p:ext>
            </p:extLst>
          </p:nvPr>
        </p:nvGraphicFramePr>
        <p:xfrm>
          <a:off x="627354" y="1564132"/>
          <a:ext cx="10358764" cy="4037580"/>
        </p:xfrm>
        <a:graphic>
          <a:graphicData uri="http://schemas.openxmlformats.org/drawingml/2006/table">
            <a:tbl>
              <a:tblPr firstRow="1" bandRow="1">
                <a:tableStyleId>{5C22544A-7EE6-4342-B048-85BDC9FD1C3A}</a:tableStyleId>
              </a:tblPr>
              <a:tblGrid>
                <a:gridCol w="1725229">
                  <a:extLst>
                    <a:ext uri="{9D8B030D-6E8A-4147-A177-3AD203B41FA5}">
                      <a16:colId xmlns:a16="http://schemas.microsoft.com/office/drawing/2014/main" val="43794044"/>
                    </a:ext>
                  </a:extLst>
                </a:gridCol>
                <a:gridCol w="1256189">
                  <a:extLst>
                    <a:ext uri="{9D8B030D-6E8A-4147-A177-3AD203B41FA5}">
                      <a16:colId xmlns:a16="http://schemas.microsoft.com/office/drawing/2014/main" val="3501521742"/>
                    </a:ext>
                  </a:extLst>
                </a:gridCol>
                <a:gridCol w="2476870">
                  <a:extLst>
                    <a:ext uri="{9D8B030D-6E8A-4147-A177-3AD203B41FA5}">
                      <a16:colId xmlns:a16="http://schemas.microsoft.com/office/drawing/2014/main" val="2303155113"/>
                    </a:ext>
                  </a:extLst>
                </a:gridCol>
                <a:gridCol w="1704512">
                  <a:extLst>
                    <a:ext uri="{9D8B030D-6E8A-4147-A177-3AD203B41FA5}">
                      <a16:colId xmlns:a16="http://schemas.microsoft.com/office/drawing/2014/main" val="2067584989"/>
                    </a:ext>
                  </a:extLst>
                </a:gridCol>
                <a:gridCol w="1633492">
                  <a:extLst>
                    <a:ext uri="{9D8B030D-6E8A-4147-A177-3AD203B41FA5}">
                      <a16:colId xmlns:a16="http://schemas.microsoft.com/office/drawing/2014/main" val="161672468"/>
                    </a:ext>
                  </a:extLst>
                </a:gridCol>
                <a:gridCol w="1562472">
                  <a:extLst>
                    <a:ext uri="{9D8B030D-6E8A-4147-A177-3AD203B41FA5}">
                      <a16:colId xmlns:a16="http://schemas.microsoft.com/office/drawing/2014/main" val="2839558370"/>
                    </a:ext>
                  </a:extLst>
                </a:gridCol>
              </a:tblGrid>
              <a:tr h="529335">
                <a:tc gridSpan="2">
                  <a:txBody>
                    <a:bodyPr/>
                    <a:lstStyle/>
                    <a:p>
                      <a:r>
                        <a:rPr lang="en-US" dirty="0">
                          <a:latin typeface="+mj-lt"/>
                          <a:cs typeface="Times New Roman" panose="02020603050405020304" pitchFamily="18" charset="0"/>
                        </a:rPr>
                        <a:t>Test</a:t>
                      </a:r>
                    </a:p>
                  </a:txBody>
                  <a:tcPr/>
                </a:tc>
                <a:tc hMerge="1">
                  <a:txBody>
                    <a:bodyPr/>
                    <a:lstStyle/>
                    <a:p>
                      <a:endParaRPr lang="en-US"/>
                    </a:p>
                  </a:txBody>
                  <a:tcPr/>
                </a:tc>
                <a:tc>
                  <a:txBody>
                    <a:bodyPr/>
                    <a:lstStyle/>
                    <a:p>
                      <a:r>
                        <a:rPr lang="en-US" dirty="0">
                          <a:latin typeface="+mj-lt"/>
                          <a:cs typeface="Times New Roman" panose="02020603050405020304" pitchFamily="18" charset="0"/>
                        </a:rPr>
                        <a:t>Number contexts</a:t>
                      </a:r>
                    </a:p>
                  </a:txBody>
                  <a:tcPr/>
                </a:tc>
                <a:tc>
                  <a:txBody>
                    <a:bodyPr/>
                    <a:lstStyle/>
                    <a:p>
                      <a:pPr algn="ctr"/>
                      <a:r>
                        <a:rPr lang="en-US" sz="1800" dirty="0">
                          <a:latin typeface="+mj-lt"/>
                          <a:cs typeface="Times New Roman" panose="02020603050405020304" pitchFamily="18" charset="0"/>
                        </a:rPr>
                        <a:t>Y(%)</a:t>
                      </a:r>
                    </a:p>
                  </a:txBody>
                  <a:tcPr/>
                </a:tc>
                <a:tc>
                  <a:txBody>
                    <a:bodyPr/>
                    <a:lstStyle/>
                    <a:p>
                      <a:pPr algn="ctr"/>
                      <a:r>
                        <a:rPr lang="en-US" sz="1800" dirty="0">
                          <a:latin typeface="+mj-lt"/>
                          <a:cs typeface="Times New Roman" panose="02020603050405020304" pitchFamily="18" charset="0"/>
                        </a:rPr>
                        <a:t>U(%)</a:t>
                      </a:r>
                    </a:p>
                  </a:txBody>
                  <a:tcPr/>
                </a:tc>
                <a:tc>
                  <a:txBody>
                    <a:bodyPr/>
                    <a:lstStyle/>
                    <a:p>
                      <a:pPr algn="ctr"/>
                      <a:r>
                        <a:rPr lang="en-US" sz="1800" dirty="0">
                          <a:latin typeface="+mj-lt"/>
                          <a:cs typeface="Times New Roman" panose="02020603050405020304" pitchFamily="18" charset="0"/>
                        </a:rPr>
                        <a:t>V(%)</a:t>
                      </a:r>
                    </a:p>
                  </a:txBody>
                  <a:tcPr/>
                </a:tc>
                <a:extLst>
                  <a:ext uri="{0D108BD9-81ED-4DB2-BD59-A6C34878D82A}">
                    <a16:rowId xmlns:a16="http://schemas.microsoft.com/office/drawing/2014/main" val="1208547304"/>
                  </a:ext>
                </a:extLst>
              </a:tr>
              <a:tr h="529335">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Times New Roman" panose="02020603050405020304" pitchFamily="18" charset="0"/>
                        </a:rPr>
                        <a:t>JVET-O0484</a:t>
                      </a:r>
                    </a:p>
                    <a:p>
                      <a:r>
                        <a:rPr lang="en-US" dirty="0">
                          <a:latin typeface="+mj-lt"/>
                          <a:cs typeface="Times New Roman" panose="02020603050405020304" pitchFamily="18" charset="0"/>
                        </a:rPr>
                        <a:t>PL flag coding only</a:t>
                      </a:r>
                    </a:p>
                  </a:txBody>
                  <a:tcPr/>
                </a:tc>
                <a:tc hMerge="1">
                  <a:txBody>
                    <a:bodyPr/>
                    <a:lstStyle/>
                    <a:p>
                      <a:endParaRPr lang="en-US"/>
                    </a:p>
                  </a:txBody>
                  <a:tcPr/>
                </a:tc>
                <a:tc>
                  <a:txBody>
                    <a:bodyPr/>
                    <a:lstStyle/>
                    <a:p>
                      <a:r>
                        <a:rPr lang="en-US" dirty="0">
                          <a:latin typeface="+mj-lt"/>
                          <a:cs typeface="Times New Roman" panose="02020603050405020304" pitchFamily="18" charset="0"/>
                        </a:rPr>
                        <a:t>4 contexts for PL flag</a:t>
                      </a:r>
                    </a:p>
                  </a:txBody>
                  <a:tcPr anchor="ctr"/>
                </a:tc>
                <a:tc>
                  <a:txBody>
                    <a:bodyPr/>
                    <a:lstStyle/>
                    <a:p>
                      <a:pPr marL="0" marR="0" algn="ctr" hangingPunct="0">
                        <a:spcBef>
                          <a:spcPts val="0"/>
                        </a:spcBef>
                        <a:spcAft>
                          <a:spcPts val="0"/>
                        </a:spcAft>
                        <a:tabLst>
                          <a:tab pos="228600" algn="l"/>
                          <a:tab pos="457200" algn="l"/>
                          <a:tab pos="685800" algn="l"/>
                          <a:tab pos="914400" algn="l"/>
                        </a:tabLst>
                      </a:pPr>
                      <a:r>
                        <a:rPr lang="en-US" sz="1800" kern="1200" dirty="0">
                          <a:solidFill>
                            <a:srgbClr val="000000"/>
                          </a:solidFill>
                          <a:effectLst/>
                          <a:latin typeface="+mj-lt"/>
                          <a:ea typeface="SimSun" panose="02010600030101010101" pitchFamily="2" charset="-122"/>
                          <a:cs typeface="Times New Roman" panose="02020603050405020304" pitchFamily="18" charset="0"/>
                        </a:rPr>
                        <a:t>-0.04%</a:t>
                      </a: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800" kern="1200" dirty="0">
                          <a:solidFill>
                            <a:srgbClr val="000000"/>
                          </a:solidFill>
                          <a:effectLst/>
                          <a:latin typeface="+mj-lt"/>
                          <a:ea typeface="SimSun" panose="02010600030101010101" pitchFamily="2" charset="-122"/>
                          <a:cs typeface="Times New Roman" panose="02020603050405020304" pitchFamily="18" charset="0"/>
                        </a:rPr>
                        <a:t>-0.06%</a:t>
                      </a: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800" kern="1200" dirty="0">
                          <a:solidFill>
                            <a:srgbClr val="000000"/>
                          </a:solidFill>
                          <a:effectLst/>
                          <a:latin typeface="+mj-lt"/>
                          <a:ea typeface="SimSun" panose="02010600030101010101" pitchFamily="2" charset="-122"/>
                          <a:cs typeface="Times New Roman" panose="02020603050405020304" pitchFamily="18" charset="0"/>
                        </a:rPr>
                        <a:t>-0.03%</a:t>
                      </a:r>
                    </a:p>
                  </a:txBody>
                  <a:tcPr marL="68580" marR="68580" marT="0" marB="0" anchor="ctr"/>
                </a:tc>
                <a:extLst>
                  <a:ext uri="{0D108BD9-81ED-4DB2-BD59-A6C34878D82A}">
                    <a16:rowId xmlns:a16="http://schemas.microsoft.com/office/drawing/2014/main" val="947077443"/>
                  </a:ext>
                </a:extLst>
              </a:tr>
              <a:tr h="529335">
                <a:tc rowSpan="5">
                  <a:txBody>
                    <a:bodyPr/>
                    <a:lstStyle/>
                    <a:p>
                      <a:r>
                        <a:rPr lang="en-US" dirty="0">
                          <a:latin typeface="+mj-lt"/>
                          <a:cs typeface="Times New Roman" panose="02020603050405020304" pitchFamily="18" charset="0"/>
                        </a:rPr>
                        <a:t>JVET-O0748</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Times New Roman" panose="02020603050405020304" pitchFamily="18" charset="0"/>
                        </a:rPr>
                        <a:t>Test 1</a:t>
                      </a:r>
                    </a:p>
                  </a:txBody>
                  <a:tcPr anchor="ctr"/>
                </a:tc>
                <a:tc>
                  <a:txBody>
                    <a:bodyPr/>
                    <a:lstStyle/>
                    <a:p>
                      <a:r>
                        <a:rPr lang="en-US" dirty="0">
                          <a:latin typeface="+mj-lt"/>
                          <a:cs typeface="Times New Roman" panose="02020603050405020304" pitchFamily="18" charset="0"/>
                        </a:rPr>
                        <a:t>1 context for PL flag</a:t>
                      </a:r>
                    </a:p>
                  </a:txBody>
                  <a:tcPr anchor="ctr"/>
                </a:tc>
                <a:tc>
                  <a:txBody>
                    <a:bodyPr/>
                    <a:lstStyle/>
                    <a:p>
                      <a:pPr algn="ctr" fontAlgn="ctr"/>
                      <a:r>
                        <a:rPr lang="en-US" sz="1800" kern="1200" dirty="0">
                          <a:solidFill>
                            <a:srgbClr val="000000"/>
                          </a:solidFill>
                          <a:effectLst/>
                          <a:latin typeface="+mj-lt"/>
                          <a:ea typeface="SimSun" panose="02010600030101010101" pitchFamily="2" charset="-122"/>
                          <a:cs typeface="Times New Roman" panose="02020603050405020304" pitchFamily="18" charset="0"/>
                        </a:rPr>
                        <a:t>0.00%</a:t>
                      </a:r>
                    </a:p>
                  </a:txBody>
                  <a:tcPr marL="7620" marR="7620" marT="7620" marB="0" anchor="ctr"/>
                </a:tc>
                <a:tc>
                  <a:txBody>
                    <a:bodyPr/>
                    <a:lstStyle/>
                    <a:p>
                      <a:pPr algn="ctr" fontAlgn="ctr"/>
                      <a:r>
                        <a:rPr lang="en-US" sz="1800" kern="1200" dirty="0">
                          <a:solidFill>
                            <a:srgbClr val="000000"/>
                          </a:solidFill>
                          <a:effectLst/>
                          <a:latin typeface="+mj-lt"/>
                          <a:ea typeface="SimSun" panose="02010600030101010101" pitchFamily="2" charset="-122"/>
                          <a:cs typeface="Times New Roman" panose="02020603050405020304" pitchFamily="18" charset="0"/>
                        </a:rPr>
                        <a:t>-0.02%</a:t>
                      </a:r>
                    </a:p>
                  </a:txBody>
                  <a:tcPr marL="7620" marR="7620" marT="7620" marB="0" anchor="ctr"/>
                </a:tc>
                <a:tc>
                  <a:txBody>
                    <a:bodyPr/>
                    <a:lstStyle/>
                    <a:p>
                      <a:pPr algn="ctr" fontAlgn="ctr"/>
                      <a:r>
                        <a:rPr lang="en-US" sz="1800" kern="1200" dirty="0">
                          <a:solidFill>
                            <a:srgbClr val="000000"/>
                          </a:solidFill>
                          <a:effectLst/>
                          <a:latin typeface="+mj-lt"/>
                          <a:ea typeface="SimSun" panose="02010600030101010101" pitchFamily="2" charset="-122"/>
                          <a:cs typeface="Times New Roman" panose="02020603050405020304" pitchFamily="18" charset="0"/>
                        </a:rPr>
                        <a:t>0.01%</a:t>
                      </a:r>
                    </a:p>
                  </a:txBody>
                  <a:tcPr marL="7620" marR="7620" marT="7620" marB="0" anchor="ctr"/>
                </a:tc>
                <a:extLst>
                  <a:ext uri="{0D108BD9-81ED-4DB2-BD59-A6C34878D82A}">
                    <a16:rowId xmlns:a16="http://schemas.microsoft.com/office/drawing/2014/main" val="454963556"/>
                  </a:ext>
                </a:extLst>
              </a:tr>
              <a:tr h="529335">
                <a:tc vMerge="1">
                  <a:txBody>
                    <a:bodyPr/>
                    <a:lstStyle/>
                    <a:p>
                      <a:endParaRPr lang="en-US" dirty="0">
                        <a:latin typeface="+mj-lt"/>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Times New Roman" panose="02020603050405020304" pitchFamily="18" charset="0"/>
                        </a:rPr>
                        <a:t>Test 2</a:t>
                      </a:r>
                    </a:p>
                  </a:txBody>
                  <a:tcPr anchor="ctr"/>
                </a:tc>
                <a:tc>
                  <a:txBody>
                    <a:bodyPr/>
                    <a:lstStyle/>
                    <a:p>
                      <a:r>
                        <a:rPr lang="en-US" dirty="0">
                          <a:latin typeface="+mj-lt"/>
                          <a:cs typeface="Times New Roman" panose="02020603050405020304" pitchFamily="18" charset="0"/>
                        </a:rPr>
                        <a:t>3 contexts for PL flag</a:t>
                      </a:r>
                    </a:p>
                  </a:txBody>
                  <a:tcPr anchor="ctr"/>
                </a:tc>
                <a:tc>
                  <a:txBody>
                    <a:bodyPr/>
                    <a:lstStyle/>
                    <a:p>
                      <a:pPr algn="ctr" fontAlgn="ctr"/>
                      <a:r>
                        <a:rPr lang="en-US" sz="1800" kern="1200" dirty="0">
                          <a:solidFill>
                            <a:srgbClr val="000000"/>
                          </a:solidFill>
                          <a:effectLst/>
                          <a:latin typeface="+mj-lt"/>
                          <a:ea typeface="SimSun" panose="02010600030101010101" pitchFamily="2" charset="-122"/>
                          <a:cs typeface="Times New Roman" panose="02020603050405020304" pitchFamily="18" charset="0"/>
                        </a:rPr>
                        <a:t>-0.04%</a:t>
                      </a:r>
                    </a:p>
                  </a:txBody>
                  <a:tcPr marL="7620" marR="7620" marT="7620" marB="0" anchor="ctr"/>
                </a:tc>
                <a:tc>
                  <a:txBody>
                    <a:bodyPr/>
                    <a:lstStyle/>
                    <a:p>
                      <a:pPr algn="ctr" fontAlgn="ctr"/>
                      <a:r>
                        <a:rPr lang="en-US" sz="1800" kern="1200" dirty="0">
                          <a:solidFill>
                            <a:srgbClr val="000000"/>
                          </a:solidFill>
                          <a:effectLst/>
                          <a:latin typeface="+mj-lt"/>
                          <a:ea typeface="SimSun" panose="02010600030101010101" pitchFamily="2" charset="-122"/>
                          <a:cs typeface="Times New Roman" panose="02020603050405020304" pitchFamily="18" charset="0"/>
                        </a:rPr>
                        <a:t>-0.06%</a:t>
                      </a:r>
                    </a:p>
                  </a:txBody>
                  <a:tcPr marL="7620" marR="7620" marT="7620" marB="0" anchor="ctr"/>
                </a:tc>
                <a:tc>
                  <a:txBody>
                    <a:bodyPr/>
                    <a:lstStyle/>
                    <a:p>
                      <a:pPr algn="ctr" fontAlgn="ctr"/>
                      <a:r>
                        <a:rPr lang="en-US" sz="1800" kern="1200" dirty="0">
                          <a:solidFill>
                            <a:srgbClr val="000000"/>
                          </a:solidFill>
                          <a:effectLst/>
                          <a:latin typeface="+mj-lt"/>
                          <a:ea typeface="SimSun" panose="02010600030101010101" pitchFamily="2" charset="-122"/>
                          <a:cs typeface="Times New Roman" panose="02020603050405020304" pitchFamily="18" charset="0"/>
                        </a:rPr>
                        <a:t>-0.10%</a:t>
                      </a:r>
                    </a:p>
                  </a:txBody>
                  <a:tcPr marL="7620" marR="7620" marT="7620" marB="0" anchor="ctr"/>
                </a:tc>
                <a:extLst>
                  <a:ext uri="{0D108BD9-81ED-4DB2-BD59-A6C34878D82A}">
                    <a16:rowId xmlns:a16="http://schemas.microsoft.com/office/drawing/2014/main" val="2894845664"/>
                  </a:ext>
                </a:extLst>
              </a:tr>
              <a:tr h="529335">
                <a:tc vMerge="1">
                  <a:txBody>
                    <a:bodyPr/>
                    <a:lstStyle/>
                    <a:p>
                      <a:endParaRPr lang="en-US" sz="1800" kern="1200" dirty="0">
                        <a:solidFill>
                          <a:schemeClr val="dk1"/>
                        </a:solidFill>
                        <a:latin typeface="+mn-lt"/>
                        <a:ea typeface="+mn-ea"/>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Times New Roman" panose="02020603050405020304" pitchFamily="18" charset="0"/>
                        </a:rPr>
                        <a:t>Test 3</a:t>
                      </a:r>
                    </a:p>
                  </a:txBody>
                  <a:tcPr anchor="ctr"/>
                </a:tc>
                <a:tc>
                  <a:txBody>
                    <a:bodyPr/>
                    <a:lstStyle/>
                    <a:p>
                      <a:r>
                        <a:rPr lang="en-US" sz="1800" kern="1200" dirty="0">
                          <a:solidFill>
                            <a:schemeClr val="dk1"/>
                          </a:solidFill>
                          <a:latin typeface="+mn-lt"/>
                          <a:ea typeface="+mn-ea"/>
                          <a:cs typeface="Times New Roman" panose="02020603050405020304" pitchFamily="18" charset="0"/>
                        </a:rPr>
                        <a:t>3 contexts for PL flag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Times New Roman" panose="02020603050405020304" pitchFamily="18" charset="0"/>
                        </a:rPr>
                        <a:t>3 for first bin MPM</a:t>
                      </a:r>
                    </a:p>
                  </a:txBody>
                  <a:tcPr anchor="ctr"/>
                </a:tc>
                <a:tc>
                  <a:txBody>
                    <a:bodyPr/>
                    <a:lstStyle/>
                    <a:p>
                      <a:pPr marL="0" algn="ctr" defTabSz="914400" rtl="0" eaLnBrk="1" fontAlgn="ctr" latinLnBrk="0" hangingPunct="1"/>
                      <a:r>
                        <a:rPr lang="en-US" sz="1800" kern="1200" dirty="0">
                          <a:solidFill>
                            <a:srgbClr val="000000"/>
                          </a:solidFill>
                          <a:effectLst/>
                          <a:latin typeface="+mj-lt"/>
                          <a:ea typeface="SimSun" panose="02010600030101010101" pitchFamily="2" charset="-122"/>
                          <a:cs typeface="Times New Roman" panose="02020603050405020304" pitchFamily="18" charset="0"/>
                        </a:rPr>
                        <a:t>-0.09%</a:t>
                      </a:r>
                    </a:p>
                  </a:txBody>
                  <a:tcPr marL="7620" marR="7620" marT="7620" marB="0" anchor="ctr"/>
                </a:tc>
                <a:tc>
                  <a:txBody>
                    <a:bodyPr/>
                    <a:lstStyle/>
                    <a:p>
                      <a:pPr marL="0" algn="ctr" defTabSz="914400" rtl="0" eaLnBrk="1" fontAlgn="ctr" latinLnBrk="0" hangingPunct="1"/>
                      <a:r>
                        <a:rPr lang="en-US" sz="1800" kern="1200" dirty="0">
                          <a:solidFill>
                            <a:srgbClr val="000000"/>
                          </a:solidFill>
                          <a:effectLst/>
                          <a:latin typeface="+mj-lt"/>
                          <a:ea typeface="SimSun" panose="02010600030101010101" pitchFamily="2" charset="-122"/>
                          <a:cs typeface="Times New Roman" panose="02020603050405020304" pitchFamily="18" charset="0"/>
                        </a:rPr>
                        <a:t>-0.11%</a:t>
                      </a:r>
                    </a:p>
                  </a:txBody>
                  <a:tcPr marL="7620" marR="7620" marT="7620" marB="0" anchor="ctr"/>
                </a:tc>
                <a:tc>
                  <a:txBody>
                    <a:bodyPr/>
                    <a:lstStyle/>
                    <a:p>
                      <a:pPr marL="0" algn="ctr" defTabSz="914400" rtl="0" eaLnBrk="1" fontAlgn="ctr" latinLnBrk="0" hangingPunct="1"/>
                      <a:r>
                        <a:rPr lang="en-US" sz="1800" kern="1200" dirty="0">
                          <a:solidFill>
                            <a:srgbClr val="000000"/>
                          </a:solidFill>
                          <a:effectLst/>
                          <a:latin typeface="+mj-lt"/>
                          <a:ea typeface="SimSun" panose="02010600030101010101" pitchFamily="2" charset="-122"/>
                          <a:cs typeface="Times New Roman" panose="02020603050405020304" pitchFamily="18" charset="0"/>
                        </a:rPr>
                        <a:t>-0.09%</a:t>
                      </a:r>
                    </a:p>
                  </a:txBody>
                  <a:tcPr marL="7620" marR="7620" marT="7620" marB="0" anchor="ctr"/>
                </a:tc>
                <a:extLst>
                  <a:ext uri="{0D108BD9-81ED-4DB2-BD59-A6C34878D82A}">
                    <a16:rowId xmlns:a16="http://schemas.microsoft.com/office/drawing/2014/main" val="2989177353"/>
                  </a:ext>
                </a:extLst>
              </a:tr>
              <a:tr h="529335">
                <a:tc vMerge="1">
                  <a:txBody>
                    <a:bodyPr/>
                    <a:lstStyle/>
                    <a:p>
                      <a:endParaRPr lang="en-US" dirty="0">
                        <a:latin typeface="+mj-lt"/>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Times New Roman" panose="02020603050405020304" pitchFamily="18" charset="0"/>
                        </a:rPr>
                        <a:t>Test 4</a:t>
                      </a:r>
                    </a:p>
                  </a:txBody>
                  <a:tcPr anchor="ctr"/>
                </a:tc>
                <a:tc>
                  <a:txBody>
                    <a:bodyPr/>
                    <a:lstStyle/>
                    <a:p>
                      <a:r>
                        <a:rPr lang="en-US" dirty="0">
                          <a:latin typeface="+mj-lt"/>
                          <a:cs typeface="Times New Roman" panose="02020603050405020304" pitchFamily="18" charset="0"/>
                        </a:rPr>
                        <a:t>3 for PL flag</a:t>
                      </a:r>
                    </a:p>
                  </a:txBody>
                  <a:tcPr anchor="ctr"/>
                </a:tc>
                <a:tc>
                  <a:txBody>
                    <a:bodyPr/>
                    <a:lstStyle/>
                    <a:p>
                      <a:pPr algn="ctr" fontAlgn="ctr"/>
                      <a:r>
                        <a:rPr lang="en-US" sz="1800" b="0" i="0" u="none" strike="noStrike" dirty="0">
                          <a:solidFill>
                            <a:srgbClr val="000000"/>
                          </a:solidFill>
                          <a:effectLst/>
                          <a:latin typeface="+mj-lt"/>
                          <a:cs typeface="Times New Roman" panose="02020603050405020304" pitchFamily="18" charset="0"/>
                        </a:rPr>
                        <a:t>-0.17%</a:t>
                      </a:r>
                    </a:p>
                  </a:txBody>
                  <a:tcPr marL="7620" marR="7620" marT="7620" marB="0" anchor="ctr"/>
                </a:tc>
                <a:tc>
                  <a:txBody>
                    <a:bodyPr/>
                    <a:lstStyle/>
                    <a:p>
                      <a:pPr algn="ctr" fontAlgn="ctr"/>
                      <a:r>
                        <a:rPr lang="en-US" sz="1800" b="0" i="0" u="none" strike="noStrike" dirty="0">
                          <a:solidFill>
                            <a:srgbClr val="000000"/>
                          </a:solidFill>
                          <a:effectLst/>
                          <a:latin typeface="+mj-lt"/>
                          <a:cs typeface="Times New Roman" panose="02020603050405020304" pitchFamily="18" charset="0"/>
                        </a:rPr>
                        <a:t>-0.17%</a:t>
                      </a:r>
                    </a:p>
                  </a:txBody>
                  <a:tcPr marL="7620" marR="7620" marT="7620" marB="0" anchor="ctr"/>
                </a:tc>
                <a:tc>
                  <a:txBody>
                    <a:bodyPr/>
                    <a:lstStyle/>
                    <a:p>
                      <a:pPr algn="ctr" fontAlgn="ctr"/>
                      <a:r>
                        <a:rPr lang="en-US" sz="1800" b="0" i="0" u="none" strike="noStrike" dirty="0">
                          <a:solidFill>
                            <a:srgbClr val="000000"/>
                          </a:solidFill>
                          <a:effectLst/>
                          <a:latin typeface="+mj-lt"/>
                          <a:cs typeface="Times New Roman" panose="02020603050405020304" pitchFamily="18" charset="0"/>
                        </a:rPr>
                        <a:t>-0.16%</a:t>
                      </a:r>
                    </a:p>
                  </a:txBody>
                  <a:tcPr marL="7620" marR="7620" marT="7620" marB="0" anchor="ctr"/>
                </a:tc>
                <a:extLst>
                  <a:ext uri="{0D108BD9-81ED-4DB2-BD59-A6C34878D82A}">
                    <a16:rowId xmlns:a16="http://schemas.microsoft.com/office/drawing/2014/main" val="2870318066"/>
                  </a:ext>
                </a:extLst>
              </a:tr>
              <a:tr h="529335">
                <a:tc vMerge="1">
                  <a:txBody>
                    <a:bodyPr/>
                    <a:lstStyle/>
                    <a:p>
                      <a:endParaRPr lang="en-US" dirty="0">
                        <a:latin typeface="+mj-lt"/>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Times New Roman" panose="02020603050405020304" pitchFamily="18" charset="0"/>
                        </a:rPr>
                        <a:t>Test 5</a:t>
                      </a:r>
                    </a:p>
                  </a:txBody>
                  <a:tcPr anchor="ctr"/>
                </a:tc>
                <a:tc>
                  <a:txBody>
                    <a:bodyPr/>
                    <a:lstStyle/>
                    <a:p>
                      <a:r>
                        <a:rPr lang="en-US" dirty="0">
                          <a:latin typeface="+mj-lt"/>
                          <a:cs typeface="Times New Roman" panose="02020603050405020304" pitchFamily="18" charset="0"/>
                        </a:rPr>
                        <a:t>3 for PL flag</a:t>
                      </a:r>
                    </a:p>
                    <a:p>
                      <a:r>
                        <a:rPr lang="en-US" dirty="0">
                          <a:latin typeface="+mj-lt"/>
                          <a:cs typeface="Times New Roman" panose="02020603050405020304" pitchFamily="18" charset="0"/>
                        </a:rPr>
                        <a:t>3 for first bin MPM</a:t>
                      </a:r>
                    </a:p>
                  </a:txBody>
                  <a:tcPr anchor="ctr"/>
                </a:tc>
                <a:tc>
                  <a:txBody>
                    <a:bodyPr/>
                    <a:lstStyle/>
                    <a:p>
                      <a:pPr algn="ctr" fontAlgn="ctr"/>
                      <a:r>
                        <a:rPr lang="en-US" sz="1800" b="0" i="0" u="none" strike="noStrike" dirty="0">
                          <a:solidFill>
                            <a:srgbClr val="000000"/>
                          </a:solidFill>
                          <a:effectLst/>
                          <a:latin typeface="+mj-lt"/>
                          <a:cs typeface="Times New Roman" panose="02020603050405020304" pitchFamily="18" charset="0"/>
                        </a:rPr>
                        <a:t>-0.21%</a:t>
                      </a:r>
                    </a:p>
                  </a:txBody>
                  <a:tcPr marL="7620" marR="7620" marT="7620" marB="0" anchor="ctr"/>
                </a:tc>
                <a:tc>
                  <a:txBody>
                    <a:bodyPr/>
                    <a:lstStyle/>
                    <a:p>
                      <a:pPr algn="ctr" fontAlgn="ctr"/>
                      <a:r>
                        <a:rPr lang="en-US" sz="1800" b="0" i="0" u="none" strike="noStrike" dirty="0">
                          <a:solidFill>
                            <a:srgbClr val="000000"/>
                          </a:solidFill>
                          <a:effectLst/>
                          <a:latin typeface="+mj-lt"/>
                          <a:cs typeface="Times New Roman" panose="02020603050405020304" pitchFamily="18" charset="0"/>
                        </a:rPr>
                        <a:t>-0.22%</a:t>
                      </a:r>
                    </a:p>
                  </a:txBody>
                  <a:tcPr marL="7620" marR="7620" marT="7620" marB="0" anchor="ctr"/>
                </a:tc>
                <a:tc>
                  <a:txBody>
                    <a:bodyPr/>
                    <a:lstStyle/>
                    <a:p>
                      <a:pPr algn="ctr" fontAlgn="ctr"/>
                      <a:r>
                        <a:rPr lang="en-US" sz="1800" b="0" i="0" u="none" strike="noStrike" dirty="0">
                          <a:solidFill>
                            <a:srgbClr val="000000"/>
                          </a:solidFill>
                          <a:effectLst/>
                          <a:latin typeface="+mj-lt"/>
                          <a:cs typeface="Times New Roman" panose="02020603050405020304" pitchFamily="18" charset="0"/>
                        </a:rPr>
                        <a:t>-0.23%</a:t>
                      </a:r>
                    </a:p>
                  </a:txBody>
                  <a:tcPr marL="7620" marR="7620" marT="7620" marB="0" anchor="ctr"/>
                </a:tc>
                <a:extLst>
                  <a:ext uri="{0D108BD9-81ED-4DB2-BD59-A6C34878D82A}">
                    <a16:rowId xmlns:a16="http://schemas.microsoft.com/office/drawing/2014/main" val="128095997"/>
                  </a:ext>
                </a:extLst>
              </a:tr>
            </a:tbl>
          </a:graphicData>
        </a:graphic>
      </p:graphicFrame>
    </p:spTree>
    <p:extLst>
      <p:ext uri="{BB962C8B-B14F-4D97-AF65-F5344CB8AC3E}">
        <p14:creationId xmlns:p14="http://schemas.microsoft.com/office/powerpoint/2010/main" val="1480816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Conclusion</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46" name="Subtitle 45">
            <a:extLst>
              <a:ext uri="{FF2B5EF4-FFF2-40B4-BE49-F238E27FC236}">
                <a16:creationId xmlns:a16="http://schemas.microsoft.com/office/drawing/2014/main" id="{7181C927-FBDE-4671-BA1D-C6EE4186654D}"/>
              </a:ext>
            </a:extLst>
          </p:cNvPr>
          <p:cNvSpPr>
            <a:spLocks noGrp="1"/>
          </p:cNvSpPr>
          <p:nvPr>
            <p:ph type="subTitle" idx="1"/>
          </p:nvPr>
        </p:nvSpPr>
        <p:spPr>
          <a:xfrm>
            <a:off x="479794" y="1132232"/>
            <a:ext cx="10626172" cy="5352313"/>
          </a:xfrm>
        </p:spPr>
        <p:txBody>
          <a:bodyPr/>
          <a:lstStyle/>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Improvement of signalling for MPM modes has been proposed</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Test 3 provides notable gains on top of JVET-O0925</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It is recommended to adopt Test 3 + Regular intra flag (JVET-O0647) and JVET-O0925</a:t>
            </a:r>
          </a:p>
        </p:txBody>
      </p:sp>
      <p:sp>
        <p:nvSpPr>
          <p:cNvPr id="3" name="TextBox 2">
            <a:extLst>
              <a:ext uri="{FF2B5EF4-FFF2-40B4-BE49-F238E27FC236}">
                <a16:creationId xmlns:a16="http://schemas.microsoft.com/office/drawing/2014/main" id="{390C0F03-14BC-46B7-A5BF-AC821539E2AB}"/>
              </a:ext>
            </a:extLst>
          </p:cNvPr>
          <p:cNvSpPr txBox="1"/>
          <p:nvPr/>
        </p:nvSpPr>
        <p:spPr>
          <a:xfrm>
            <a:off x="3524434" y="1132232"/>
            <a:ext cx="5788241" cy="594009"/>
          </a:xfrm>
          <a:prstGeom prst="rect">
            <a:avLst/>
          </a:prstGeom>
          <a:noFill/>
          <a:ln>
            <a:noFill/>
          </a:ln>
        </p:spPr>
        <p:txBody>
          <a:bodyPr wrap="square" lIns="137160" tIns="91440" rIns="0" bIns="91440" rtlCol="0">
            <a:spAutoFit/>
          </a:bodyPr>
          <a:lstStyle/>
          <a:p>
            <a:pPr algn="l">
              <a:lnSpc>
                <a:spcPct val="95000"/>
              </a:lnSpc>
              <a:spcBef>
                <a:spcPts val="1200"/>
              </a:spcBef>
            </a:pPr>
            <a:r>
              <a:rPr lang="en-US" sz="2800" i="1" dirty="0">
                <a:solidFill>
                  <a:schemeClr val="accent2">
                    <a:lumMod val="50000"/>
                  </a:schemeClr>
                </a:solidFill>
              </a:rPr>
              <a:t>Thanks LGE for cross-checking!</a:t>
            </a:r>
          </a:p>
        </p:txBody>
      </p:sp>
    </p:spTree>
    <p:extLst>
      <p:ext uri="{BB962C8B-B14F-4D97-AF65-F5344CB8AC3E}">
        <p14:creationId xmlns:p14="http://schemas.microsoft.com/office/powerpoint/2010/main" val="2122031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633</TotalTime>
  <Words>1456</Words>
  <Application>Microsoft Office PowerPoint</Application>
  <PresentationFormat>Widescreen</PresentationFormat>
  <Paragraphs>617</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Century Gothic</vt:lpstr>
      <vt:lpstr>Microsoft Sans Serif</vt:lpstr>
      <vt:lpstr>Times New Roman</vt:lpstr>
      <vt:lpstr>Qualcomm</vt:lpstr>
      <vt:lpstr>Non-CE3: On signalling for intra coding mode in the MPM list</vt:lpstr>
      <vt:lpstr>Test 1: Planar flag is encoded using one context.</vt:lpstr>
      <vt:lpstr>Test 2: Planar flag is encoded using 3 contexts</vt:lpstr>
      <vt:lpstr>Test 3:  Planar flag and first bin of MPM index are encoded using 3 contexts</vt:lpstr>
      <vt:lpstr>Test 4:</vt:lpstr>
      <vt:lpstr>Test 5:</vt:lpstr>
      <vt:lpstr>Comparison in AI</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Luong Pham Van</cp:lastModifiedBy>
  <cp:revision>96</cp:revision>
  <dcterms:created xsi:type="dcterms:W3CDTF">2018-11-06T17:03:09Z</dcterms:created>
  <dcterms:modified xsi:type="dcterms:W3CDTF">2019-07-05T11:56:28Z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