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7"/>
  </p:notesMasterIdLst>
  <p:handoutMasterIdLst>
    <p:handoutMasterId r:id="rId8"/>
  </p:handoutMasterIdLst>
  <p:sldIdLst>
    <p:sldId id="573" r:id="rId2"/>
    <p:sldId id="580" r:id="rId3"/>
    <p:sldId id="614" r:id="rId4"/>
    <p:sldId id="608" r:id="rId5"/>
    <p:sldId id="600" r:id="rId6"/>
  </p:sldIdLst>
  <p:sldSz cx="12192000" cy="6858000"/>
  <p:notesSz cx="6858000" cy="9144000"/>
  <p:custDataLst>
    <p:tags r:id="rId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50"/>
    <a:srgbClr val="19000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10" autoAdjust="0"/>
    <p:restoredTop sz="95840" autoAdjust="0"/>
  </p:normalViewPr>
  <p:slideViewPr>
    <p:cSldViewPr snapToGrid="0">
      <p:cViewPr varScale="1">
        <p:scale>
          <a:sx n="114" d="100"/>
          <a:sy n="114" d="100"/>
        </p:scale>
        <p:origin x="414" y="102"/>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tags" Target="tags/tag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4.xml"/><Relationship Id="rId4" Type="http://schemas.openxmlformats.org/officeDocument/2006/relationships/image" Target="../media/image4.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a:xfrm>
            <a:off x="112915" y="1241571"/>
            <a:ext cx="8575227" cy="2718033"/>
          </a:xfrm>
        </p:spPr>
        <p:txBody>
          <a:bodyPr/>
          <a:lstStyle/>
          <a:p>
            <a:pPr algn="ctr"/>
            <a:r>
              <a:rPr lang="en-US" sz="3600" b="1" dirty="0"/>
              <a:t>JVET-O0669</a:t>
            </a:r>
            <a:br>
              <a:rPr lang="en-US" sz="3600" b="1" dirty="0"/>
            </a:br>
            <a:br>
              <a:rPr lang="en-US" sz="3600" b="1" dirty="0"/>
            </a:br>
            <a:r>
              <a:rPr lang="en-CA" sz="4000" b="1" dirty="0"/>
              <a:t>Non-CE5: A Simplification of ALF Coefficient Signalling </a:t>
            </a:r>
            <a:br>
              <a:rPr lang="en-US" sz="3600" b="1" dirty="0"/>
            </a:br>
            <a:endParaRPr lang="en-US" sz="3600"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bwMode="gray">
          <a:xfrm>
            <a:off x="366504" y="4169918"/>
            <a:ext cx="7363786" cy="961930"/>
          </a:xfrm>
        </p:spPr>
        <p:txBody>
          <a:bodyPr/>
          <a:lstStyle/>
          <a:p>
            <a:pPr hangingPunct="0"/>
            <a:r>
              <a:rPr lang="en-CA" u="sng" dirty="0"/>
              <a:t>Hilmi E. Egilmez</a:t>
            </a:r>
            <a:r>
              <a:rPr lang="en-CA" dirty="0"/>
              <a:t>, Nan Hu, Vadim Seregin, Marta Karczewicz</a:t>
            </a:r>
            <a:endParaRPr lang="en-US" dirty="0"/>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p:txBody>
          <a:bodyPr/>
          <a:lstStyle/>
          <a:p>
            <a:r>
              <a:rPr lang="en-US" dirty="0"/>
              <a:t>VTM-5.0 – Signaling in ALF</a:t>
            </a:r>
          </a:p>
        </p:txBody>
      </p:sp>
      <p:sp>
        <p:nvSpPr>
          <p:cNvPr id="3" name="Subtitle 2">
            <a:extLst>
              <a:ext uri="{FF2B5EF4-FFF2-40B4-BE49-F238E27FC236}">
                <a16:creationId xmlns:a16="http://schemas.microsoft.com/office/drawing/2014/main" id="{C724459B-021F-4D46-AEE6-B8E2A302E82F}"/>
              </a:ext>
            </a:extLst>
          </p:cNvPr>
          <p:cNvSpPr>
            <a:spLocks noGrp="1"/>
          </p:cNvSpPr>
          <p:nvPr>
            <p:ph type="subTitle" idx="1"/>
          </p:nvPr>
        </p:nvSpPr>
        <p:spPr>
          <a:xfrm>
            <a:off x="479793" y="1447060"/>
            <a:ext cx="11202619" cy="4811699"/>
          </a:xfrm>
        </p:spPr>
        <p:txBody>
          <a:bodyPr/>
          <a:lstStyle/>
          <a:p>
            <a:pPr marL="342900" indent="-342900" algn="just">
              <a:buFont typeface="Arial" panose="020B0604020202020204" pitchFamily="34" charset="0"/>
              <a:buChar char="•"/>
            </a:pPr>
            <a:r>
              <a:rPr lang="en-US" dirty="0">
                <a:solidFill>
                  <a:schemeClr val="tx1"/>
                </a:solidFill>
              </a:rPr>
              <a:t>ALF coefficients for </a:t>
            </a:r>
            <a:r>
              <a:rPr lang="en-US" dirty="0" err="1">
                <a:solidFill>
                  <a:schemeClr val="tx1"/>
                </a:solidFill>
              </a:rPr>
              <a:t>luma</a:t>
            </a:r>
            <a:r>
              <a:rPr lang="en-US" dirty="0">
                <a:solidFill>
                  <a:schemeClr val="tx1"/>
                </a:solidFill>
              </a:rPr>
              <a:t> can be</a:t>
            </a:r>
          </a:p>
          <a:p>
            <a:pPr marL="800100" lvl="1" indent="-342900" algn="just">
              <a:buFont typeface="Arial" panose="020B0604020202020204" pitchFamily="34" charset="0"/>
              <a:buChar char="•"/>
            </a:pPr>
            <a:r>
              <a:rPr lang="en-US" dirty="0" err="1">
                <a:solidFill>
                  <a:schemeClr val="tx1"/>
                </a:solidFill>
              </a:rPr>
              <a:t>Signalled</a:t>
            </a:r>
            <a:r>
              <a:rPr lang="en-US" dirty="0">
                <a:solidFill>
                  <a:schemeClr val="tx1"/>
                </a:solidFill>
              </a:rPr>
              <a:t> directly</a:t>
            </a:r>
          </a:p>
          <a:p>
            <a:pPr marL="800100" lvl="1" indent="-342900" algn="just">
              <a:buFont typeface="Arial" panose="020B0604020202020204" pitchFamily="34" charset="0"/>
              <a:buChar char="•"/>
            </a:pPr>
            <a:r>
              <a:rPr lang="en-US" dirty="0" err="1">
                <a:solidFill>
                  <a:schemeClr val="tx1"/>
                </a:solidFill>
              </a:rPr>
              <a:t>Signalled</a:t>
            </a:r>
            <a:r>
              <a:rPr lang="en-US" dirty="0">
                <a:solidFill>
                  <a:schemeClr val="tx1"/>
                </a:solidFill>
              </a:rPr>
              <a:t> after prediction</a:t>
            </a:r>
          </a:p>
          <a:p>
            <a:pPr marL="342900" indent="-342900" algn="just">
              <a:buFont typeface="Arial" panose="020B0604020202020204" pitchFamily="34" charset="0"/>
              <a:buChar char="•"/>
            </a:pPr>
            <a:r>
              <a:rPr lang="en-US" dirty="0">
                <a:solidFill>
                  <a:schemeClr val="tx1"/>
                </a:solidFill>
              </a:rPr>
              <a:t>Two mechanisms for prediction</a:t>
            </a:r>
          </a:p>
          <a:p>
            <a:pPr marL="800100" lvl="1" indent="-342900" algn="just">
              <a:buFont typeface="Arial" panose="020B0604020202020204" pitchFamily="34" charset="0"/>
              <a:buChar char="•"/>
            </a:pPr>
            <a:r>
              <a:rPr lang="en-CA" u="sng" dirty="0"/>
              <a:t>Prediction based on previous </a:t>
            </a:r>
            <a:r>
              <a:rPr lang="en-CA" u="sng" dirty="0" err="1"/>
              <a:t>coeffs</a:t>
            </a:r>
            <a:r>
              <a:rPr lang="en-CA" u="sng" dirty="0"/>
              <a:t>.:</a:t>
            </a:r>
            <a:r>
              <a:rPr lang="en-CA" i="1" dirty="0"/>
              <a:t> </a:t>
            </a:r>
            <a:r>
              <a:rPr lang="en-CA" i="1" dirty="0" err="1"/>
              <a:t>alf_luma_coeff_delta_prediction_flag</a:t>
            </a:r>
            <a:r>
              <a:rPr lang="en-CA" dirty="0"/>
              <a:t> </a:t>
            </a:r>
          </a:p>
          <a:p>
            <a:pPr marL="800100" lvl="1" indent="-342900" algn="just">
              <a:buFont typeface="Arial" panose="020B0604020202020204" pitchFamily="34" charset="0"/>
              <a:buChar char="•"/>
            </a:pPr>
            <a:r>
              <a:rPr lang="en-CA" u="sng" dirty="0"/>
              <a:t>Prediction based on fixed-filter </a:t>
            </a:r>
            <a:r>
              <a:rPr lang="en-CA" u="sng" dirty="0" err="1"/>
              <a:t>coeffs</a:t>
            </a:r>
            <a:r>
              <a:rPr lang="en-CA" u="sng" dirty="0"/>
              <a:t>: </a:t>
            </a:r>
            <a:r>
              <a:rPr lang="en-CA" i="1" dirty="0" err="1"/>
              <a:t>alf_luma_use_fixed_filter_flag</a:t>
            </a:r>
            <a:r>
              <a:rPr lang="en-CA" dirty="0"/>
              <a:t> </a:t>
            </a:r>
            <a:endParaRPr lang="en-US" dirty="0">
              <a:solidFill>
                <a:schemeClr val="tx1"/>
              </a:solidFill>
            </a:endParaRPr>
          </a:p>
          <a:p>
            <a:pPr lvl="1" algn="just"/>
            <a:endParaRPr lang="en-US" dirty="0">
              <a:solidFill>
                <a:schemeClr val="tx1"/>
              </a:solidFill>
            </a:endParaRPr>
          </a:p>
          <a:p>
            <a:pPr algn="just"/>
            <a:endParaRPr lang="en-US" dirty="0">
              <a:solidFill>
                <a:schemeClr val="tx1"/>
              </a:solidFill>
            </a:endParaRPr>
          </a:p>
          <a:p>
            <a:pPr algn="just"/>
            <a:endParaRPr lang="en-US" dirty="0">
              <a:solidFill>
                <a:schemeClr val="tx1"/>
              </a:solidFill>
            </a:endParaRPr>
          </a:p>
          <a:p>
            <a:pPr marL="342900" indent="-342900" algn="just">
              <a:buFont typeface="Arial" panose="020B0604020202020204" pitchFamily="34" charset="0"/>
              <a:buChar char="•"/>
            </a:pPr>
            <a:r>
              <a:rPr lang="en-US" u="sng" dirty="0">
                <a:solidFill>
                  <a:schemeClr val="tx1"/>
                </a:solidFill>
              </a:rPr>
              <a:t>This proposal:</a:t>
            </a:r>
            <a:r>
              <a:rPr lang="en-US" dirty="0">
                <a:solidFill>
                  <a:schemeClr val="tx1"/>
                </a:solidFill>
              </a:rPr>
              <a:t> Simplify by removing the prediction signaling.</a:t>
            </a:r>
          </a:p>
          <a:p>
            <a:pPr marL="1257300" lvl="2" indent="-342900" algn="just">
              <a:buFont typeface="Arial" panose="020B0604020202020204" pitchFamily="34" charset="0"/>
              <a:buChar char="•"/>
            </a:pPr>
            <a:endParaRPr lang="en-US" dirty="0">
              <a:solidFill>
                <a:schemeClr val="tx1"/>
              </a:solidFill>
            </a:endParaRPr>
          </a:p>
          <a:p>
            <a:pPr lvl="1" algn="just"/>
            <a:endParaRPr lang="en-US" dirty="0">
              <a:solidFill>
                <a:schemeClr val="tx1"/>
              </a:solidFill>
            </a:endParaRPr>
          </a:p>
        </p:txBody>
      </p:sp>
      <p:sp>
        <p:nvSpPr>
          <p:cNvPr id="4" name="Footer Placeholder 3">
            <a:extLst>
              <a:ext uri="{FF2B5EF4-FFF2-40B4-BE49-F238E27FC236}">
                <a16:creationId xmlns:a16="http://schemas.microsoft.com/office/drawing/2014/main" id="{9ADF4D77-0041-4B24-83A1-275CB85C2ECD}"/>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4019108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BD1BF7-95A1-4057-A21D-9837A1913ABE}"/>
              </a:ext>
            </a:extLst>
          </p:cNvPr>
          <p:cNvSpPr>
            <a:spLocks noGrp="1"/>
          </p:cNvSpPr>
          <p:nvPr>
            <p:ph type="title"/>
          </p:nvPr>
        </p:nvSpPr>
        <p:spPr/>
        <p:txBody>
          <a:bodyPr/>
          <a:lstStyle/>
          <a:p>
            <a:r>
              <a:rPr lang="en-US" dirty="0"/>
              <a:t>Proposed simplifications</a:t>
            </a:r>
          </a:p>
        </p:txBody>
      </p:sp>
      <p:sp>
        <p:nvSpPr>
          <p:cNvPr id="3" name="Subtitle 2">
            <a:extLst>
              <a:ext uri="{FF2B5EF4-FFF2-40B4-BE49-F238E27FC236}">
                <a16:creationId xmlns:a16="http://schemas.microsoft.com/office/drawing/2014/main" id="{B65DE734-A025-4537-98B6-FCA2BC8E1F11}"/>
              </a:ext>
            </a:extLst>
          </p:cNvPr>
          <p:cNvSpPr>
            <a:spLocks noGrp="1"/>
          </p:cNvSpPr>
          <p:nvPr>
            <p:ph type="subTitle" idx="1"/>
          </p:nvPr>
        </p:nvSpPr>
        <p:spPr/>
        <p:txBody>
          <a:bodyPr/>
          <a:lstStyle/>
          <a:p>
            <a:r>
              <a:rPr lang="en-US" dirty="0"/>
              <a:t>Remove two existing prediction processes for signaling</a:t>
            </a:r>
          </a:p>
        </p:txBody>
      </p:sp>
      <p:sp>
        <p:nvSpPr>
          <p:cNvPr id="4" name="Footer Placeholder 3">
            <a:extLst>
              <a:ext uri="{FF2B5EF4-FFF2-40B4-BE49-F238E27FC236}">
                <a16:creationId xmlns:a16="http://schemas.microsoft.com/office/drawing/2014/main" id="{021D28AB-09F2-42CC-B2F9-13156B79F350}"/>
              </a:ext>
            </a:extLst>
          </p:cNvPr>
          <p:cNvSpPr>
            <a:spLocks noGrp="1"/>
          </p:cNvSpPr>
          <p:nvPr>
            <p:ph type="ftr" sz="quarter" idx="3"/>
          </p:nvPr>
        </p:nvSpPr>
        <p:spPr/>
        <p:txBody>
          <a:bodyPr/>
          <a:lstStyle/>
          <a:p>
            <a:endParaRPr lang="en-US" dirty="0"/>
          </a:p>
        </p:txBody>
      </p:sp>
      <p:sp>
        <p:nvSpPr>
          <p:cNvPr id="6" name="Subtitle 2">
            <a:extLst>
              <a:ext uri="{FF2B5EF4-FFF2-40B4-BE49-F238E27FC236}">
                <a16:creationId xmlns:a16="http://schemas.microsoft.com/office/drawing/2014/main" id="{8888DE00-0F8D-43C1-A025-08F480A9B198}"/>
              </a:ext>
            </a:extLst>
          </p:cNvPr>
          <p:cNvSpPr txBox="1">
            <a:spLocks/>
          </p:cNvSpPr>
          <p:nvPr/>
        </p:nvSpPr>
        <p:spPr>
          <a:xfrm>
            <a:off x="472173" y="1862647"/>
            <a:ext cx="11202619" cy="4811699"/>
          </a:xfrm>
          <a:prstGeom prst="rect">
            <a:avLst/>
          </a:prstGeom>
        </p:spPr>
        <p:txBody>
          <a:bodyPr vert="horz" lIns="0" tIns="0" rIns="0" bIns="0" rtlCol="0">
            <a:noAutofit/>
          </a:bodyPr>
          <a:lstStyle>
            <a:lvl1pPr marL="0" indent="0" algn="l" defTabSz="914400" rtl="0" eaLnBrk="1" latinLnBrk="0" hangingPunct="1">
              <a:lnSpc>
                <a:spcPct val="83000"/>
              </a:lnSpc>
              <a:spcBef>
                <a:spcPts val="1800"/>
              </a:spcBef>
              <a:buClr>
                <a:srgbClr val="3253DC"/>
              </a:buClr>
              <a:buFont typeface="Arial" panose="020B0604020202020204" pitchFamily="34" charset="0"/>
              <a:buNone/>
              <a:defRPr sz="2400" kern="1200" baseline="0">
                <a:solidFill>
                  <a:schemeClr val="tx1">
                    <a:lumMod val="85000"/>
                    <a:lumOff val="15000"/>
                  </a:schemeClr>
                </a:solidFill>
                <a:latin typeface="+mn-lt"/>
                <a:ea typeface="+mn-ea"/>
                <a:cs typeface="+mn-cs"/>
              </a:defRPr>
            </a:lvl1pPr>
            <a:lvl2pPr marL="457200" indent="0" algn="ctr"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None/>
              <a:defRPr sz="2000" kern="1200" baseline="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lang="en-US"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98000"/>
              </a:lnSpc>
              <a:spcBef>
                <a:spcPts val="1800"/>
              </a:spcBef>
              <a:buClr>
                <a:srgbClr val="595959"/>
              </a:buClr>
              <a:buFont typeface="Microsoft Sans Serif" panose="020B0604020202020204" pitchFamily="34" charset="0"/>
              <a:buNone/>
              <a:tabLst/>
              <a:defRPr sz="1600" kern="1200" baseline="0">
                <a:solidFill>
                  <a:schemeClr val="tx1">
                    <a:lumMod val="85000"/>
                    <a:lumOff val="15000"/>
                  </a:schemeClr>
                </a:solidFill>
                <a:latin typeface="+mn-lt"/>
                <a:ea typeface="+mn-ea"/>
                <a:cs typeface="+mn-cs"/>
              </a:defRPr>
            </a:lvl5pPr>
            <a:lvl6pPr marL="2286000" indent="0" algn="ctr" defTabSz="914400" rtl="0" eaLnBrk="1" latinLnBrk="0" hangingPunct="1">
              <a:lnSpc>
                <a:spcPct val="94000"/>
              </a:lnSpc>
              <a:spcBef>
                <a:spcPts val="0"/>
              </a:spcBef>
              <a:buFont typeface="Microsoft Sans Serif" panose="020B0604020202020204" pitchFamily="34" charset="0"/>
              <a:buNone/>
              <a:defRPr sz="1600" kern="1200">
                <a:solidFill>
                  <a:schemeClr val="tx1">
                    <a:lumMod val="85000"/>
                    <a:lumOff val="15000"/>
                  </a:schemeClr>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7pPr>
            <a:lvl8pPr marL="3200400" indent="0" algn="ctr" defTabSz="914400" rtl="0" eaLnBrk="1" latinLnBrk="0" hangingPunct="1">
              <a:lnSpc>
                <a:spcPct val="86000"/>
              </a:lnSpc>
              <a:spcBef>
                <a:spcPts val="1800"/>
              </a:spcBef>
              <a:buSzPct val="100000"/>
              <a:buFont typeface="Microsoft Sans Serif" panose="020B0604020202020204" pitchFamily="34" charset="0"/>
              <a:buNone/>
              <a:defRPr lang="en-US" sz="1600" kern="1200" baseline="0">
                <a:solidFill>
                  <a:schemeClr val="tx1">
                    <a:lumMod val="85000"/>
                    <a:lumOff val="15000"/>
                  </a:schemeClr>
                </a:solidFill>
                <a:latin typeface="+mn-lt"/>
                <a:ea typeface="+mn-ea"/>
                <a:cs typeface="+mn-cs"/>
              </a:defRPr>
            </a:lvl8pPr>
            <a:lvl9pPr marL="3657600" indent="0" algn="ctr" defTabSz="914400" rtl="0" eaLnBrk="1" latinLnBrk="0" hangingPunct="1">
              <a:lnSpc>
                <a:spcPct val="84000"/>
              </a:lnSpc>
              <a:spcBef>
                <a:spcPts val="18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9pPr>
          </a:lstStyle>
          <a:p>
            <a:pPr marL="342900" indent="-342900" algn="just">
              <a:buFont typeface="Arial" panose="020B0604020202020204" pitchFamily="34" charset="0"/>
              <a:buChar char="•"/>
            </a:pPr>
            <a:endParaRPr lang="en-US" dirty="0">
              <a:solidFill>
                <a:schemeClr val="tx1"/>
              </a:solidFill>
            </a:endParaRPr>
          </a:p>
          <a:p>
            <a:pPr lvl="1" algn="just"/>
            <a:endParaRPr lang="en-US" dirty="0">
              <a:solidFill>
                <a:schemeClr val="tx1"/>
              </a:solidFill>
            </a:endParaRPr>
          </a:p>
        </p:txBody>
      </p:sp>
      <p:graphicFrame>
        <p:nvGraphicFramePr>
          <p:cNvPr id="7" name="Table 6">
            <a:extLst>
              <a:ext uri="{FF2B5EF4-FFF2-40B4-BE49-F238E27FC236}">
                <a16:creationId xmlns:a16="http://schemas.microsoft.com/office/drawing/2014/main" id="{B9BF93BC-E3F0-4A01-8B20-09F9B575E2AE}"/>
              </a:ext>
            </a:extLst>
          </p:cNvPr>
          <p:cNvGraphicFramePr>
            <a:graphicFrameLocks noGrp="1"/>
          </p:cNvGraphicFramePr>
          <p:nvPr>
            <p:extLst>
              <p:ext uri="{D42A27DB-BD31-4B8C-83A1-F6EECF244321}">
                <p14:modId xmlns:p14="http://schemas.microsoft.com/office/powerpoint/2010/main" val="3967108953"/>
              </p:ext>
            </p:extLst>
          </p:nvPr>
        </p:nvGraphicFramePr>
        <p:xfrm>
          <a:off x="5671978" y="1486949"/>
          <a:ext cx="5760720" cy="4937760"/>
        </p:xfrm>
        <a:graphic>
          <a:graphicData uri="http://schemas.openxmlformats.org/drawingml/2006/table">
            <a:tbl>
              <a:tblPr>
                <a:tableStyleId>{5C22544A-7EE6-4342-B048-85BDC9FD1C3A}</a:tableStyleId>
              </a:tblPr>
              <a:tblGrid>
                <a:gridCol w="5029200">
                  <a:extLst>
                    <a:ext uri="{9D8B030D-6E8A-4147-A177-3AD203B41FA5}">
                      <a16:colId xmlns:a16="http://schemas.microsoft.com/office/drawing/2014/main" val="3084327737"/>
                    </a:ext>
                  </a:extLst>
                </a:gridCol>
                <a:gridCol w="731520">
                  <a:extLst>
                    <a:ext uri="{9D8B030D-6E8A-4147-A177-3AD203B41FA5}">
                      <a16:colId xmlns:a16="http://schemas.microsoft.com/office/drawing/2014/main" val="1379564193"/>
                    </a:ext>
                  </a:extLst>
                </a:gridCol>
              </a:tblGrid>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a:effectLst/>
                          <a:latin typeface="Times New Roman" panose="02020603050405020304" pitchFamily="18" charset="0"/>
                          <a:cs typeface="Times New Roman" panose="02020603050405020304" pitchFamily="18" charset="0"/>
                        </a:rPr>
                        <a:t>alf_data( </a:t>
                      </a:r>
                      <a:r>
                        <a:rPr lang="en-GB" sz="1200">
                          <a:effectLst/>
                          <a:latin typeface="Times New Roman" panose="02020603050405020304" pitchFamily="18" charset="0"/>
                          <a:cs typeface="Times New Roman" panose="02020603050405020304" pitchFamily="18" charset="0"/>
                        </a:rPr>
                        <a:t>adaptation_parameter_set_id </a:t>
                      </a:r>
                      <a:r>
                        <a:rPr lang="en-CA" sz="1200">
                          <a:effectLst/>
                          <a:latin typeface="Times New Roman" panose="02020603050405020304" pitchFamily="18" charset="0"/>
                          <a:cs typeface="Times New Roman" panose="02020603050405020304" pitchFamily="18" charset="0"/>
                        </a:rPr>
                        <a:t>) {</a:t>
                      </a:r>
                      <a:endParaRPr lang="en-US"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just" hangingPunct="0">
                        <a:spcBef>
                          <a:spcPts val="100"/>
                        </a:spcBef>
                        <a:spcAft>
                          <a:spcPts val="200"/>
                        </a:spcAft>
                      </a:pPr>
                      <a:r>
                        <a:rPr lang="en-CA" sz="1200">
                          <a:effectLst/>
                          <a:latin typeface="Times New Roman" panose="02020603050405020304" pitchFamily="18" charset="0"/>
                          <a:cs typeface="Times New Roman" panose="02020603050405020304" pitchFamily="18" charset="0"/>
                        </a:rPr>
                        <a:t>Descriptor</a:t>
                      </a:r>
                      <a:endParaRPr lang="en-US" sz="1200" b="1">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944197011"/>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a:effectLst/>
                          <a:latin typeface="Times New Roman" panose="02020603050405020304" pitchFamily="18" charset="0"/>
                          <a:cs typeface="Times New Roman" panose="02020603050405020304" pitchFamily="18" charset="0"/>
                        </a:rPr>
                        <a:t>	alf_luma_filter_signal_flag</a:t>
                      </a:r>
                      <a:endParaRPr lang="en-US"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200">
                          <a:effectLst/>
                          <a:latin typeface="Times New Roman" panose="02020603050405020304" pitchFamily="18" charset="0"/>
                          <a:cs typeface="Times New Roman" panose="02020603050405020304" pitchFamily="18" charset="0"/>
                        </a:rPr>
                        <a:t>u(1)</a:t>
                      </a:r>
                      <a:endParaRPr lang="en-US"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1208204582"/>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a:effectLst/>
                          <a:latin typeface="Times New Roman" panose="02020603050405020304" pitchFamily="18" charset="0"/>
                          <a:cs typeface="Times New Roman" panose="02020603050405020304" pitchFamily="18" charset="0"/>
                        </a:rPr>
                        <a:t>	alf_chroma_filter_signal_flag</a:t>
                      </a:r>
                      <a:endParaRPr lang="en-US"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200">
                          <a:effectLst/>
                          <a:latin typeface="Times New Roman" panose="02020603050405020304" pitchFamily="18" charset="0"/>
                          <a:cs typeface="Times New Roman" panose="02020603050405020304" pitchFamily="18" charset="0"/>
                        </a:rPr>
                        <a:t>u(1)</a:t>
                      </a:r>
                      <a:endParaRPr lang="en-US"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4149765568"/>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a:effectLst/>
                          <a:latin typeface="Times New Roman" panose="02020603050405020304" pitchFamily="18" charset="0"/>
                          <a:cs typeface="Times New Roman" panose="02020603050405020304" pitchFamily="18" charset="0"/>
                        </a:rPr>
                        <a:t>	if( alf_luma_filter_signal_flag ) {</a:t>
                      </a:r>
                      <a:endParaRPr lang="en-US"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200">
                          <a:effectLst/>
                          <a:latin typeface="Times New Roman" panose="02020603050405020304" pitchFamily="18" charset="0"/>
                          <a:cs typeface="Times New Roman" panose="02020603050405020304" pitchFamily="18" charset="0"/>
                        </a:rPr>
                        <a:t> </a:t>
                      </a:r>
                      <a:endParaRPr lang="en-US"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558286286"/>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a:effectLst/>
                          <a:latin typeface="Times New Roman" panose="02020603050405020304" pitchFamily="18" charset="0"/>
                          <a:cs typeface="Times New Roman" panose="02020603050405020304" pitchFamily="18" charset="0"/>
                        </a:rPr>
                        <a:t>		alf_luma_clip_flag</a:t>
                      </a:r>
                      <a:endParaRPr lang="en-US"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200">
                          <a:effectLst/>
                          <a:latin typeface="Times New Roman" panose="02020603050405020304" pitchFamily="18" charset="0"/>
                          <a:cs typeface="Times New Roman" panose="02020603050405020304" pitchFamily="18" charset="0"/>
                        </a:rPr>
                        <a:t>u(1)</a:t>
                      </a:r>
                      <a:endParaRPr lang="en-US"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982766479"/>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dirty="0">
                          <a:effectLst/>
                          <a:latin typeface="Times New Roman" panose="02020603050405020304" pitchFamily="18" charset="0"/>
                          <a:cs typeface="Times New Roman" panose="02020603050405020304" pitchFamily="18" charset="0"/>
                        </a:rPr>
                        <a:t>		alf_luma_num_filters_signalled_minus1</a:t>
                      </a:r>
                      <a:endParaRPr lang="en-US" sz="12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200">
                          <a:effectLst/>
                          <a:latin typeface="Times New Roman" panose="02020603050405020304" pitchFamily="18" charset="0"/>
                          <a:cs typeface="Times New Roman" panose="02020603050405020304" pitchFamily="18" charset="0"/>
                        </a:rPr>
                        <a:t>tb(v)</a:t>
                      </a:r>
                      <a:endParaRPr lang="en-US"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658941265"/>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dirty="0">
                          <a:effectLst/>
                          <a:latin typeface="Times New Roman" panose="02020603050405020304" pitchFamily="18" charset="0"/>
                          <a:cs typeface="Times New Roman" panose="02020603050405020304" pitchFamily="18" charset="0"/>
                        </a:rPr>
                        <a:t>		if( alf_luma_num_filters_signalled_minus1 &gt; 0 ) {</a:t>
                      </a:r>
                      <a:endParaRPr lang="en-US" sz="12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200">
                          <a:effectLst/>
                          <a:latin typeface="Times New Roman" panose="02020603050405020304" pitchFamily="18" charset="0"/>
                          <a:cs typeface="Times New Roman" panose="02020603050405020304" pitchFamily="18" charset="0"/>
                        </a:rPr>
                        <a:t> </a:t>
                      </a:r>
                      <a:endParaRPr lang="en-US"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2745062877"/>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a:effectLst/>
                          <a:latin typeface="Times New Roman" panose="02020603050405020304" pitchFamily="18" charset="0"/>
                          <a:cs typeface="Times New Roman" panose="02020603050405020304" pitchFamily="18" charset="0"/>
                        </a:rPr>
                        <a:t>			for( filtIdx = 0; filtIdx &lt; NumAlfFilters; filtIdx++ ) </a:t>
                      </a:r>
                      <a:endParaRPr lang="en-US"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200">
                          <a:effectLst/>
                          <a:latin typeface="Times New Roman" panose="02020603050405020304" pitchFamily="18" charset="0"/>
                          <a:cs typeface="Times New Roman" panose="02020603050405020304" pitchFamily="18" charset="0"/>
                        </a:rPr>
                        <a:t> </a:t>
                      </a:r>
                      <a:endParaRPr lang="en-US"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1151057628"/>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a:effectLst/>
                          <a:latin typeface="Times New Roman" panose="02020603050405020304" pitchFamily="18" charset="0"/>
                          <a:cs typeface="Times New Roman" panose="02020603050405020304" pitchFamily="18" charset="0"/>
                        </a:rPr>
                        <a:t>				alf_luma_coeff_delta_idx[ filtIdx ]</a:t>
                      </a:r>
                      <a:endParaRPr lang="en-US"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200">
                          <a:effectLst/>
                          <a:latin typeface="Times New Roman" panose="02020603050405020304" pitchFamily="18" charset="0"/>
                          <a:cs typeface="Times New Roman" panose="02020603050405020304" pitchFamily="18" charset="0"/>
                        </a:rPr>
                        <a:t>tb(v)</a:t>
                      </a:r>
                      <a:endParaRPr lang="en-US"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1037240237"/>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a:effectLst/>
                          <a:latin typeface="Times New Roman" panose="02020603050405020304" pitchFamily="18" charset="0"/>
                          <a:cs typeface="Times New Roman" panose="02020603050405020304" pitchFamily="18" charset="0"/>
                        </a:rPr>
                        <a:t>		}</a:t>
                      </a:r>
                      <a:endParaRPr lang="en-US"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200">
                          <a:effectLst/>
                          <a:latin typeface="Times New Roman" panose="02020603050405020304" pitchFamily="18" charset="0"/>
                          <a:cs typeface="Times New Roman" panose="02020603050405020304" pitchFamily="18" charset="0"/>
                        </a:rPr>
                        <a:t> </a:t>
                      </a:r>
                      <a:endParaRPr lang="en-US"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55736758"/>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strike="sngStrike">
                          <a:effectLst/>
                          <a:highlight>
                            <a:srgbClr val="00FF00"/>
                          </a:highlight>
                          <a:latin typeface="Times New Roman" panose="02020603050405020304" pitchFamily="18" charset="0"/>
                          <a:cs typeface="Times New Roman" panose="02020603050405020304" pitchFamily="18" charset="0"/>
                        </a:rPr>
                        <a:t>		alf_luma_use_fixed_filter_flag</a:t>
                      </a:r>
                      <a:endParaRPr lang="en-US"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200" strike="sngStrike">
                          <a:effectLst/>
                          <a:highlight>
                            <a:srgbClr val="00FF00"/>
                          </a:highlight>
                          <a:latin typeface="Times New Roman" panose="02020603050405020304" pitchFamily="18" charset="0"/>
                          <a:cs typeface="Times New Roman" panose="02020603050405020304" pitchFamily="18" charset="0"/>
                        </a:rPr>
                        <a:t>u(1)</a:t>
                      </a:r>
                      <a:endParaRPr lang="en-US"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957206322"/>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strike="sngStrike">
                          <a:effectLst/>
                          <a:highlight>
                            <a:srgbClr val="00FF00"/>
                          </a:highlight>
                          <a:latin typeface="Times New Roman" panose="02020603050405020304" pitchFamily="18" charset="0"/>
                          <a:cs typeface="Times New Roman" panose="02020603050405020304" pitchFamily="18" charset="0"/>
                        </a:rPr>
                        <a:t>		if( alf_luma_use_fixed_filter_flag ) {</a:t>
                      </a:r>
                      <a:endParaRPr lang="en-US"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200" u="none" strike="noStrike">
                          <a:effectLst/>
                          <a:highlight>
                            <a:srgbClr val="00FF00"/>
                          </a:highlight>
                          <a:latin typeface="Times New Roman" panose="02020603050405020304" pitchFamily="18" charset="0"/>
                          <a:cs typeface="Times New Roman" panose="02020603050405020304" pitchFamily="18" charset="0"/>
                        </a:rPr>
                        <a:t> </a:t>
                      </a:r>
                      <a:endParaRPr lang="en-US"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2650274085"/>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strike="sngStrike">
                          <a:effectLst/>
                          <a:highlight>
                            <a:srgbClr val="00FF00"/>
                          </a:highlight>
                          <a:latin typeface="Times New Roman" panose="02020603050405020304" pitchFamily="18" charset="0"/>
                          <a:cs typeface="Times New Roman" panose="02020603050405020304" pitchFamily="18" charset="0"/>
                        </a:rPr>
                        <a:t>			alf_luma_fixed_filter_set_idx</a:t>
                      </a:r>
                      <a:endParaRPr lang="en-US"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200" strike="sngStrike">
                          <a:effectLst/>
                          <a:highlight>
                            <a:srgbClr val="00FF00"/>
                          </a:highlight>
                          <a:latin typeface="Times New Roman" panose="02020603050405020304" pitchFamily="18" charset="0"/>
                          <a:cs typeface="Times New Roman" panose="02020603050405020304" pitchFamily="18" charset="0"/>
                        </a:rPr>
                        <a:t>tb(v)</a:t>
                      </a:r>
                      <a:endParaRPr lang="en-US"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2215442008"/>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strike="sngStrike">
                          <a:effectLst/>
                          <a:highlight>
                            <a:srgbClr val="00FF00"/>
                          </a:highlight>
                          <a:latin typeface="Times New Roman" panose="02020603050405020304" pitchFamily="18" charset="0"/>
                          <a:cs typeface="Times New Roman" panose="02020603050405020304" pitchFamily="18" charset="0"/>
                        </a:rPr>
                        <a:t>			alf_luma_fixed_filter_pred_present_flag</a:t>
                      </a:r>
                      <a:endParaRPr lang="en-US"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200" strike="sngStrike">
                          <a:effectLst/>
                          <a:highlight>
                            <a:srgbClr val="00FF00"/>
                          </a:highlight>
                          <a:latin typeface="Times New Roman" panose="02020603050405020304" pitchFamily="18" charset="0"/>
                          <a:cs typeface="Times New Roman" panose="02020603050405020304" pitchFamily="18" charset="0"/>
                        </a:rPr>
                        <a:t>u(1)</a:t>
                      </a:r>
                      <a:endParaRPr lang="en-US"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995898961"/>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strike="sngStrike">
                          <a:effectLst/>
                          <a:highlight>
                            <a:srgbClr val="00FF00"/>
                          </a:highlight>
                          <a:latin typeface="Times New Roman" panose="02020603050405020304" pitchFamily="18" charset="0"/>
                          <a:cs typeface="Times New Roman" panose="02020603050405020304" pitchFamily="18" charset="0"/>
                        </a:rPr>
                        <a:t>			if( alf_luma_fixed_filter_pred_present_flag ) {</a:t>
                      </a:r>
                      <a:endParaRPr lang="en-US"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200" u="none" strike="noStrike">
                          <a:effectLst/>
                          <a:highlight>
                            <a:srgbClr val="00FF00"/>
                          </a:highlight>
                          <a:latin typeface="Times New Roman" panose="02020603050405020304" pitchFamily="18" charset="0"/>
                          <a:cs typeface="Times New Roman" panose="02020603050405020304" pitchFamily="18" charset="0"/>
                        </a:rPr>
                        <a:t> </a:t>
                      </a:r>
                      <a:endParaRPr lang="en-US"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627478241"/>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strike="sngStrike">
                          <a:effectLst/>
                          <a:highlight>
                            <a:srgbClr val="00FF00"/>
                          </a:highlight>
                          <a:latin typeface="Times New Roman" panose="02020603050405020304" pitchFamily="18" charset="0"/>
                          <a:cs typeface="Times New Roman" panose="02020603050405020304" pitchFamily="18" charset="0"/>
                        </a:rPr>
                        <a:t>				for( i = 0; i &lt; NumAlfFilters; i++ )</a:t>
                      </a:r>
                      <a:endParaRPr lang="en-US"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200" u="none" strike="noStrike">
                          <a:effectLst/>
                          <a:highlight>
                            <a:srgbClr val="00FF00"/>
                          </a:highlight>
                          <a:latin typeface="Times New Roman" panose="02020603050405020304" pitchFamily="18" charset="0"/>
                          <a:cs typeface="Times New Roman" panose="02020603050405020304" pitchFamily="18" charset="0"/>
                        </a:rPr>
                        <a:t> </a:t>
                      </a:r>
                      <a:endParaRPr lang="en-US"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543460689"/>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strike="sngStrike">
                          <a:effectLst/>
                          <a:highlight>
                            <a:srgbClr val="00FF00"/>
                          </a:highlight>
                          <a:latin typeface="Times New Roman" panose="02020603050405020304" pitchFamily="18" charset="0"/>
                          <a:cs typeface="Times New Roman" panose="02020603050405020304" pitchFamily="18" charset="0"/>
                        </a:rPr>
                        <a:t>					alf_luma_fixed_filter_pred_flag[ i ]</a:t>
                      </a:r>
                      <a:endParaRPr lang="en-US"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200" strike="sngStrike">
                          <a:effectLst/>
                          <a:highlight>
                            <a:srgbClr val="00FF00"/>
                          </a:highlight>
                          <a:latin typeface="Times New Roman" panose="02020603050405020304" pitchFamily="18" charset="0"/>
                          <a:cs typeface="Times New Roman" panose="02020603050405020304" pitchFamily="18" charset="0"/>
                        </a:rPr>
                        <a:t>u(1)</a:t>
                      </a:r>
                      <a:endParaRPr lang="en-US"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444155891"/>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strike="sngStrike">
                          <a:effectLst/>
                          <a:highlight>
                            <a:srgbClr val="00FF00"/>
                          </a:highlight>
                          <a:latin typeface="Times New Roman" panose="02020603050405020304" pitchFamily="18" charset="0"/>
                          <a:cs typeface="Times New Roman" panose="02020603050405020304" pitchFamily="18" charset="0"/>
                        </a:rPr>
                        <a:t>			}</a:t>
                      </a:r>
                      <a:endParaRPr lang="en-US"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200" u="none" strike="noStrike">
                          <a:effectLst/>
                          <a:highlight>
                            <a:srgbClr val="00FF00"/>
                          </a:highlight>
                          <a:latin typeface="Times New Roman" panose="02020603050405020304" pitchFamily="18" charset="0"/>
                          <a:cs typeface="Times New Roman" panose="02020603050405020304" pitchFamily="18" charset="0"/>
                        </a:rPr>
                        <a:t> </a:t>
                      </a:r>
                      <a:endParaRPr lang="en-US"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4265661780"/>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a:effectLst/>
                          <a:latin typeface="Times New Roman" panose="02020603050405020304" pitchFamily="18" charset="0"/>
                          <a:cs typeface="Times New Roman" panose="02020603050405020304" pitchFamily="18" charset="0"/>
                        </a:rPr>
                        <a:t>		}</a:t>
                      </a:r>
                      <a:endParaRPr lang="en-US"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200">
                          <a:effectLst/>
                          <a:latin typeface="Times New Roman" panose="02020603050405020304" pitchFamily="18" charset="0"/>
                          <a:cs typeface="Times New Roman" panose="02020603050405020304" pitchFamily="18" charset="0"/>
                        </a:rPr>
                        <a:t> </a:t>
                      </a:r>
                      <a:endParaRPr lang="en-US"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116329311"/>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a:effectLst/>
                          <a:latin typeface="Times New Roman" panose="02020603050405020304" pitchFamily="18" charset="0"/>
                          <a:cs typeface="Times New Roman" panose="02020603050405020304" pitchFamily="18" charset="0"/>
                        </a:rPr>
                        <a:t>		alf_luma_coeff_</a:t>
                      </a:r>
                      <a:r>
                        <a:rPr lang="en-CA" sz="1200">
                          <a:effectLst/>
                          <a:highlight>
                            <a:srgbClr val="FFFF00"/>
                          </a:highlight>
                          <a:latin typeface="Times New Roman" panose="02020603050405020304" pitchFamily="18" charset="0"/>
                          <a:cs typeface="Times New Roman" panose="02020603050405020304" pitchFamily="18" charset="0"/>
                        </a:rPr>
                        <a:t>signal</a:t>
                      </a:r>
                      <a:r>
                        <a:rPr lang="en-CA" sz="1200" strike="sngStrike">
                          <a:effectLst/>
                          <a:highlight>
                            <a:srgbClr val="FFFF00"/>
                          </a:highlight>
                          <a:latin typeface="Times New Roman" panose="02020603050405020304" pitchFamily="18" charset="0"/>
                          <a:cs typeface="Times New Roman" panose="02020603050405020304" pitchFamily="18" charset="0"/>
                        </a:rPr>
                        <a:t>delta</a:t>
                      </a:r>
                      <a:r>
                        <a:rPr lang="en-CA" sz="1200">
                          <a:effectLst/>
                          <a:latin typeface="Times New Roman" panose="02020603050405020304" pitchFamily="18" charset="0"/>
                          <a:cs typeface="Times New Roman" panose="02020603050405020304" pitchFamily="18" charset="0"/>
                        </a:rPr>
                        <a:t>_flag</a:t>
                      </a:r>
                      <a:endParaRPr lang="en-US"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200">
                          <a:effectLst/>
                          <a:latin typeface="Times New Roman" panose="02020603050405020304" pitchFamily="18" charset="0"/>
                          <a:cs typeface="Times New Roman" panose="02020603050405020304" pitchFamily="18" charset="0"/>
                        </a:rPr>
                        <a:t>u(1)</a:t>
                      </a:r>
                      <a:endParaRPr lang="en-US"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2346659190"/>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strike="sngStrike">
                          <a:effectLst/>
                          <a:highlight>
                            <a:srgbClr val="FFFF00"/>
                          </a:highlight>
                          <a:latin typeface="Times New Roman" panose="02020603050405020304" pitchFamily="18" charset="0"/>
                          <a:cs typeface="Times New Roman" panose="02020603050405020304" pitchFamily="18" charset="0"/>
                        </a:rPr>
                        <a:t>		if( !alf_luma_coeff_delta_flag  &amp;&amp;  alf_luma_num_filters_signalled_minus1 &gt; 0 )</a:t>
                      </a:r>
                      <a:endParaRPr lang="en-US"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200" u="none" strike="noStrike">
                          <a:effectLst/>
                          <a:highlight>
                            <a:srgbClr val="FFFF00"/>
                          </a:highlight>
                          <a:latin typeface="Times New Roman" panose="02020603050405020304" pitchFamily="18" charset="0"/>
                          <a:cs typeface="Times New Roman" panose="02020603050405020304" pitchFamily="18" charset="0"/>
                        </a:rPr>
                        <a:t> </a:t>
                      </a:r>
                      <a:endParaRPr lang="en-US"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2930317505"/>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strike="sngStrike">
                          <a:effectLst/>
                          <a:highlight>
                            <a:srgbClr val="FFFF00"/>
                          </a:highlight>
                          <a:latin typeface="Times New Roman" panose="02020603050405020304" pitchFamily="18" charset="0"/>
                          <a:cs typeface="Times New Roman" panose="02020603050405020304" pitchFamily="18" charset="0"/>
                        </a:rPr>
                        <a:t>			alf_luma_coeff_delta_prediction_flag</a:t>
                      </a:r>
                      <a:endParaRPr lang="en-US"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200" strike="sngStrike">
                          <a:effectLst/>
                          <a:highlight>
                            <a:srgbClr val="FFFF00"/>
                          </a:highlight>
                          <a:latin typeface="Times New Roman" panose="02020603050405020304" pitchFamily="18" charset="0"/>
                          <a:cs typeface="Times New Roman" panose="02020603050405020304" pitchFamily="18" charset="0"/>
                        </a:rPr>
                        <a:t>u(1)</a:t>
                      </a:r>
                      <a:endParaRPr lang="en-US"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611654557"/>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a:effectLst/>
                          <a:latin typeface="Times New Roman" panose="02020603050405020304" pitchFamily="18" charset="0"/>
                          <a:cs typeface="Times New Roman" panose="02020603050405020304" pitchFamily="18" charset="0"/>
                        </a:rPr>
                        <a:t>		alf_luma_min_eg_order_minus1</a:t>
                      </a:r>
                      <a:endParaRPr lang="en-US"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200">
                          <a:effectLst/>
                          <a:latin typeface="Times New Roman" panose="02020603050405020304" pitchFamily="18" charset="0"/>
                          <a:cs typeface="Times New Roman" panose="02020603050405020304" pitchFamily="18" charset="0"/>
                        </a:rPr>
                        <a:t>ue(v)</a:t>
                      </a:r>
                      <a:endParaRPr lang="en-US"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1846610162"/>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a:effectLst/>
                          <a:latin typeface="Times New Roman" panose="02020603050405020304" pitchFamily="18" charset="0"/>
                          <a:cs typeface="Times New Roman" panose="02020603050405020304" pitchFamily="18" charset="0"/>
                        </a:rPr>
                        <a:t>		for( i = 0; i &lt; 3; i++ ) </a:t>
                      </a:r>
                      <a:endParaRPr lang="en-US"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200">
                          <a:effectLst/>
                          <a:latin typeface="Times New Roman" panose="02020603050405020304" pitchFamily="18" charset="0"/>
                          <a:cs typeface="Times New Roman" panose="02020603050405020304" pitchFamily="18" charset="0"/>
                        </a:rPr>
                        <a:t> </a:t>
                      </a:r>
                      <a:endParaRPr lang="en-US"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943625995"/>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a:effectLst/>
                          <a:latin typeface="Times New Roman" panose="02020603050405020304" pitchFamily="18" charset="0"/>
                          <a:cs typeface="Times New Roman" panose="02020603050405020304" pitchFamily="18" charset="0"/>
                        </a:rPr>
                        <a:t>			alf_luma_eg_order_increase_flag[ i ]</a:t>
                      </a:r>
                      <a:endParaRPr lang="en-US" sz="12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200" dirty="0">
                          <a:effectLst/>
                          <a:latin typeface="Times New Roman" panose="02020603050405020304" pitchFamily="18" charset="0"/>
                          <a:cs typeface="Times New Roman" panose="02020603050405020304" pitchFamily="18" charset="0"/>
                        </a:rPr>
                        <a:t>u(1)</a:t>
                      </a:r>
                      <a:endParaRPr lang="en-US" sz="12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2755655168"/>
                  </a:ext>
                </a:extLst>
              </a:tr>
            </a:tbl>
          </a:graphicData>
        </a:graphic>
      </p:graphicFrame>
      <p:sp>
        <p:nvSpPr>
          <p:cNvPr id="8" name="Subtitle 2">
            <a:extLst>
              <a:ext uri="{FF2B5EF4-FFF2-40B4-BE49-F238E27FC236}">
                <a16:creationId xmlns:a16="http://schemas.microsoft.com/office/drawing/2014/main" id="{AF43B2BD-298E-428C-82FC-CFCDDFF03778}"/>
              </a:ext>
            </a:extLst>
          </p:cNvPr>
          <p:cNvSpPr txBox="1">
            <a:spLocks/>
          </p:cNvSpPr>
          <p:nvPr/>
        </p:nvSpPr>
        <p:spPr>
          <a:xfrm>
            <a:off x="494189" y="2720691"/>
            <a:ext cx="5933707" cy="1968756"/>
          </a:xfrm>
          <a:prstGeom prst="rect">
            <a:avLst/>
          </a:prstGeom>
        </p:spPr>
        <p:txBody>
          <a:bodyPr vert="horz" lIns="0" tIns="0" rIns="0" bIns="0" rtlCol="0">
            <a:noAutofit/>
          </a:bodyPr>
          <a:lstStyle>
            <a:lvl1pPr marL="0" indent="0" algn="l" defTabSz="914400" rtl="0" eaLnBrk="1" latinLnBrk="0" hangingPunct="1">
              <a:lnSpc>
                <a:spcPct val="83000"/>
              </a:lnSpc>
              <a:spcBef>
                <a:spcPts val="1800"/>
              </a:spcBef>
              <a:buClr>
                <a:srgbClr val="3253DC"/>
              </a:buClr>
              <a:buFont typeface="Arial" panose="020B0604020202020204" pitchFamily="34" charset="0"/>
              <a:buNone/>
              <a:defRPr sz="2400" kern="1200" baseline="0">
                <a:solidFill>
                  <a:schemeClr val="tx1">
                    <a:lumMod val="85000"/>
                    <a:lumOff val="15000"/>
                  </a:schemeClr>
                </a:solidFill>
                <a:latin typeface="+mn-lt"/>
                <a:ea typeface="+mn-ea"/>
                <a:cs typeface="+mn-cs"/>
              </a:defRPr>
            </a:lvl1pPr>
            <a:lvl2pPr marL="457200" indent="0" algn="ctr"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None/>
              <a:defRPr sz="2000" kern="1200" baseline="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lang="en-US"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98000"/>
              </a:lnSpc>
              <a:spcBef>
                <a:spcPts val="1800"/>
              </a:spcBef>
              <a:buClr>
                <a:srgbClr val="595959"/>
              </a:buClr>
              <a:buFont typeface="Microsoft Sans Serif" panose="020B0604020202020204" pitchFamily="34" charset="0"/>
              <a:buNone/>
              <a:tabLst/>
              <a:defRPr sz="1600" kern="1200" baseline="0">
                <a:solidFill>
                  <a:schemeClr val="tx1">
                    <a:lumMod val="85000"/>
                    <a:lumOff val="15000"/>
                  </a:schemeClr>
                </a:solidFill>
                <a:latin typeface="+mn-lt"/>
                <a:ea typeface="+mn-ea"/>
                <a:cs typeface="+mn-cs"/>
              </a:defRPr>
            </a:lvl5pPr>
            <a:lvl6pPr marL="2286000" indent="0" algn="ctr" defTabSz="914400" rtl="0" eaLnBrk="1" latinLnBrk="0" hangingPunct="1">
              <a:lnSpc>
                <a:spcPct val="94000"/>
              </a:lnSpc>
              <a:spcBef>
                <a:spcPts val="0"/>
              </a:spcBef>
              <a:buFont typeface="Microsoft Sans Serif" panose="020B0604020202020204" pitchFamily="34" charset="0"/>
              <a:buNone/>
              <a:defRPr sz="1600" kern="1200">
                <a:solidFill>
                  <a:schemeClr val="tx1">
                    <a:lumMod val="85000"/>
                    <a:lumOff val="15000"/>
                  </a:schemeClr>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7pPr>
            <a:lvl8pPr marL="3200400" indent="0" algn="ctr" defTabSz="914400" rtl="0" eaLnBrk="1" latinLnBrk="0" hangingPunct="1">
              <a:lnSpc>
                <a:spcPct val="86000"/>
              </a:lnSpc>
              <a:spcBef>
                <a:spcPts val="1800"/>
              </a:spcBef>
              <a:buSzPct val="100000"/>
              <a:buFont typeface="Microsoft Sans Serif" panose="020B0604020202020204" pitchFamily="34" charset="0"/>
              <a:buNone/>
              <a:defRPr lang="en-US" sz="1600" kern="1200" baseline="0">
                <a:solidFill>
                  <a:schemeClr val="tx1">
                    <a:lumMod val="85000"/>
                    <a:lumOff val="15000"/>
                  </a:schemeClr>
                </a:solidFill>
                <a:latin typeface="+mn-lt"/>
                <a:ea typeface="+mn-ea"/>
                <a:cs typeface="+mn-cs"/>
              </a:defRPr>
            </a:lvl8pPr>
            <a:lvl9pPr marL="3657600" indent="0" algn="ctr" defTabSz="914400" rtl="0" eaLnBrk="1" latinLnBrk="0" hangingPunct="1">
              <a:lnSpc>
                <a:spcPct val="84000"/>
              </a:lnSpc>
              <a:spcBef>
                <a:spcPts val="18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9pPr>
          </a:lstStyle>
          <a:p>
            <a:pPr marL="342900" indent="-342900" algn="just">
              <a:buFont typeface="Arial" panose="020B0604020202020204" pitchFamily="34" charset="0"/>
              <a:buChar char="•"/>
            </a:pPr>
            <a:r>
              <a:rPr lang="en-US" dirty="0">
                <a:solidFill>
                  <a:schemeClr val="tx1"/>
                </a:solidFill>
              </a:rPr>
              <a:t>Removing two flags</a:t>
            </a:r>
          </a:p>
          <a:p>
            <a:pPr marL="800100" lvl="1" indent="-342900" algn="just">
              <a:buFont typeface="Arial" panose="020B0604020202020204" pitchFamily="34" charset="0"/>
              <a:buChar char="•"/>
            </a:pPr>
            <a:r>
              <a:rPr lang="en-US" i="1" dirty="0" err="1">
                <a:highlight>
                  <a:srgbClr val="FFFF00"/>
                </a:highlight>
              </a:rPr>
              <a:t>alf_luma_coeff_delta_prediction_flag</a:t>
            </a:r>
            <a:r>
              <a:rPr lang="en-US" dirty="0">
                <a:highlight>
                  <a:srgbClr val="FFFF00"/>
                </a:highlight>
              </a:rPr>
              <a:t> </a:t>
            </a:r>
          </a:p>
          <a:p>
            <a:pPr marL="800100" lvl="1" indent="-342900" algn="just">
              <a:buFont typeface="Arial" panose="020B0604020202020204" pitchFamily="34" charset="0"/>
              <a:buChar char="•"/>
            </a:pPr>
            <a:r>
              <a:rPr lang="en-US" i="1" dirty="0" err="1">
                <a:highlight>
                  <a:srgbClr val="00FF00"/>
                </a:highlight>
              </a:rPr>
              <a:t>alf_luma_use_fixed_filter_flag</a:t>
            </a:r>
            <a:r>
              <a:rPr lang="en-US" dirty="0">
                <a:highlight>
                  <a:srgbClr val="00FF00"/>
                </a:highlight>
              </a:rPr>
              <a:t> </a:t>
            </a:r>
            <a:endParaRPr lang="en-US" dirty="0">
              <a:solidFill>
                <a:schemeClr val="tx1"/>
              </a:solidFill>
              <a:highlight>
                <a:srgbClr val="00FF00"/>
              </a:highlight>
            </a:endParaRPr>
          </a:p>
          <a:p>
            <a:pPr marL="342900" indent="-342900" algn="just">
              <a:buFont typeface="Arial" panose="020B0604020202020204" pitchFamily="34" charset="0"/>
              <a:buChar char="•"/>
            </a:pPr>
            <a:r>
              <a:rPr lang="en-US" dirty="0">
                <a:solidFill>
                  <a:schemeClr val="tx1"/>
                </a:solidFill>
              </a:rPr>
              <a:t>Remove associated predictions</a:t>
            </a:r>
          </a:p>
          <a:p>
            <a:pPr marL="800100" lvl="1" indent="-342900" algn="just">
              <a:buFont typeface="Arial" panose="020B0604020202020204" pitchFamily="34" charset="0"/>
              <a:buChar char="•"/>
            </a:pPr>
            <a:endParaRPr lang="en-US" dirty="0">
              <a:solidFill>
                <a:schemeClr val="tx1"/>
              </a:solidFill>
            </a:endParaRPr>
          </a:p>
          <a:p>
            <a:pPr lvl="1" algn="just"/>
            <a:endParaRPr lang="en-US" dirty="0">
              <a:solidFill>
                <a:schemeClr val="tx1"/>
              </a:solidFill>
            </a:endParaRPr>
          </a:p>
          <a:p>
            <a:pPr algn="just"/>
            <a:endParaRPr lang="en-US" dirty="0">
              <a:solidFill>
                <a:schemeClr val="tx1"/>
              </a:solidFill>
            </a:endParaRPr>
          </a:p>
          <a:p>
            <a:pPr algn="just"/>
            <a:endParaRPr lang="en-US" dirty="0">
              <a:solidFill>
                <a:schemeClr val="tx1"/>
              </a:solidFill>
            </a:endParaRPr>
          </a:p>
          <a:p>
            <a:pPr marL="1257300" lvl="2" indent="-342900" algn="just">
              <a:buFont typeface="Arial" panose="020B0604020202020204" pitchFamily="34" charset="0"/>
              <a:buChar char="•"/>
            </a:pPr>
            <a:endParaRPr lang="en-US" dirty="0">
              <a:solidFill>
                <a:schemeClr val="tx1"/>
              </a:solidFill>
            </a:endParaRPr>
          </a:p>
          <a:p>
            <a:pPr lvl="1" algn="just"/>
            <a:endParaRPr lang="en-US" dirty="0">
              <a:solidFill>
                <a:schemeClr val="tx1"/>
              </a:solidFill>
            </a:endParaRPr>
          </a:p>
        </p:txBody>
      </p:sp>
    </p:spTree>
    <p:extLst>
      <p:ext uri="{BB962C8B-B14F-4D97-AF65-F5344CB8AC3E}">
        <p14:creationId xmlns:p14="http://schemas.microsoft.com/office/powerpoint/2010/main" val="1945911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0F5403-98D0-4243-BA3C-E6898180C08A}"/>
              </a:ext>
            </a:extLst>
          </p:cNvPr>
          <p:cNvSpPr>
            <a:spLocks noGrp="1"/>
          </p:cNvSpPr>
          <p:nvPr>
            <p:ph type="title"/>
          </p:nvPr>
        </p:nvSpPr>
        <p:spPr>
          <a:xfrm>
            <a:off x="472173" y="575576"/>
            <a:ext cx="11210239" cy="429028"/>
          </a:xfrm>
        </p:spPr>
        <p:txBody>
          <a:bodyPr/>
          <a:lstStyle/>
          <a:p>
            <a:r>
              <a:rPr lang="en-US" dirty="0"/>
              <a:t>Experimental results</a:t>
            </a:r>
          </a:p>
        </p:txBody>
      </p:sp>
      <p:sp>
        <p:nvSpPr>
          <p:cNvPr id="3" name="Subtitle 2">
            <a:extLst>
              <a:ext uri="{FF2B5EF4-FFF2-40B4-BE49-F238E27FC236}">
                <a16:creationId xmlns:a16="http://schemas.microsoft.com/office/drawing/2014/main" id="{474110C3-BD67-4D6B-99B2-3679CA314678}"/>
              </a:ext>
            </a:extLst>
          </p:cNvPr>
          <p:cNvSpPr>
            <a:spLocks noGrp="1"/>
          </p:cNvSpPr>
          <p:nvPr>
            <p:ph type="subTitle" idx="1"/>
          </p:nvPr>
        </p:nvSpPr>
        <p:spPr/>
        <p:txBody>
          <a:bodyPr/>
          <a:lstStyle/>
          <a:p>
            <a:r>
              <a:rPr lang="en-US" dirty="0"/>
              <a:t>Alternatives applied for both ALF coefficients and clip values</a:t>
            </a:r>
          </a:p>
        </p:txBody>
      </p:sp>
      <p:sp>
        <p:nvSpPr>
          <p:cNvPr id="4" name="Footer Placeholder 3">
            <a:extLst>
              <a:ext uri="{FF2B5EF4-FFF2-40B4-BE49-F238E27FC236}">
                <a16:creationId xmlns:a16="http://schemas.microsoft.com/office/drawing/2014/main" id="{043B37E2-70FD-4B77-B1D5-265023A4B36D}"/>
              </a:ext>
            </a:extLst>
          </p:cNvPr>
          <p:cNvSpPr>
            <a:spLocks noGrp="1"/>
          </p:cNvSpPr>
          <p:nvPr>
            <p:ph type="ftr" sz="quarter" idx="3"/>
          </p:nvPr>
        </p:nvSpPr>
        <p:spPr/>
        <p:txBody>
          <a:bodyPr/>
          <a:lstStyle/>
          <a:p>
            <a:endParaRPr lang="en-US" dirty="0"/>
          </a:p>
        </p:txBody>
      </p:sp>
      <p:sp>
        <p:nvSpPr>
          <p:cNvPr id="6" name="Subtitle 2">
            <a:extLst>
              <a:ext uri="{FF2B5EF4-FFF2-40B4-BE49-F238E27FC236}">
                <a16:creationId xmlns:a16="http://schemas.microsoft.com/office/drawing/2014/main" id="{AD0B2823-EEEC-4FC1-956F-1B2E1D2C335E}"/>
              </a:ext>
            </a:extLst>
          </p:cNvPr>
          <p:cNvSpPr txBox="1">
            <a:spLocks/>
          </p:cNvSpPr>
          <p:nvPr/>
        </p:nvSpPr>
        <p:spPr>
          <a:xfrm>
            <a:off x="457990" y="1589289"/>
            <a:ext cx="4155851" cy="431657"/>
          </a:xfrm>
          <a:prstGeom prst="rect">
            <a:avLst/>
          </a:prstGeom>
        </p:spPr>
        <p:txBody>
          <a:bodyPr vert="horz" lIns="0" tIns="0" rIns="0" bIns="0" rtlCol="0">
            <a:noAutofit/>
          </a:bodyPr>
          <a:lstStyle>
            <a:lvl1pPr marL="0" indent="0" algn="l" defTabSz="914400" rtl="0" eaLnBrk="1" latinLnBrk="0" hangingPunct="1">
              <a:lnSpc>
                <a:spcPct val="83000"/>
              </a:lnSpc>
              <a:spcBef>
                <a:spcPts val="1800"/>
              </a:spcBef>
              <a:buClr>
                <a:srgbClr val="3253DC"/>
              </a:buClr>
              <a:buFont typeface="Arial" panose="020B0604020202020204" pitchFamily="34" charset="0"/>
              <a:buNone/>
              <a:defRPr sz="2400" kern="1200" baseline="0">
                <a:solidFill>
                  <a:schemeClr val="tx1">
                    <a:lumMod val="85000"/>
                    <a:lumOff val="15000"/>
                  </a:schemeClr>
                </a:solidFill>
                <a:latin typeface="+mn-lt"/>
                <a:ea typeface="+mn-ea"/>
                <a:cs typeface="+mn-cs"/>
              </a:defRPr>
            </a:lvl1pPr>
            <a:lvl2pPr marL="457200" indent="0" algn="ctr"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None/>
              <a:defRPr sz="2000" kern="1200" baseline="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lang="en-US"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98000"/>
              </a:lnSpc>
              <a:spcBef>
                <a:spcPts val="1800"/>
              </a:spcBef>
              <a:buClr>
                <a:srgbClr val="595959"/>
              </a:buClr>
              <a:buFont typeface="Microsoft Sans Serif" panose="020B0604020202020204" pitchFamily="34" charset="0"/>
              <a:buNone/>
              <a:tabLst/>
              <a:defRPr sz="1600" kern="1200" baseline="0">
                <a:solidFill>
                  <a:schemeClr val="tx1">
                    <a:lumMod val="85000"/>
                    <a:lumOff val="15000"/>
                  </a:schemeClr>
                </a:solidFill>
                <a:latin typeface="+mn-lt"/>
                <a:ea typeface="+mn-ea"/>
                <a:cs typeface="+mn-cs"/>
              </a:defRPr>
            </a:lvl5pPr>
            <a:lvl6pPr marL="2286000" indent="0" algn="ctr" defTabSz="914400" rtl="0" eaLnBrk="1" latinLnBrk="0" hangingPunct="1">
              <a:lnSpc>
                <a:spcPct val="94000"/>
              </a:lnSpc>
              <a:spcBef>
                <a:spcPts val="0"/>
              </a:spcBef>
              <a:buFont typeface="Microsoft Sans Serif" panose="020B0604020202020204" pitchFamily="34" charset="0"/>
              <a:buNone/>
              <a:defRPr sz="1600" kern="1200">
                <a:solidFill>
                  <a:schemeClr val="tx1">
                    <a:lumMod val="85000"/>
                    <a:lumOff val="15000"/>
                  </a:schemeClr>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7pPr>
            <a:lvl8pPr marL="3200400" indent="0" algn="ctr" defTabSz="914400" rtl="0" eaLnBrk="1" latinLnBrk="0" hangingPunct="1">
              <a:lnSpc>
                <a:spcPct val="86000"/>
              </a:lnSpc>
              <a:spcBef>
                <a:spcPts val="1800"/>
              </a:spcBef>
              <a:buSzPct val="100000"/>
              <a:buFont typeface="Microsoft Sans Serif" panose="020B0604020202020204" pitchFamily="34" charset="0"/>
              <a:buNone/>
              <a:defRPr lang="en-US" sz="1600" kern="1200" baseline="0">
                <a:solidFill>
                  <a:schemeClr val="tx1">
                    <a:lumMod val="85000"/>
                    <a:lumOff val="15000"/>
                  </a:schemeClr>
                </a:solidFill>
                <a:latin typeface="+mn-lt"/>
                <a:ea typeface="+mn-ea"/>
                <a:cs typeface="+mn-cs"/>
              </a:defRPr>
            </a:lvl8pPr>
            <a:lvl9pPr marL="3657600" indent="0" algn="ctr" defTabSz="914400" rtl="0" eaLnBrk="1" latinLnBrk="0" hangingPunct="1">
              <a:lnSpc>
                <a:spcPct val="84000"/>
              </a:lnSpc>
              <a:spcBef>
                <a:spcPts val="18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9pPr>
          </a:lstStyle>
          <a:p>
            <a:r>
              <a:rPr lang="en-US" sz="1800" dirty="0">
                <a:solidFill>
                  <a:srgbClr val="FF0000"/>
                </a:solidFill>
              </a:rPr>
              <a:t>Remove prev. coefficient based</a:t>
            </a:r>
          </a:p>
        </p:txBody>
      </p:sp>
      <p:sp>
        <p:nvSpPr>
          <p:cNvPr id="15" name="Subtitle 2">
            <a:extLst>
              <a:ext uri="{FF2B5EF4-FFF2-40B4-BE49-F238E27FC236}">
                <a16:creationId xmlns:a16="http://schemas.microsoft.com/office/drawing/2014/main" id="{9E535375-6073-47D0-BD95-AF59E805CC05}"/>
              </a:ext>
            </a:extLst>
          </p:cNvPr>
          <p:cNvSpPr txBox="1">
            <a:spLocks/>
          </p:cNvSpPr>
          <p:nvPr/>
        </p:nvSpPr>
        <p:spPr>
          <a:xfrm>
            <a:off x="4445423" y="1563889"/>
            <a:ext cx="4155851" cy="431657"/>
          </a:xfrm>
          <a:prstGeom prst="rect">
            <a:avLst/>
          </a:prstGeom>
        </p:spPr>
        <p:txBody>
          <a:bodyPr vert="horz" lIns="0" tIns="0" rIns="0" bIns="0" rtlCol="0">
            <a:noAutofit/>
          </a:bodyPr>
          <a:lstStyle>
            <a:lvl1pPr marL="0" indent="0" algn="l" defTabSz="914400" rtl="0" eaLnBrk="1" latinLnBrk="0" hangingPunct="1">
              <a:lnSpc>
                <a:spcPct val="83000"/>
              </a:lnSpc>
              <a:spcBef>
                <a:spcPts val="1800"/>
              </a:spcBef>
              <a:buClr>
                <a:srgbClr val="3253DC"/>
              </a:buClr>
              <a:buFont typeface="Arial" panose="020B0604020202020204" pitchFamily="34" charset="0"/>
              <a:buNone/>
              <a:defRPr sz="2400" kern="1200" baseline="0">
                <a:solidFill>
                  <a:schemeClr val="tx1">
                    <a:lumMod val="85000"/>
                    <a:lumOff val="15000"/>
                  </a:schemeClr>
                </a:solidFill>
                <a:latin typeface="+mn-lt"/>
                <a:ea typeface="+mn-ea"/>
                <a:cs typeface="+mn-cs"/>
              </a:defRPr>
            </a:lvl1pPr>
            <a:lvl2pPr marL="457200" indent="0" algn="ctr"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None/>
              <a:defRPr sz="2000" kern="1200" baseline="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lang="en-US"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98000"/>
              </a:lnSpc>
              <a:spcBef>
                <a:spcPts val="1800"/>
              </a:spcBef>
              <a:buClr>
                <a:srgbClr val="595959"/>
              </a:buClr>
              <a:buFont typeface="Microsoft Sans Serif" panose="020B0604020202020204" pitchFamily="34" charset="0"/>
              <a:buNone/>
              <a:tabLst/>
              <a:defRPr sz="1600" kern="1200" baseline="0">
                <a:solidFill>
                  <a:schemeClr val="tx1">
                    <a:lumMod val="85000"/>
                    <a:lumOff val="15000"/>
                  </a:schemeClr>
                </a:solidFill>
                <a:latin typeface="+mn-lt"/>
                <a:ea typeface="+mn-ea"/>
                <a:cs typeface="+mn-cs"/>
              </a:defRPr>
            </a:lvl5pPr>
            <a:lvl6pPr marL="2286000" indent="0" algn="ctr" defTabSz="914400" rtl="0" eaLnBrk="1" latinLnBrk="0" hangingPunct="1">
              <a:lnSpc>
                <a:spcPct val="94000"/>
              </a:lnSpc>
              <a:spcBef>
                <a:spcPts val="0"/>
              </a:spcBef>
              <a:buFont typeface="Microsoft Sans Serif" panose="020B0604020202020204" pitchFamily="34" charset="0"/>
              <a:buNone/>
              <a:defRPr sz="1600" kern="1200">
                <a:solidFill>
                  <a:schemeClr val="tx1">
                    <a:lumMod val="85000"/>
                    <a:lumOff val="15000"/>
                  </a:schemeClr>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7pPr>
            <a:lvl8pPr marL="3200400" indent="0" algn="ctr" defTabSz="914400" rtl="0" eaLnBrk="1" latinLnBrk="0" hangingPunct="1">
              <a:lnSpc>
                <a:spcPct val="86000"/>
              </a:lnSpc>
              <a:spcBef>
                <a:spcPts val="1800"/>
              </a:spcBef>
              <a:buSzPct val="100000"/>
              <a:buFont typeface="Microsoft Sans Serif" panose="020B0604020202020204" pitchFamily="34" charset="0"/>
              <a:buNone/>
              <a:defRPr lang="en-US" sz="1600" kern="1200" baseline="0">
                <a:solidFill>
                  <a:schemeClr val="tx1">
                    <a:lumMod val="85000"/>
                    <a:lumOff val="15000"/>
                  </a:schemeClr>
                </a:solidFill>
                <a:latin typeface="+mn-lt"/>
                <a:ea typeface="+mn-ea"/>
                <a:cs typeface="+mn-cs"/>
              </a:defRPr>
            </a:lvl8pPr>
            <a:lvl9pPr marL="3657600" indent="0" algn="ctr" defTabSz="914400" rtl="0" eaLnBrk="1" latinLnBrk="0" hangingPunct="1">
              <a:lnSpc>
                <a:spcPct val="84000"/>
              </a:lnSpc>
              <a:spcBef>
                <a:spcPts val="18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9pPr>
          </a:lstStyle>
          <a:p>
            <a:r>
              <a:rPr lang="en-US" sz="1800" dirty="0">
                <a:solidFill>
                  <a:srgbClr val="FF0000"/>
                </a:solidFill>
              </a:rPr>
              <a:t>Remove fixed-filter based</a:t>
            </a:r>
          </a:p>
        </p:txBody>
      </p:sp>
      <p:sp>
        <p:nvSpPr>
          <p:cNvPr id="7" name="Rectangle 6">
            <a:extLst>
              <a:ext uri="{FF2B5EF4-FFF2-40B4-BE49-F238E27FC236}">
                <a16:creationId xmlns:a16="http://schemas.microsoft.com/office/drawing/2014/main" id="{A7168F88-5669-49AA-AD28-66DE6AD19E38}"/>
              </a:ext>
            </a:extLst>
          </p:cNvPr>
          <p:cNvSpPr/>
          <p:nvPr/>
        </p:nvSpPr>
        <p:spPr>
          <a:xfrm>
            <a:off x="8807027" y="1456546"/>
            <a:ext cx="1553630" cy="369332"/>
          </a:xfrm>
          <a:prstGeom prst="rect">
            <a:avLst/>
          </a:prstGeom>
        </p:spPr>
        <p:txBody>
          <a:bodyPr wrap="none">
            <a:spAutoFit/>
          </a:bodyPr>
          <a:lstStyle/>
          <a:p>
            <a:r>
              <a:rPr lang="en-US" dirty="0">
                <a:solidFill>
                  <a:srgbClr val="FF0000"/>
                </a:solidFill>
              </a:rPr>
              <a:t>Remove both</a:t>
            </a:r>
          </a:p>
        </p:txBody>
      </p:sp>
      <p:pic>
        <p:nvPicPr>
          <p:cNvPr id="16" name="Picture 15">
            <a:extLst>
              <a:ext uri="{FF2B5EF4-FFF2-40B4-BE49-F238E27FC236}">
                <a16:creationId xmlns:a16="http://schemas.microsoft.com/office/drawing/2014/main" id="{E2039156-00EA-4FDA-AE73-8C5462E0B3A4}"/>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342900" y="1833386"/>
            <a:ext cx="3383280" cy="4572000"/>
          </a:xfrm>
          <a:prstGeom prst="rect">
            <a:avLst/>
          </a:prstGeom>
          <a:noFill/>
          <a:ln>
            <a:noFill/>
          </a:ln>
        </p:spPr>
      </p:pic>
      <p:pic>
        <p:nvPicPr>
          <p:cNvPr id="17" name="Picture 16">
            <a:extLst>
              <a:ext uri="{FF2B5EF4-FFF2-40B4-BE49-F238E27FC236}">
                <a16:creationId xmlns:a16="http://schemas.microsoft.com/office/drawing/2014/main" id="{594DBD46-01EC-44DB-ACCE-1A3187985BDB}"/>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4028256" y="1833386"/>
            <a:ext cx="3383280" cy="4572000"/>
          </a:xfrm>
          <a:prstGeom prst="rect">
            <a:avLst/>
          </a:prstGeom>
          <a:noFill/>
          <a:ln>
            <a:noFill/>
          </a:ln>
        </p:spPr>
      </p:pic>
      <p:pic>
        <p:nvPicPr>
          <p:cNvPr id="18" name="Picture 17">
            <a:extLst>
              <a:ext uri="{FF2B5EF4-FFF2-40B4-BE49-F238E27FC236}">
                <a16:creationId xmlns:a16="http://schemas.microsoft.com/office/drawing/2014/main" id="{05CE5BF2-F994-4C53-8C25-D52B2829978D}"/>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7828703" y="1809918"/>
            <a:ext cx="3383280" cy="4572000"/>
          </a:xfrm>
          <a:prstGeom prst="rect">
            <a:avLst/>
          </a:prstGeom>
          <a:noFill/>
          <a:ln>
            <a:noFill/>
          </a:ln>
        </p:spPr>
      </p:pic>
    </p:spTree>
    <p:extLst>
      <p:ext uri="{BB962C8B-B14F-4D97-AF65-F5344CB8AC3E}">
        <p14:creationId xmlns:p14="http://schemas.microsoft.com/office/powerpoint/2010/main" val="4239005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p:txBody>
          <a:bodyPr/>
          <a:lstStyle/>
          <a:p>
            <a:r>
              <a:rPr lang="en-US" dirty="0"/>
              <a:t>Conclusions</a:t>
            </a:r>
          </a:p>
        </p:txBody>
      </p:sp>
      <p:sp>
        <p:nvSpPr>
          <p:cNvPr id="4" name="Footer Placeholder 3">
            <a:extLst>
              <a:ext uri="{FF2B5EF4-FFF2-40B4-BE49-F238E27FC236}">
                <a16:creationId xmlns:a16="http://schemas.microsoft.com/office/drawing/2014/main" id="{9ADF4D77-0041-4B24-83A1-275CB85C2ECD}"/>
              </a:ext>
            </a:extLst>
          </p:cNvPr>
          <p:cNvSpPr>
            <a:spLocks noGrp="1"/>
          </p:cNvSpPr>
          <p:nvPr>
            <p:ph type="ftr" sz="quarter" idx="3"/>
          </p:nvPr>
        </p:nvSpPr>
        <p:spPr/>
        <p:txBody>
          <a:bodyPr/>
          <a:lstStyle/>
          <a:p>
            <a:endParaRPr lang="en-US" dirty="0"/>
          </a:p>
        </p:txBody>
      </p:sp>
      <p:sp>
        <p:nvSpPr>
          <p:cNvPr id="9" name="Subtitle 8">
            <a:extLst>
              <a:ext uri="{FF2B5EF4-FFF2-40B4-BE49-F238E27FC236}">
                <a16:creationId xmlns:a16="http://schemas.microsoft.com/office/drawing/2014/main" id="{404F278B-0E66-47EB-9751-FD572E50FCBE}"/>
              </a:ext>
            </a:extLst>
          </p:cNvPr>
          <p:cNvSpPr>
            <a:spLocks noGrp="1"/>
          </p:cNvSpPr>
          <p:nvPr>
            <p:ph type="subTitle" idx="1"/>
          </p:nvPr>
        </p:nvSpPr>
        <p:spPr>
          <a:xfrm>
            <a:off x="479793" y="1132232"/>
            <a:ext cx="11202619" cy="3566768"/>
          </a:xfrm>
        </p:spPr>
        <p:txBody>
          <a:bodyPr/>
          <a:lstStyle/>
          <a:p>
            <a:pPr marL="342900" indent="-342900" algn="just">
              <a:buFont typeface="Arial" panose="020B0604020202020204" pitchFamily="34" charset="0"/>
              <a:buChar char="•"/>
            </a:pPr>
            <a:r>
              <a:rPr lang="en-US" dirty="0"/>
              <a:t>Prediction process in signaling ALF coefficients has no significant benefit</a:t>
            </a:r>
          </a:p>
          <a:p>
            <a:pPr lvl="2" algn="just"/>
            <a:endParaRPr lang="en-US" dirty="0"/>
          </a:p>
          <a:p>
            <a:pPr marL="342900" indent="-342900" algn="just">
              <a:buFont typeface="Arial" panose="020B0604020202020204" pitchFamily="34" charset="0"/>
              <a:buChar char="•"/>
            </a:pPr>
            <a:r>
              <a:rPr lang="en-US" dirty="0"/>
              <a:t>Recommendation: to remove both prediction processes in VTM.</a:t>
            </a:r>
          </a:p>
          <a:p>
            <a:pPr marL="342900" indent="-342900" algn="just">
              <a:buFont typeface="Arial" panose="020B0604020202020204" pitchFamily="34" charset="0"/>
              <a:buChar char="•"/>
            </a:pPr>
            <a:endParaRPr lang="en-US" dirty="0"/>
          </a:p>
          <a:p>
            <a:pPr marL="342900" indent="-342900" algn="just">
              <a:buFont typeface="Arial" panose="020B0604020202020204" pitchFamily="34" charset="0"/>
              <a:buChar char="•"/>
            </a:pPr>
            <a:endParaRPr lang="en-US" dirty="0"/>
          </a:p>
          <a:p>
            <a:pPr marL="342900" indent="-342900" algn="just">
              <a:buFont typeface="Arial" panose="020B0604020202020204" pitchFamily="34" charset="0"/>
              <a:buChar char="•"/>
            </a:pPr>
            <a:endParaRPr lang="en-US" dirty="0"/>
          </a:p>
          <a:p>
            <a:pPr marL="342900" indent="-342900" algn="just">
              <a:buFont typeface="Arial" panose="020B0604020202020204" pitchFamily="34" charset="0"/>
              <a:buChar char="•"/>
            </a:pPr>
            <a:r>
              <a:rPr lang="en-US" dirty="0"/>
              <a:t>Cross-checker: X. Meng (PKU)</a:t>
            </a:r>
          </a:p>
        </p:txBody>
      </p:sp>
    </p:spTree>
    <p:extLst>
      <p:ext uri="{BB962C8B-B14F-4D97-AF65-F5344CB8AC3E}">
        <p14:creationId xmlns:p14="http://schemas.microsoft.com/office/powerpoint/2010/main" val="3379042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2905</TotalTime>
  <Words>223</Words>
  <Application>Microsoft Office PowerPoint</Application>
  <PresentationFormat>Widescreen</PresentationFormat>
  <Paragraphs>87</Paragraphs>
  <Slides>5</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Century Gothic</vt:lpstr>
      <vt:lpstr>Microsoft Sans Serif</vt:lpstr>
      <vt:lpstr>Times New Roman</vt:lpstr>
      <vt:lpstr>Qualcomm</vt:lpstr>
      <vt:lpstr>JVET-O0669  Non-CE5: A Simplification of ALF Coefficient Signalling  </vt:lpstr>
      <vt:lpstr>VTM-5.0 – Signaling in ALF</vt:lpstr>
      <vt:lpstr>Proposed simplifications</vt:lpstr>
      <vt:lpstr>Experimental results</vt:lpstr>
      <vt:lpstr>Conclusions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Wei-Jung Chien</dc:creator>
  <cp:lastModifiedBy>Hilmi Enes Egilmez</cp:lastModifiedBy>
  <cp:revision>307</cp:revision>
  <dcterms:created xsi:type="dcterms:W3CDTF">2018-11-06T17:03:09Z</dcterms:created>
  <dcterms:modified xsi:type="dcterms:W3CDTF">2019-07-05T08:32:46Z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